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 id="2147483732" r:id="rId5"/>
    <p:sldMasterId id="2147483754" r:id="rId6"/>
    <p:sldMasterId id="2147483770" r:id="rId7"/>
    <p:sldMasterId id="2147483648" r:id="rId8"/>
    <p:sldMasterId id="2147483660" r:id="rId9"/>
  </p:sldMasterIdLst>
  <p:notesMasterIdLst>
    <p:notesMasterId r:id="rId69"/>
  </p:notesMasterIdLst>
  <p:handoutMasterIdLst>
    <p:handoutMasterId r:id="rId70"/>
  </p:handoutMasterIdLst>
  <p:sldIdLst>
    <p:sldId id="328" r:id="rId10"/>
    <p:sldId id="327" r:id="rId11"/>
    <p:sldId id="357" r:id="rId12"/>
    <p:sldId id="363" r:id="rId13"/>
    <p:sldId id="358" r:id="rId14"/>
    <p:sldId id="359" r:id="rId15"/>
    <p:sldId id="360" r:id="rId16"/>
    <p:sldId id="361" r:id="rId17"/>
    <p:sldId id="350" r:id="rId18"/>
    <p:sldId id="351" r:id="rId19"/>
    <p:sldId id="319" r:id="rId20"/>
    <p:sldId id="376" r:id="rId21"/>
    <p:sldId id="371" r:id="rId22"/>
    <p:sldId id="372" r:id="rId23"/>
    <p:sldId id="320" r:id="rId24"/>
    <p:sldId id="324" r:id="rId25"/>
    <p:sldId id="377" r:id="rId26"/>
    <p:sldId id="325" r:id="rId27"/>
    <p:sldId id="326" r:id="rId28"/>
    <p:sldId id="375" r:id="rId29"/>
    <p:sldId id="378" r:id="rId30"/>
    <p:sldId id="373" r:id="rId31"/>
    <p:sldId id="306" r:id="rId32"/>
    <p:sldId id="355" r:id="rId33"/>
    <p:sldId id="379" r:id="rId34"/>
    <p:sldId id="256" r:id="rId35"/>
    <p:sldId id="312" r:id="rId36"/>
    <p:sldId id="285" r:id="rId37"/>
    <p:sldId id="258" r:id="rId38"/>
    <p:sldId id="259" r:id="rId39"/>
    <p:sldId id="315" r:id="rId40"/>
    <p:sldId id="260" r:id="rId41"/>
    <p:sldId id="262" r:id="rId42"/>
    <p:sldId id="289" r:id="rId43"/>
    <p:sldId id="266" r:id="rId44"/>
    <p:sldId id="263" r:id="rId45"/>
    <p:sldId id="286" r:id="rId46"/>
    <p:sldId id="287" r:id="rId47"/>
    <p:sldId id="321" r:id="rId48"/>
    <p:sldId id="314" r:id="rId49"/>
    <p:sldId id="265" r:id="rId50"/>
    <p:sldId id="276" r:id="rId51"/>
    <p:sldId id="313" r:id="rId52"/>
    <p:sldId id="272" r:id="rId53"/>
    <p:sldId id="381" r:id="rId54"/>
    <p:sldId id="278" r:id="rId55"/>
    <p:sldId id="291" r:id="rId56"/>
    <p:sldId id="323" r:id="rId57"/>
    <p:sldId id="382" r:id="rId58"/>
    <p:sldId id="383" r:id="rId59"/>
    <p:sldId id="384" r:id="rId60"/>
    <p:sldId id="308" r:id="rId61"/>
    <p:sldId id="299" r:id="rId62"/>
    <p:sldId id="267" r:id="rId63"/>
    <p:sldId id="280" r:id="rId64"/>
    <p:sldId id="380" r:id="rId65"/>
    <p:sldId id="362" r:id="rId66"/>
    <p:sldId id="385" r:id="rId67"/>
    <p:sldId id="36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Peeters" initials="AP" lastIdx="2" clrIdx="0">
    <p:extLst>
      <p:ext uri="{19B8F6BF-5375-455C-9EA6-DF929625EA0E}">
        <p15:presenceInfo xmlns:p15="http://schemas.microsoft.com/office/powerpoint/2012/main" userId="S-1-5-21-3656170845-484873548-599093109-21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478"/>
    <a:srgbClr val="3F76BC"/>
    <a:srgbClr val="013998"/>
    <a:srgbClr val="F7F8F9"/>
    <a:srgbClr val="48C2C4"/>
    <a:srgbClr val="244FB2"/>
    <a:srgbClr val="6650A2"/>
    <a:srgbClr val="224FB2"/>
    <a:srgbClr val="546CC9"/>
    <a:srgbClr val="909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41616C-BEC3-CC5C-7D84-4416B5C5B927}" v="8" dt="2025-05-08T15:08:24.598"/>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V PAP" userId="S::tvpap@wisc.edu::9c1f243c-365c-4077-8c69-ef21860f1bc0" providerId="AD" clId="Web-{6E41616C-BEC3-CC5C-7D84-4416B5C5B927}"/>
    <pc:docChg chg="modSld">
      <pc:chgData name="TINA V PAP" userId="S::tvpap@wisc.edu::9c1f243c-365c-4077-8c69-ef21860f1bc0" providerId="AD" clId="Web-{6E41616C-BEC3-CC5C-7D84-4416B5C5B927}" dt="2025-05-08T15:08:24.598" v="7" actId="20577"/>
      <pc:docMkLst>
        <pc:docMk/>
      </pc:docMkLst>
      <pc:sldChg chg="modSp">
        <pc:chgData name="TINA V PAP" userId="S::tvpap@wisc.edu::9c1f243c-365c-4077-8c69-ef21860f1bc0" providerId="AD" clId="Web-{6E41616C-BEC3-CC5C-7D84-4416B5C5B927}" dt="2025-05-08T15:08:17.489" v="4" actId="20577"/>
        <pc:sldMkLst>
          <pc:docMk/>
          <pc:sldMk cId="0" sldId="327"/>
        </pc:sldMkLst>
        <pc:spChg chg="mod">
          <ac:chgData name="TINA V PAP" userId="S::tvpap@wisc.edu::9c1f243c-365c-4077-8c69-ef21860f1bc0" providerId="AD" clId="Web-{6E41616C-BEC3-CC5C-7D84-4416B5C5B927}" dt="2025-05-08T15:08:17.489" v="4" actId="20577"/>
          <ac:spMkLst>
            <pc:docMk/>
            <pc:sldMk cId="0" sldId="327"/>
            <ac:spMk id="3" creationId="{00000000-0000-0000-0000-000000000000}"/>
          </ac:spMkLst>
        </pc:spChg>
      </pc:sldChg>
      <pc:sldChg chg="modSp">
        <pc:chgData name="TINA V PAP" userId="S::tvpap@wisc.edu::9c1f243c-365c-4077-8c69-ef21860f1bc0" providerId="AD" clId="Web-{6E41616C-BEC3-CC5C-7D84-4416B5C5B927}" dt="2025-05-08T15:08:24.598" v="7" actId="20577"/>
        <pc:sldMkLst>
          <pc:docMk/>
          <pc:sldMk cId="739189715" sldId="328"/>
        </pc:sldMkLst>
        <pc:spChg chg="mod">
          <ac:chgData name="TINA V PAP" userId="S::tvpap@wisc.edu::9c1f243c-365c-4077-8c69-ef21860f1bc0" providerId="AD" clId="Web-{6E41616C-BEC3-CC5C-7D84-4416B5C5B927}" dt="2025-05-08T15:08:24.598" v="7" actId="20577"/>
          <ac:spMkLst>
            <pc:docMk/>
            <pc:sldMk cId="739189715" sldId="328"/>
            <ac:spMk id="2" creationId="{00000000-0000-0000-0000-000000000000}"/>
          </ac:spMkLst>
        </pc:spChg>
        <pc:spChg chg="mod">
          <ac:chgData name="TINA V PAP" userId="S::tvpap@wisc.edu::9c1f243c-365c-4077-8c69-ef21860f1bc0" providerId="AD" clId="Web-{6E41616C-BEC3-CC5C-7D84-4416B5C5B927}" dt="2025-05-08T15:08:18.301" v="6" actId="20577"/>
          <ac:spMkLst>
            <pc:docMk/>
            <pc:sldMk cId="739189715" sldId="328"/>
            <ac:spMk id="3" creationId="{00000000-0000-0000-0000-000000000000}"/>
          </ac:spMkLst>
        </pc:spChg>
      </pc:sldChg>
    </pc:docChg>
  </pc:docChgLst>
  <pc:docChgLst>
    <pc:chgData name="TINA V PAP" userId="S::tvpap@wisc.edu::9c1f243c-365c-4077-8c69-ef21860f1bc0" providerId="AD" clId="Web-{71B518F1-43EA-D068-98B6-AA18CAD836FE}"/>
    <pc:docChg chg="addSld modSld addMainMaster modMainMaster">
      <pc:chgData name="TINA V PAP" userId="S::tvpap@wisc.edu::9c1f243c-365c-4077-8c69-ef21860f1bc0" providerId="AD" clId="Web-{71B518F1-43EA-D068-98B6-AA18CAD836FE}" dt="2025-05-05T19:37:47.572" v="153" actId="20577"/>
      <pc:docMkLst>
        <pc:docMk/>
      </pc:docMkLst>
      <pc:sldChg chg="add">
        <pc:chgData name="TINA V PAP" userId="S::tvpap@wisc.edu::9c1f243c-365c-4077-8c69-ef21860f1bc0" providerId="AD" clId="Web-{71B518F1-43EA-D068-98B6-AA18CAD836FE}" dt="2025-05-05T14:40:00.730" v="0"/>
        <pc:sldMkLst>
          <pc:docMk/>
          <pc:sldMk cId="0" sldId="256"/>
        </pc:sldMkLst>
      </pc:sldChg>
      <pc:sldChg chg="add">
        <pc:chgData name="TINA V PAP" userId="S::tvpap@wisc.edu::9c1f243c-365c-4077-8c69-ef21860f1bc0" providerId="AD" clId="Web-{71B518F1-43EA-D068-98B6-AA18CAD836FE}" dt="2025-05-05T14:40:01.449" v="3"/>
        <pc:sldMkLst>
          <pc:docMk/>
          <pc:sldMk cId="0" sldId="258"/>
        </pc:sldMkLst>
      </pc:sldChg>
      <pc:sldChg chg="add">
        <pc:chgData name="TINA V PAP" userId="S::tvpap@wisc.edu::9c1f243c-365c-4077-8c69-ef21860f1bc0" providerId="AD" clId="Web-{71B518F1-43EA-D068-98B6-AA18CAD836FE}" dt="2025-05-05T14:40:01.496" v="4"/>
        <pc:sldMkLst>
          <pc:docMk/>
          <pc:sldMk cId="0" sldId="259"/>
        </pc:sldMkLst>
      </pc:sldChg>
      <pc:sldChg chg="add">
        <pc:chgData name="TINA V PAP" userId="S::tvpap@wisc.edu::9c1f243c-365c-4077-8c69-ef21860f1bc0" providerId="AD" clId="Web-{71B518F1-43EA-D068-98B6-AA18CAD836FE}" dt="2025-05-05T14:40:01.574" v="6"/>
        <pc:sldMkLst>
          <pc:docMk/>
          <pc:sldMk cId="0" sldId="260"/>
        </pc:sldMkLst>
      </pc:sldChg>
      <pc:sldChg chg="add">
        <pc:chgData name="TINA V PAP" userId="S::tvpap@wisc.edu::9c1f243c-365c-4077-8c69-ef21860f1bc0" providerId="AD" clId="Web-{71B518F1-43EA-D068-98B6-AA18CAD836FE}" dt="2025-05-05T14:40:01.605" v="7"/>
        <pc:sldMkLst>
          <pc:docMk/>
          <pc:sldMk cId="0" sldId="262"/>
        </pc:sldMkLst>
      </pc:sldChg>
      <pc:sldChg chg="add">
        <pc:chgData name="TINA V PAP" userId="S::tvpap@wisc.edu::9c1f243c-365c-4077-8c69-ef21860f1bc0" providerId="AD" clId="Web-{71B518F1-43EA-D068-98B6-AA18CAD836FE}" dt="2025-05-05T14:40:02.090" v="10"/>
        <pc:sldMkLst>
          <pc:docMk/>
          <pc:sldMk cId="0" sldId="263"/>
        </pc:sldMkLst>
      </pc:sldChg>
      <pc:sldChg chg="add">
        <pc:chgData name="TINA V PAP" userId="S::tvpap@wisc.edu::9c1f243c-365c-4077-8c69-ef21860f1bc0" providerId="AD" clId="Web-{71B518F1-43EA-D068-98B6-AA18CAD836FE}" dt="2025-05-05T14:40:02.277" v="15"/>
        <pc:sldMkLst>
          <pc:docMk/>
          <pc:sldMk cId="0" sldId="265"/>
        </pc:sldMkLst>
      </pc:sldChg>
      <pc:sldChg chg="add">
        <pc:chgData name="TINA V PAP" userId="S::tvpap@wisc.edu::9c1f243c-365c-4077-8c69-ef21860f1bc0" providerId="AD" clId="Web-{71B518F1-43EA-D068-98B6-AA18CAD836FE}" dt="2025-05-05T14:40:01.684" v="9"/>
        <pc:sldMkLst>
          <pc:docMk/>
          <pc:sldMk cId="0" sldId="266"/>
        </pc:sldMkLst>
      </pc:sldChg>
      <pc:sldChg chg="add">
        <pc:chgData name="TINA V PAP" userId="S::tvpap@wisc.edu::9c1f243c-365c-4077-8c69-ef21860f1bc0" providerId="AD" clId="Web-{71B518F1-43EA-D068-98B6-AA18CAD836FE}" dt="2025-05-05T14:40:04.949" v="28"/>
        <pc:sldMkLst>
          <pc:docMk/>
          <pc:sldMk cId="0" sldId="267"/>
        </pc:sldMkLst>
      </pc:sldChg>
      <pc:sldChg chg="add">
        <pc:chgData name="TINA V PAP" userId="S::tvpap@wisc.edu::9c1f243c-365c-4077-8c69-ef21860f1bc0" providerId="AD" clId="Web-{71B518F1-43EA-D068-98B6-AA18CAD836FE}" dt="2025-05-05T14:40:04.559" v="18"/>
        <pc:sldMkLst>
          <pc:docMk/>
          <pc:sldMk cId="0" sldId="272"/>
        </pc:sldMkLst>
      </pc:sldChg>
      <pc:sldChg chg="add">
        <pc:chgData name="TINA V PAP" userId="S::tvpap@wisc.edu::9c1f243c-365c-4077-8c69-ef21860f1bc0" providerId="AD" clId="Web-{71B518F1-43EA-D068-98B6-AA18CAD836FE}" dt="2025-05-05T14:40:03.168" v="16"/>
        <pc:sldMkLst>
          <pc:docMk/>
          <pc:sldMk cId="0" sldId="276"/>
        </pc:sldMkLst>
      </pc:sldChg>
      <pc:sldChg chg="add">
        <pc:chgData name="TINA V PAP" userId="S::tvpap@wisc.edu::9c1f243c-365c-4077-8c69-ef21860f1bc0" providerId="AD" clId="Web-{71B518F1-43EA-D068-98B6-AA18CAD836FE}" dt="2025-05-05T14:40:04.637" v="20"/>
        <pc:sldMkLst>
          <pc:docMk/>
          <pc:sldMk cId="0" sldId="278"/>
        </pc:sldMkLst>
      </pc:sldChg>
      <pc:sldChg chg="add">
        <pc:chgData name="TINA V PAP" userId="S::tvpap@wisc.edu::9c1f243c-365c-4077-8c69-ef21860f1bc0" providerId="AD" clId="Web-{71B518F1-43EA-D068-98B6-AA18CAD836FE}" dt="2025-05-05T14:40:05.137" v="29"/>
        <pc:sldMkLst>
          <pc:docMk/>
          <pc:sldMk cId="0" sldId="280"/>
        </pc:sldMkLst>
      </pc:sldChg>
      <pc:sldChg chg="add">
        <pc:chgData name="TINA V PAP" userId="S::tvpap@wisc.edu::9c1f243c-365c-4077-8c69-ef21860f1bc0" providerId="AD" clId="Web-{71B518F1-43EA-D068-98B6-AA18CAD836FE}" dt="2025-05-05T14:40:00.855" v="2"/>
        <pc:sldMkLst>
          <pc:docMk/>
          <pc:sldMk cId="1552873679" sldId="285"/>
        </pc:sldMkLst>
      </pc:sldChg>
      <pc:sldChg chg="add">
        <pc:chgData name="TINA V PAP" userId="S::tvpap@wisc.edu::9c1f243c-365c-4077-8c69-ef21860f1bc0" providerId="AD" clId="Web-{71B518F1-43EA-D068-98B6-AA18CAD836FE}" dt="2025-05-05T14:40:02.121" v="11"/>
        <pc:sldMkLst>
          <pc:docMk/>
          <pc:sldMk cId="0" sldId="286"/>
        </pc:sldMkLst>
      </pc:sldChg>
      <pc:sldChg chg="add">
        <pc:chgData name="TINA V PAP" userId="S::tvpap@wisc.edu::9c1f243c-365c-4077-8c69-ef21860f1bc0" providerId="AD" clId="Web-{71B518F1-43EA-D068-98B6-AA18CAD836FE}" dt="2025-05-05T14:40:02.152" v="12"/>
        <pc:sldMkLst>
          <pc:docMk/>
          <pc:sldMk cId="0" sldId="287"/>
        </pc:sldMkLst>
      </pc:sldChg>
      <pc:sldChg chg="add">
        <pc:chgData name="TINA V PAP" userId="S::tvpap@wisc.edu::9c1f243c-365c-4077-8c69-ef21860f1bc0" providerId="AD" clId="Web-{71B518F1-43EA-D068-98B6-AA18CAD836FE}" dt="2025-05-05T14:40:01.637" v="8"/>
        <pc:sldMkLst>
          <pc:docMk/>
          <pc:sldMk cId="2765697522" sldId="289"/>
        </pc:sldMkLst>
      </pc:sldChg>
      <pc:sldChg chg="add">
        <pc:chgData name="TINA V PAP" userId="S::tvpap@wisc.edu::9c1f243c-365c-4077-8c69-ef21860f1bc0" providerId="AD" clId="Web-{71B518F1-43EA-D068-98B6-AA18CAD836FE}" dt="2025-05-05T14:40:04.684" v="21"/>
        <pc:sldMkLst>
          <pc:docMk/>
          <pc:sldMk cId="0" sldId="291"/>
        </pc:sldMkLst>
      </pc:sldChg>
      <pc:sldChg chg="add">
        <pc:chgData name="TINA V PAP" userId="S::tvpap@wisc.edu::9c1f243c-365c-4077-8c69-ef21860f1bc0" providerId="AD" clId="Web-{71B518F1-43EA-D068-98B6-AA18CAD836FE}" dt="2025-05-05T14:40:04.902" v="27"/>
        <pc:sldMkLst>
          <pc:docMk/>
          <pc:sldMk cId="0" sldId="299"/>
        </pc:sldMkLst>
      </pc:sldChg>
      <pc:sldChg chg="add">
        <pc:chgData name="TINA V PAP" userId="S::tvpap@wisc.edu::9c1f243c-365c-4077-8c69-ef21860f1bc0" providerId="AD" clId="Web-{71B518F1-43EA-D068-98B6-AA18CAD836FE}" dt="2025-05-05T14:40:04.856" v="26"/>
        <pc:sldMkLst>
          <pc:docMk/>
          <pc:sldMk cId="0" sldId="308"/>
        </pc:sldMkLst>
      </pc:sldChg>
      <pc:sldChg chg="add">
        <pc:chgData name="TINA V PAP" userId="S::tvpap@wisc.edu::9c1f243c-365c-4077-8c69-ef21860f1bc0" providerId="AD" clId="Web-{71B518F1-43EA-D068-98B6-AA18CAD836FE}" dt="2025-05-05T14:40:00.809" v="1"/>
        <pc:sldMkLst>
          <pc:docMk/>
          <pc:sldMk cId="0" sldId="312"/>
        </pc:sldMkLst>
      </pc:sldChg>
      <pc:sldChg chg="add">
        <pc:chgData name="TINA V PAP" userId="S::tvpap@wisc.edu::9c1f243c-365c-4077-8c69-ef21860f1bc0" providerId="AD" clId="Web-{71B518F1-43EA-D068-98B6-AA18CAD836FE}" dt="2025-05-05T14:40:04.512" v="17"/>
        <pc:sldMkLst>
          <pc:docMk/>
          <pc:sldMk cId="0" sldId="313"/>
        </pc:sldMkLst>
      </pc:sldChg>
      <pc:sldChg chg="add">
        <pc:chgData name="TINA V PAP" userId="S::tvpap@wisc.edu::9c1f243c-365c-4077-8c69-ef21860f1bc0" providerId="AD" clId="Web-{71B518F1-43EA-D068-98B6-AA18CAD836FE}" dt="2025-05-05T14:40:02.231" v="14"/>
        <pc:sldMkLst>
          <pc:docMk/>
          <pc:sldMk cId="3430578123" sldId="314"/>
        </pc:sldMkLst>
      </pc:sldChg>
      <pc:sldChg chg="add">
        <pc:chgData name="TINA V PAP" userId="S::tvpap@wisc.edu::9c1f243c-365c-4077-8c69-ef21860f1bc0" providerId="AD" clId="Web-{71B518F1-43EA-D068-98B6-AA18CAD836FE}" dt="2025-05-05T14:40:01.543" v="5"/>
        <pc:sldMkLst>
          <pc:docMk/>
          <pc:sldMk cId="4134590873" sldId="315"/>
        </pc:sldMkLst>
      </pc:sldChg>
      <pc:sldChg chg="add">
        <pc:chgData name="TINA V PAP" userId="S::tvpap@wisc.edu::9c1f243c-365c-4077-8c69-ef21860f1bc0" providerId="AD" clId="Web-{71B518F1-43EA-D068-98B6-AA18CAD836FE}" dt="2025-05-05T14:40:02.168" v="13"/>
        <pc:sldMkLst>
          <pc:docMk/>
          <pc:sldMk cId="702224105" sldId="321"/>
        </pc:sldMkLst>
      </pc:sldChg>
      <pc:sldChg chg="add">
        <pc:chgData name="TINA V PAP" userId="S::tvpap@wisc.edu::9c1f243c-365c-4077-8c69-ef21860f1bc0" providerId="AD" clId="Web-{71B518F1-43EA-D068-98B6-AA18CAD836FE}" dt="2025-05-05T14:40:04.715" v="22"/>
        <pc:sldMkLst>
          <pc:docMk/>
          <pc:sldMk cId="3764707933" sldId="323"/>
        </pc:sldMkLst>
      </pc:sldChg>
      <pc:sldChg chg="modSp">
        <pc:chgData name="TINA V PAP" userId="S::tvpap@wisc.edu::9c1f243c-365c-4077-8c69-ef21860f1bc0" providerId="AD" clId="Web-{71B518F1-43EA-D068-98B6-AA18CAD836FE}" dt="2025-05-05T14:45:43.602" v="35" actId="20577"/>
        <pc:sldMkLst>
          <pc:docMk/>
          <pc:sldMk cId="3162200240" sldId="350"/>
        </pc:sldMkLst>
        <pc:spChg chg="mod">
          <ac:chgData name="TINA V PAP" userId="S::tvpap@wisc.edu::9c1f243c-365c-4077-8c69-ef21860f1bc0" providerId="AD" clId="Web-{71B518F1-43EA-D068-98B6-AA18CAD836FE}" dt="2025-05-05T14:45:43.602" v="35" actId="20577"/>
          <ac:spMkLst>
            <pc:docMk/>
            <pc:sldMk cId="3162200240" sldId="350"/>
            <ac:spMk id="6" creationId="{C58B7914-A758-D586-2308-4A9DE1F1FD71}"/>
          </ac:spMkLst>
        </pc:spChg>
        <pc:picChg chg="mod">
          <ac:chgData name="TINA V PAP" userId="S::tvpap@wisc.edu::9c1f243c-365c-4077-8c69-ef21860f1bc0" providerId="AD" clId="Web-{71B518F1-43EA-D068-98B6-AA18CAD836FE}" dt="2025-05-05T14:45:34.289" v="31"/>
          <ac:picMkLst>
            <pc:docMk/>
            <pc:sldMk cId="3162200240" sldId="350"/>
            <ac:picMk id="5" creationId="{0FF63705-4B0C-1278-A264-7A45EF6864F2}"/>
          </ac:picMkLst>
        </pc:picChg>
        <pc:picChg chg="mod">
          <ac:chgData name="TINA V PAP" userId="S::tvpap@wisc.edu::9c1f243c-365c-4077-8c69-ef21860f1bc0" providerId="AD" clId="Web-{71B518F1-43EA-D068-98B6-AA18CAD836FE}" dt="2025-05-05T14:45:27.414" v="30"/>
          <ac:picMkLst>
            <pc:docMk/>
            <pc:sldMk cId="3162200240" sldId="350"/>
            <ac:picMk id="7" creationId="{70DF973B-9F5F-6FDA-E9EE-A404CDAF2A71}"/>
          </ac:picMkLst>
        </pc:picChg>
      </pc:sldChg>
      <pc:sldChg chg="addSp modSp">
        <pc:chgData name="TINA V PAP" userId="S::tvpap@wisc.edu::9c1f243c-365c-4077-8c69-ef21860f1bc0" providerId="AD" clId="Web-{71B518F1-43EA-D068-98B6-AA18CAD836FE}" dt="2025-05-05T14:51:22.863" v="92" actId="1076"/>
        <pc:sldMkLst>
          <pc:docMk/>
          <pc:sldMk cId="1884921036" sldId="361"/>
        </pc:sldMkLst>
        <pc:spChg chg="add mod">
          <ac:chgData name="TINA V PAP" userId="S::tvpap@wisc.edu::9c1f243c-365c-4077-8c69-ef21860f1bc0" providerId="AD" clId="Web-{71B518F1-43EA-D068-98B6-AA18CAD836FE}" dt="2025-05-05T14:50:23.299" v="79" actId="20577"/>
          <ac:spMkLst>
            <pc:docMk/>
            <pc:sldMk cId="1884921036" sldId="361"/>
            <ac:spMk id="3" creationId="{C2F27307-59F1-4C91-A146-DA1FCC224FFB}"/>
          </ac:spMkLst>
        </pc:spChg>
        <pc:spChg chg="add mod">
          <ac:chgData name="TINA V PAP" userId="S::tvpap@wisc.edu::9c1f243c-365c-4077-8c69-ef21860f1bc0" providerId="AD" clId="Web-{71B518F1-43EA-D068-98B6-AA18CAD836FE}" dt="2025-05-05T14:51:22.863" v="92" actId="1076"/>
          <ac:spMkLst>
            <pc:docMk/>
            <pc:sldMk cId="1884921036" sldId="361"/>
            <ac:spMk id="7" creationId="{B42E98F6-E6A2-DC9A-FF9D-510589261E37}"/>
          </ac:spMkLst>
        </pc:spChg>
        <pc:picChg chg="mod">
          <ac:chgData name="TINA V PAP" userId="S::tvpap@wisc.edu::9c1f243c-365c-4077-8c69-ef21860f1bc0" providerId="AD" clId="Web-{71B518F1-43EA-D068-98B6-AA18CAD836FE}" dt="2025-05-05T14:46:39.791" v="36"/>
          <ac:picMkLst>
            <pc:docMk/>
            <pc:sldMk cId="1884921036" sldId="361"/>
            <ac:picMk id="6" creationId="{5ACEFE2B-3C1D-AD7E-2B8D-7BD10B86D49D}"/>
          </ac:picMkLst>
        </pc:picChg>
      </pc:sldChg>
      <pc:sldChg chg="add">
        <pc:chgData name="TINA V PAP" userId="S::tvpap@wisc.edu::9c1f243c-365c-4077-8c69-ef21860f1bc0" providerId="AD" clId="Web-{71B518F1-43EA-D068-98B6-AA18CAD836FE}" dt="2025-05-05T14:40:04.574" v="19"/>
        <pc:sldMkLst>
          <pc:docMk/>
          <pc:sldMk cId="481913982" sldId="381"/>
        </pc:sldMkLst>
      </pc:sldChg>
      <pc:sldChg chg="add">
        <pc:chgData name="TINA V PAP" userId="S::tvpap@wisc.edu::9c1f243c-365c-4077-8c69-ef21860f1bc0" providerId="AD" clId="Web-{71B518F1-43EA-D068-98B6-AA18CAD836FE}" dt="2025-05-05T14:40:04.731" v="23"/>
        <pc:sldMkLst>
          <pc:docMk/>
          <pc:sldMk cId="183765800" sldId="382"/>
        </pc:sldMkLst>
      </pc:sldChg>
      <pc:sldChg chg="add">
        <pc:chgData name="TINA V PAP" userId="S::tvpap@wisc.edu::9c1f243c-365c-4077-8c69-ef21860f1bc0" providerId="AD" clId="Web-{71B518F1-43EA-D068-98B6-AA18CAD836FE}" dt="2025-05-05T14:40:04.777" v="24"/>
        <pc:sldMkLst>
          <pc:docMk/>
          <pc:sldMk cId="2464774543" sldId="383"/>
        </pc:sldMkLst>
      </pc:sldChg>
      <pc:sldChg chg="add">
        <pc:chgData name="TINA V PAP" userId="S::tvpap@wisc.edu::9c1f243c-365c-4077-8c69-ef21860f1bc0" providerId="AD" clId="Web-{71B518F1-43EA-D068-98B6-AA18CAD836FE}" dt="2025-05-05T14:40:04.809" v="25"/>
        <pc:sldMkLst>
          <pc:docMk/>
          <pc:sldMk cId="790712751" sldId="384"/>
        </pc:sldMkLst>
      </pc:sldChg>
      <pc:sldChg chg="addSp modSp new mod modClrScheme chgLayout">
        <pc:chgData name="TINA V PAP" userId="S::tvpap@wisc.edu::9c1f243c-365c-4077-8c69-ef21860f1bc0" providerId="AD" clId="Web-{71B518F1-43EA-D068-98B6-AA18CAD836FE}" dt="2025-05-05T19:37:47.572" v="153" actId="20577"/>
        <pc:sldMkLst>
          <pc:docMk/>
          <pc:sldMk cId="3776998668" sldId="385"/>
        </pc:sldMkLst>
        <pc:spChg chg="mod">
          <ac:chgData name="TINA V PAP" userId="S::tvpap@wisc.edu::9c1f243c-365c-4077-8c69-ef21860f1bc0" providerId="AD" clId="Web-{71B518F1-43EA-D068-98B6-AA18CAD836FE}" dt="2025-05-05T19:37:01.258" v="127"/>
          <ac:spMkLst>
            <pc:docMk/>
            <pc:sldMk cId="3776998668" sldId="385"/>
            <ac:spMk id="2" creationId="{C3E7F48C-DE60-47A4-1539-A48AC470161B}"/>
          </ac:spMkLst>
        </pc:spChg>
        <pc:spChg chg="mod">
          <ac:chgData name="TINA V PAP" userId="S::tvpap@wisc.edu::9c1f243c-365c-4077-8c69-ef21860f1bc0" providerId="AD" clId="Web-{71B518F1-43EA-D068-98B6-AA18CAD836FE}" dt="2025-05-05T19:37:47.572" v="153" actId="20577"/>
          <ac:spMkLst>
            <pc:docMk/>
            <pc:sldMk cId="3776998668" sldId="385"/>
            <ac:spMk id="3" creationId="{5B7507C2-1B03-3B36-5994-D06DF1F88700}"/>
          </ac:spMkLst>
        </pc:spChg>
        <pc:picChg chg="add mod">
          <ac:chgData name="TINA V PAP" userId="S::tvpap@wisc.edu::9c1f243c-365c-4077-8c69-ef21860f1bc0" providerId="AD" clId="Web-{71B518F1-43EA-D068-98B6-AA18CAD836FE}" dt="2025-05-05T19:37:01.258" v="127"/>
          <ac:picMkLst>
            <pc:docMk/>
            <pc:sldMk cId="3776998668" sldId="385"/>
            <ac:picMk id="4" creationId="{E2BC1423-7DA4-E7AB-CF69-854083D8BFB2}"/>
          </ac:picMkLst>
        </pc:picChg>
      </pc:sldChg>
      <pc:sldMasterChg chg="add addSldLayout">
        <pc:chgData name="TINA V PAP" userId="S::tvpap@wisc.edu::9c1f243c-365c-4077-8c69-ef21860f1bc0" providerId="AD" clId="Web-{71B518F1-43EA-D068-98B6-AA18CAD836FE}" dt="2025-05-05T14:40:00.730" v="0"/>
        <pc:sldMasterMkLst>
          <pc:docMk/>
          <pc:sldMasterMk cId="0" sldId="2147483648"/>
        </pc:sldMasterMkLst>
        <pc:sldLayoutChg chg="add">
          <pc:chgData name="TINA V PAP" userId="S::tvpap@wisc.edu::9c1f243c-365c-4077-8c69-ef21860f1bc0" providerId="AD" clId="Web-{71B518F1-43EA-D068-98B6-AA18CAD836FE}" dt="2025-05-05T14:40:00.730" v="0"/>
          <pc:sldLayoutMkLst>
            <pc:docMk/>
            <pc:sldMasterMk cId="0" sldId="2147483648"/>
            <pc:sldLayoutMk cId="0" sldId="2147483649"/>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0"/>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1"/>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2"/>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3"/>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4"/>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5"/>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6"/>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7"/>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8"/>
          </pc:sldLayoutMkLst>
        </pc:sldLayoutChg>
        <pc:sldLayoutChg chg="add">
          <pc:chgData name="TINA V PAP" userId="S::tvpap@wisc.edu::9c1f243c-365c-4077-8c69-ef21860f1bc0" providerId="AD" clId="Web-{71B518F1-43EA-D068-98B6-AA18CAD836FE}" dt="2025-05-05T14:40:00.730" v="0"/>
          <pc:sldLayoutMkLst>
            <pc:docMk/>
            <pc:sldMasterMk cId="0" sldId="2147483648"/>
            <pc:sldLayoutMk cId="0" sldId="2147483659"/>
          </pc:sldLayoutMkLst>
        </pc:sldLayoutChg>
      </pc:sldMasterChg>
      <pc:sldMasterChg chg="add addSldLayout">
        <pc:chgData name="TINA V PAP" userId="S::tvpap@wisc.edu::9c1f243c-365c-4077-8c69-ef21860f1bc0" providerId="AD" clId="Web-{71B518F1-43EA-D068-98B6-AA18CAD836FE}" dt="2025-05-05T14:40:00.809" v="1"/>
        <pc:sldMasterMkLst>
          <pc:docMk/>
          <pc:sldMasterMk cId="1054801910" sldId="2147483660"/>
        </pc:sldMasterMkLst>
        <pc:sldLayoutChg chg="add">
          <pc:chgData name="TINA V PAP" userId="S::tvpap@wisc.edu::9c1f243c-365c-4077-8c69-ef21860f1bc0" providerId="AD" clId="Web-{71B518F1-43EA-D068-98B6-AA18CAD836FE}" dt="2025-05-05T14:40:00.809" v="1"/>
          <pc:sldLayoutMkLst>
            <pc:docMk/>
            <pc:sldMasterMk cId="1054801910" sldId="2147483660"/>
            <pc:sldLayoutMk cId="3870366019" sldId="2147483661"/>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22923781" sldId="2147483662"/>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633591145" sldId="2147483663"/>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3452313296" sldId="2147483664"/>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335855541" sldId="2147483665"/>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803213892" sldId="2147483666"/>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1755353574" sldId="2147483667"/>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3615672209" sldId="2147483668"/>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2624225824" sldId="2147483669"/>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3355089245" sldId="2147483670"/>
          </pc:sldLayoutMkLst>
        </pc:sldLayoutChg>
        <pc:sldLayoutChg chg="add">
          <pc:chgData name="TINA V PAP" userId="S::tvpap@wisc.edu::9c1f243c-365c-4077-8c69-ef21860f1bc0" providerId="AD" clId="Web-{71B518F1-43EA-D068-98B6-AA18CAD836FE}" dt="2025-05-05T14:40:00.809" v="1"/>
          <pc:sldLayoutMkLst>
            <pc:docMk/>
            <pc:sldMasterMk cId="1054801910" sldId="2147483660"/>
            <pc:sldLayoutMk cId="2004651673" sldId="2147483671"/>
          </pc:sldLayoutMkLst>
        </pc:sldLayoutChg>
      </pc:sldMasterChg>
      <pc:sldMasterChg chg="modSldLayout">
        <pc:chgData name="TINA V PAP" userId="S::tvpap@wisc.edu::9c1f243c-365c-4077-8c69-ef21860f1bc0" providerId="AD" clId="Web-{71B518F1-43EA-D068-98B6-AA18CAD836FE}" dt="2025-05-05T14:40:00.809" v="1"/>
        <pc:sldMasterMkLst>
          <pc:docMk/>
          <pc:sldMasterMk cId="0" sldId="2147483754"/>
        </pc:sldMasterMkLst>
        <pc:sldLayoutChg chg="replId">
          <pc:chgData name="TINA V PAP" userId="S::tvpap@wisc.edu::9c1f243c-365c-4077-8c69-ef21860f1bc0" providerId="AD" clId="Web-{71B518F1-43EA-D068-98B6-AA18CAD836FE}" dt="2025-05-05T14:40:00.809" v="1"/>
          <pc:sldLayoutMkLst>
            <pc:docMk/>
            <pc:sldMasterMk cId="0" sldId="2147483754"/>
            <pc:sldLayoutMk cId="0" sldId="2147483786"/>
          </pc:sldLayoutMkLst>
        </pc:sldLayoutChg>
        <pc:sldLayoutChg chg="replId">
          <pc:chgData name="TINA V PAP" userId="S::tvpap@wisc.edu::9c1f243c-365c-4077-8c69-ef21860f1bc0" providerId="AD" clId="Web-{71B518F1-43EA-D068-98B6-AA18CAD836FE}" dt="2025-05-05T14:40:00.809" v="1"/>
          <pc:sldLayoutMkLst>
            <pc:docMk/>
            <pc:sldMasterMk cId="0" sldId="2147483754"/>
            <pc:sldLayoutMk cId="0" sldId="2147483787"/>
          </pc:sldLayoutMkLst>
        </pc:sldLayoutChg>
      </pc:sldMasterChg>
      <pc:sldMasterChg chg="replId modSldLayout">
        <pc:chgData name="TINA V PAP" userId="S::tvpap@wisc.edu::9c1f243c-365c-4077-8c69-ef21860f1bc0" providerId="AD" clId="Web-{71B518F1-43EA-D068-98B6-AA18CAD836FE}" dt="2025-05-05T14:40:00.809" v="1"/>
        <pc:sldMasterMkLst>
          <pc:docMk/>
          <pc:sldMasterMk cId="2071376965" sldId="2147483770"/>
        </pc:sldMasterMkLst>
        <pc:sldLayoutChg chg="replId">
          <pc:chgData name="TINA V PAP" userId="S::tvpap@wisc.edu::9c1f243c-365c-4077-8c69-ef21860f1bc0" providerId="AD" clId="Web-{71B518F1-43EA-D068-98B6-AA18CAD836FE}" dt="2025-05-05T14:40:00.730" v="0"/>
          <pc:sldLayoutMkLst>
            <pc:docMk/>
            <pc:sldMasterMk cId="2071376965" sldId="2147483770"/>
            <pc:sldLayoutMk cId="260967727" sldId="2147483771"/>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1926095018" sldId="2147483772"/>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4174288851" sldId="2147483773"/>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702308365" sldId="2147483774"/>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3090289713" sldId="2147483775"/>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4243661886" sldId="2147483776"/>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3922005679" sldId="2147483777"/>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2632430214" sldId="2147483778"/>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2097024835" sldId="2147483779"/>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920322911" sldId="2147483780"/>
          </pc:sldLayoutMkLst>
        </pc:sldLayoutChg>
        <pc:sldLayoutChg chg="replId">
          <pc:chgData name="TINA V PAP" userId="S::tvpap@wisc.edu::9c1f243c-365c-4077-8c69-ef21860f1bc0" providerId="AD" clId="Web-{71B518F1-43EA-D068-98B6-AA18CAD836FE}" dt="2025-05-05T14:40:00.730" v="0"/>
          <pc:sldLayoutMkLst>
            <pc:docMk/>
            <pc:sldMasterMk cId="2071376965" sldId="2147483770"/>
            <pc:sldLayoutMk cId="3474956597" sldId="2147483781"/>
          </pc:sldLayoutMkLst>
        </pc:sldLayoutChg>
        <pc:sldLayoutChg chg="replId">
          <pc:chgData name="TINA V PAP" userId="S::tvpap@wisc.edu::9c1f243c-365c-4077-8c69-ef21860f1bc0" providerId="AD" clId="Web-{71B518F1-43EA-D068-98B6-AA18CAD836FE}" dt="2025-05-05T14:40:00.809" v="1"/>
          <pc:sldLayoutMkLst>
            <pc:docMk/>
            <pc:sldMasterMk cId="2071376965" sldId="2147483770"/>
            <pc:sldLayoutMk cId="4047310451" sldId="2147483782"/>
          </pc:sldLayoutMkLst>
        </pc:sldLayoutChg>
        <pc:sldLayoutChg chg="replId">
          <pc:chgData name="TINA V PAP" userId="S::tvpap@wisc.edu::9c1f243c-365c-4077-8c69-ef21860f1bc0" providerId="AD" clId="Web-{71B518F1-43EA-D068-98B6-AA18CAD836FE}" dt="2025-05-05T14:40:00.809" v="1"/>
          <pc:sldLayoutMkLst>
            <pc:docMk/>
            <pc:sldMasterMk cId="2071376965" sldId="2147483770"/>
            <pc:sldLayoutMk cId="637981942" sldId="2147483783"/>
          </pc:sldLayoutMkLst>
        </pc:sldLayoutChg>
        <pc:sldLayoutChg chg="replId">
          <pc:chgData name="TINA V PAP" userId="S::tvpap@wisc.edu::9c1f243c-365c-4077-8c69-ef21860f1bc0" providerId="AD" clId="Web-{71B518F1-43EA-D068-98B6-AA18CAD836FE}" dt="2025-05-05T14:40:00.809" v="1"/>
          <pc:sldLayoutMkLst>
            <pc:docMk/>
            <pc:sldMasterMk cId="2071376965" sldId="2147483770"/>
            <pc:sldLayoutMk cId="3182183246" sldId="2147483784"/>
          </pc:sldLayoutMkLst>
        </pc:sldLayoutChg>
        <pc:sldLayoutChg chg="replId">
          <pc:chgData name="TINA V PAP" userId="S::tvpap@wisc.edu::9c1f243c-365c-4077-8c69-ef21860f1bc0" providerId="AD" clId="Web-{71B518F1-43EA-D068-98B6-AA18CAD836FE}" dt="2025-05-05T14:40:00.809" v="1"/>
          <pc:sldLayoutMkLst>
            <pc:docMk/>
            <pc:sldMasterMk cId="2071376965" sldId="2147483770"/>
            <pc:sldLayoutMk cId="848269023" sldId="2147483785"/>
          </pc:sldLayoutMkLst>
        </pc:sldLayoutChg>
      </pc:sldMasterChg>
    </pc:docChg>
  </pc:docChgLst>
  <pc:docChgLst>
    <pc:chgData name="TINA V PAP" userId="S::tvpap@wisc.edu::9c1f243c-365c-4077-8c69-ef21860f1bc0" providerId="AD" clId="Web-{CEA42584-420B-EC87-BCED-A92BA66EFD22}"/>
    <pc:docChg chg="addSld delSld modSld addMainMaster modMainMaster">
      <pc:chgData name="TINA V PAP" userId="S::tvpap@wisc.edu::9c1f243c-365c-4077-8c69-ef21860f1bc0" providerId="AD" clId="Web-{CEA42584-420B-EC87-BCED-A92BA66EFD22}" dt="2025-04-28T14:22:30.773" v="122" actId="20577"/>
      <pc:docMkLst>
        <pc:docMk/>
      </pc:docMkLst>
      <pc:sldChg chg="del">
        <pc:chgData name="TINA V PAP" userId="S::tvpap@wisc.edu::9c1f243c-365c-4077-8c69-ef21860f1bc0" providerId="AD" clId="Web-{CEA42584-420B-EC87-BCED-A92BA66EFD22}" dt="2025-04-28T14:16:59.416" v="50"/>
        <pc:sldMkLst>
          <pc:docMk/>
          <pc:sldMk cId="0" sldId="256"/>
        </pc:sldMkLst>
      </pc:sldChg>
      <pc:sldChg chg="del">
        <pc:chgData name="TINA V PAP" userId="S::tvpap@wisc.edu::9c1f243c-365c-4077-8c69-ef21860f1bc0" providerId="AD" clId="Web-{CEA42584-420B-EC87-BCED-A92BA66EFD22}" dt="2025-04-28T14:16:59.431" v="61"/>
        <pc:sldMkLst>
          <pc:docMk/>
          <pc:sldMk cId="1509130353" sldId="257"/>
        </pc:sldMkLst>
      </pc:sldChg>
      <pc:sldChg chg="del">
        <pc:chgData name="TINA V PAP" userId="S::tvpap@wisc.edu::9c1f243c-365c-4077-8c69-ef21860f1bc0" providerId="AD" clId="Web-{CEA42584-420B-EC87-BCED-A92BA66EFD22}" dt="2025-04-28T14:16:59.416" v="48"/>
        <pc:sldMkLst>
          <pc:docMk/>
          <pc:sldMk cId="0" sldId="258"/>
        </pc:sldMkLst>
      </pc:sldChg>
      <pc:sldChg chg="del">
        <pc:chgData name="TINA V PAP" userId="S::tvpap@wisc.edu::9c1f243c-365c-4077-8c69-ef21860f1bc0" providerId="AD" clId="Web-{CEA42584-420B-EC87-BCED-A92BA66EFD22}" dt="2025-04-28T14:16:59.416" v="47"/>
        <pc:sldMkLst>
          <pc:docMk/>
          <pc:sldMk cId="0" sldId="259"/>
        </pc:sldMkLst>
      </pc:sldChg>
      <pc:sldChg chg="del">
        <pc:chgData name="TINA V PAP" userId="S::tvpap@wisc.edu::9c1f243c-365c-4077-8c69-ef21860f1bc0" providerId="AD" clId="Web-{CEA42584-420B-EC87-BCED-A92BA66EFD22}" dt="2025-04-28T14:16:59.431" v="57"/>
        <pc:sldMkLst>
          <pc:docMk/>
          <pc:sldMk cId="1630012210" sldId="260"/>
        </pc:sldMkLst>
      </pc:sldChg>
      <pc:sldChg chg="del">
        <pc:chgData name="TINA V PAP" userId="S::tvpap@wisc.edu::9c1f243c-365c-4077-8c69-ef21860f1bc0" providerId="AD" clId="Web-{CEA42584-420B-EC87-BCED-A92BA66EFD22}" dt="2025-04-28T14:16:59.400" v="45"/>
        <pc:sldMkLst>
          <pc:docMk/>
          <pc:sldMk cId="0" sldId="261"/>
        </pc:sldMkLst>
      </pc:sldChg>
      <pc:sldChg chg="del">
        <pc:chgData name="TINA V PAP" userId="S::tvpap@wisc.edu::9c1f243c-365c-4077-8c69-ef21860f1bc0" providerId="AD" clId="Web-{CEA42584-420B-EC87-BCED-A92BA66EFD22}" dt="2025-04-28T14:16:59.400" v="44"/>
        <pc:sldMkLst>
          <pc:docMk/>
          <pc:sldMk cId="0" sldId="262"/>
        </pc:sldMkLst>
      </pc:sldChg>
      <pc:sldChg chg="del">
        <pc:chgData name="TINA V PAP" userId="S::tvpap@wisc.edu::9c1f243c-365c-4077-8c69-ef21860f1bc0" providerId="AD" clId="Web-{CEA42584-420B-EC87-BCED-A92BA66EFD22}" dt="2025-04-28T14:16:59.431" v="58"/>
        <pc:sldMkLst>
          <pc:docMk/>
          <pc:sldMk cId="2065243120" sldId="263"/>
        </pc:sldMkLst>
      </pc:sldChg>
      <pc:sldChg chg="del">
        <pc:chgData name="TINA V PAP" userId="S::tvpap@wisc.edu::9c1f243c-365c-4077-8c69-ef21860f1bc0" providerId="AD" clId="Web-{CEA42584-420B-EC87-BCED-A92BA66EFD22}" dt="2025-04-28T14:16:59.400" v="42"/>
        <pc:sldMkLst>
          <pc:docMk/>
          <pc:sldMk cId="0" sldId="264"/>
        </pc:sldMkLst>
      </pc:sldChg>
      <pc:sldChg chg="del">
        <pc:chgData name="TINA V PAP" userId="S::tvpap@wisc.edu::9c1f243c-365c-4077-8c69-ef21860f1bc0" providerId="AD" clId="Web-{CEA42584-420B-EC87-BCED-A92BA66EFD22}" dt="2025-04-28T14:16:59.400" v="41"/>
        <pc:sldMkLst>
          <pc:docMk/>
          <pc:sldMk cId="0" sldId="265"/>
        </pc:sldMkLst>
      </pc:sldChg>
      <pc:sldChg chg="del">
        <pc:chgData name="TINA V PAP" userId="S::tvpap@wisc.edu::9c1f243c-365c-4077-8c69-ef21860f1bc0" providerId="AD" clId="Web-{CEA42584-420B-EC87-BCED-A92BA66EFD22}" dt="2025-04-28T14:16:59.400" v="40"/>
        <pc:sldMkLst>
          <pc:docMk/>
          <pc:sldMk cId="0" sldId="266"/>
        </pc:sldMkLst>
      </pc:sldChg>
      <pc:sldChg chg="del">
        <pc:chgData name="TINA V PAP" userId="S::tvpap@wisc.edu::9c1f243c-365c-4077-8c69-ef21860f1bc0" providerId="AD" clId="Web-{CEA42584-420B-EC87-BCED-A92BA66EFD22}" dt="2025-04-28T14:16:59.400" v="39"/>
        <pc:sldMkLst>
          <pc:docMk/>
          <pc:sldMk cId="0" sldId="267"/>
        </pc:sldMkLst>
      </pc:sldChg>
      <pc:sldChg chg="del">
        <pc:chgData name="TINA V PAP" userId="S::tvpap@wisc.edu::9c1f243c-365c-4077-8c69-ef21860f1bc0" providerId="AD" clId="Web-{CEA42584-420B-EC87-BCED-A92BA66EFD22}" dt="2025-04-28T14:16:59.400" v="38"/>
        <pc:sldMkLst>
          <pc:docMk/>
          <pc:sldMk cId="0" sldId="268"/>
        </pc:sldMkLst>
      </pc:sldChg>
      <pc:sldChg chg="del">
        <pc:chgData name="TINA V PAP" userId="S::tvpap@wisc.edu::9c1f243c-365c-4077-8c69-ef21860f1bc0" providerId="AD" clId="Web-{CEA42584-420B-EC87-BCED-A92BA66EFD22}" dt="2025-04-28T14:16:59.416" v="53"/>
        <pc:sldMkLst>
          <pc:docMk/>
          <pc:sldMk cId="1184362934" sldId="269"/>
        </pc:sldMkLst>
      </pc:sldChg>
      <pc:sldChg chg="del">
        <pc:chgData name="TINA V PAP" userId="S::tvpap@wisc.edu::9c1f243c-365c-4077-8c69-ef21860f1bc0" providerId="AD" clId="Web-{CEA42584-420B-EC87-BCED-A92BA66EFD22}" dt="2025-04-28T14:16:59.416" v="55"/>
        <pc:sldMkLst>
          <pc:docMk/>
          <pc:sldMk cId="2397150310" sldId="270"/>
        </pc:sldMkLst>
      </pc:sldChg>
      <pc:sldChg chg="del">
        <pc:chgData name="TINA V PAP" userId="S::tvpap@wisc.edu::9c1f243c-365c-4077-8c69-ef21860f1bc0" providerId="AD" clId="Web-{CEA42584-420B-EC87-BCED-A92BA66EFD22}" dt="2025-04-28T14:16:59.416" v="54"/>
        <pc:sldMkLst>
          <pc:docMk/>
          <pc:sldMk cId="603747246" sldId="271"/>
        </pc:sldMkLst>
      </pc:sldChg>
      <pc:sldChg chg="del">
        <pc:chgData name="TINA V PAP" userId="S::tvpap@wisc.edu::9c1f243c-365c-4077-8c69-ef21860f1bc0" providerId="AD" clId="Web-{CEA42584-420B-EC87-BCED-A92BA66EFD22}" dt="2025-04-28T14:16:59.431" v="60"/>
        <pc:sldMkLst>
          <pc:docMk/>
          <pc:sldMk cId="2226644478" sldId="279"/>
        </pc:sldMkLst>
      </pc:sldChg>
      <pc:sldChg chg="del">
        <pc:chgData name="TINA V PAP" userId="S::tvpap@wisc.edu::9c1f243c-365c-4077-8c69-ef21860f1bc0" providerId="AD" clId="Web-{CEA42584-420B-EC87-BCED-A92BA66EFD22}" dt="2025-04-28T14:16:59.431" v="59"/>
        <pc:sldMkLst>
          <pc:docMk/>
          <pc:sldMk cId="426893270" sldId="282"/>
        </pc:sldMkLst>
      </pc:sldChg>
      <pc:sldChg chg="del">
        <pc:chgData name="TINA V PAP" userId="S::tvpap@wisc.edu::9c1f243c-365c-4077-8c69-ef21860f1bc0" providerId="AD" clId="Web-{CEA42584-420B-EC87-BCED-A92BA66EFD22}" dt="2025-04-28T14:16:59.416" v="56"/>
        <pc:sldMkLst>
          <pc:docMk/>
          <pc:sldMk cId="2575467242" sldId="283"/>
        </pc:sldMkLst>
      </pc:sldChg>
      <pc:sldChg chg="add">
        <pc:chgData name="TINA V PAP" userId="S::tvpap@wisc.edu::9c1f243c-365c-4077-8c69-ef21860f1bc0" providerId="AD" clId="Web-{CEA42584-420B-EC87-BCED-A92BA66EFD22}" dt="2025-04-28T14:16:40.634" v="36"/>
        <pc:sldMkLst>
          <pc:docMk/>
          <pc:sldMk cId="1194200931" sldId="306"/>
        </pc:sldMkLst>
      </pc:sldChg>
      <pc:sldChg chg="add">
        <pc:chgData name="TINA V PAP" userId="S::tvpap@wisc.edu::9c1f243c-365c-4077-8c69-ef21860f1bc0" providerId="AD" clId="Web-{CEA42584-420B-EC87-BCED-A92BA66EFD22}" dt="2025-04-28T14:16:40.509" v="24"/>
        <pc:sldMkLst>
          <pc:docMk/>
          <pc:sldMk cId="1246970916" sldId="319"/>
        </pc:sldMkLst>
      </pc:sldChg>
      <pc:sldChg chg="add">
        <pc:chgData name="TINA V PAP" userId="S::tvpap@wisc.edu::9c1f243c-365c-4077-8c69-ef21860f1bc0" providerId="AD" clId="Web-{CEA42584-420B-EC87-BCED-A92BA66EFD22}" dt="2025-04-28T14:16:40.541" v="28"/>
        <pc:sldMkLst>
          <pc:docMk/>
          <pc:sldMk cId="1339695471" sldId="320"/>
        </pc:sldMkLst>
      </pc:sldChg>
      <pc:sldChg chg="add">
        <pc:chgData name="TINA V PAP" userId="S::tvpap@wisc.edu::9c1f243c-365c-4077-8c69-ef21860f1bc0" providerId="AD" clId="Web-{CEA42584-420B-EC87-BCED-A92BA66EFD22}" dt="2025-04-28T14:16:40.556" v="29"/>
        <pc:sldMkLst>
          <pc:docMk/>
          <pc:sldMk cId="572834121" sldId="324"/>
        </pc:sldMkLst>
      </pc:sldChg>
      <pc:sldChg chg="add">
        <pc:chgData name="TINA V PAP" userId="S::tvpap@wisc.edu::9c1f243c-365c-4077-8c69-ef21860f1bc0" providerId="AD" clId="Web-{CEA42584-420B-EC87-BCED-A92BA66EFD22}" dt="2025-04-28T14:16:40.588" v="31"/>
        <pc:sldMkLst>
          <pc:docMk/>
          <pc:sldMk cId="1645823594" sldId="325"/>
        </pc:sldMkLst>
      </pc:sldChg>
      <pc:sldChg chg="add">
        <pc:chgData name="TINA V PAP" userId="S::tvpap@wisc.edu::9c1f243c-365c-4077-8c69-ef21860f1bc0" providerId="AD" clId="Web-{CEA42584-420B-EC87-BCED-A92BA66EFD22}" dt="2025-04-28T14:16:40.603" v="32"/>
        <pc:sldMkLst>
          <pc:docMk/>
          <pc:sldMk cId="2974995324" sldId="326"/>
        </pc:sldMkLst>
      </pc:sldChg>
      <pc:sldChg chg="modSp">
        <pc:chgData name="TINA V PAP" userId="S::tvpap@wisc.edu::9c1f243c-365c-4077-8c69-ef21860f1bc0" providerId="AD" clId="Web-{CEA42584-420B-EC87-BCED-A92BA66EFD22}" dt="2025-04-28T14:04:07.404" v="4" actId="20577"/>
        <pc:sldMkLst>
          <pc:docMk/>
          <pc:sldMk cId="0" sldId="327"/>
        </pc:sldMkLst>
        <pc:spChg chg="mod">
          <ac:chgData name="TINA V PAP" userId="S::tvpap@wisc.edu::9c1f243c-365c-4077-8c69-ef21860f1bc0" providerId="AD" clId="Web-{CEA42584-420B-EC87-BCED-A92BA66EFD22}" dt="2025-04-28T14:04:07.404" v="4" actId="20577"/>
          <ac:spMkLst>
            <pc:docMk/>
            <pc:sldMk cId="0" sldId="327"/>
            <ac:spMk id="3" creationId="{00000000-0000-0000-0000-000000000000}"/>
          </ac:spMkLst>
        </pc:spChg>
      </pc:sldChg>
      <pc:sldChg chg="modSp">
        <pc:chgData name="TINA V PAP" userId="S::tvpap@wisc.edu::9c1f243c-365c-4077-8c69-ef21860f1bc0" providerId="AD" clId="Web-{CEA42584-420B-EC87-BCED-A92BA66EFD22}" dt="2025-04-28T14:03:59.951" v="3" actId="20577"/>
        <pc:sldMkLst>
          <pc:docMk/>
          <pc:sldMk cId="739189715" sldId="328"/>
        </pc:sldMkLst>
        <pc:spChg chg="mod">
          <ac:chgData name="TINA V PAP" userId="S::tvpap@wisc.edu::9c1f243c-365c-4077-8c69-ef21860f1bc0" providerId="AD" clId="Web-{CEA42584-420B-EC87-BCED-A92BA66EFD22}" dt="2025-04-28T14:03:59.951" v="3" actId="20577"/>
          <ac:spMkLst>
            <pc:docMk/>
            <pc:sldMk cId="739189715" sldId="328"/>
            <ac:spMk id="2" creationId="{00000000-0000-0000-0000-000000000000}"/>
          </ac:spMkLst>
        </pc:spChg>
      </pc:sldChg>
      <pc:sldChg chg="delSp modSp">
        <pc:chgData name="TINA V PAP" userId="S::tvpap@wisc.edu::9c1f243c-365c-4077-8c69-ef21860f1bc0" providerId="AD" clId="Web-{CEA42584-420B-EC87-BCED-A92BA66EFD22}" dt="2025-04-28T14:16:05.807" v="23" actId="1076"/>
        <pc:sldMkLst>
          <pc:docMk/>
          <pc:sldMk cId="4094370643" sldId="351"/>
        </pc:sldMkLst>
        <pc:spChg chg="mod">
          <ac:chgData name="TINA V PAP" userId="S::tvpap@wisc.edu::9c1f243c-365c-4077-8c69-ef21860f1bc0" providerId="AD" clId="Web-{CEA42584-420B-EC87-BCED-A92BA66EFD22}" dt="2025-04-28T14:16:05.807" v="23" actId="1076"/>
          <ac:spMkLst>
            <pc:docMk/>
            <pc:sldMk cId="4094370643" sldId="351"/>
            <ac:spMk id="7" creationId="{81146A0D-6CD7-78EB-5D1F-699C538550DA}"/>
          </ac:spMkLst>
        </pc:spChg>
        <pc:picChg chg="mod">
          <ac:chgData name="TINA V PAP" userId="S::tvpap@wisc.edu::9c1f243c-365c-4077-8c69-ef21860f1bc0" providerId="AD" clId="Web-{CEA42584-420B-EC87-BCED-A92BA66EFD22}" dt="2025-04-28T14:15:56.791" v="21" actId="1076"/>
          <ac:picMkLst>
            <pc:docMk/>
            <pc:sldMk cId="4094370643" sldId="351"/>
            <ac:picMk id="2" creationId="{E274A89C-71D7-C8D5-2BB5-392FE88B4E0E}"/>
          </ac:picMkLst>
        </pc:picChg>
      </pc:sldChg>
      <pc:sldChg chg="del">
        <pc:chgData name="TINA V PAP" userId="S::tvpap@wisc.edu::9c1f243c-365c-4077-8c69-ef21860f1bc0" providerId="AD" clId="Web-{CEA42584-420B-EC87-BCED-A92BA66EFD22}" dt="2025-04-28T14:16:59.416" v="52"/>
        <pc:sldMkLst>
          <pc:docMk/>
          <pc:sldMk cId="4105848490" sldId="352"/>
        </pc:sldMkLst>
      </pc:sldChg>
      <pc:sldChg chg="del">
        <pc:chgData name="TINA V PAP" userId="S::tvpap@wisc.edu::9c1f243c-365c-4077-8c69-ef21860f1bc0" providerId="AD" clId="Web-{CEA42584-420B-EC87-BCED-A92BA66EFD22}" dt="2025-04-28T14:16:59.416" v="51"/>
        <pc:sldMkLst>
          <pc:docMk/>
          <pc:sldMk cId="3105406836" sldId="353"/>
        </pc:sldMkLst>
      </pc:sldChg>
      <pc:sldChg chg="modSp">
        <pc:chgData name="TINA V PAP" userId="S::tvpap@wisc.edu::9c1f243c-365c-4077-8c69-ef21860f1bc0" providerId="AD" clId="Web-{CEA42584-420B-EC87-BCED-A92BA66EFD22}" dt="2025-04-28T14:22:30.773" v="122" actId="20577"/>
        <pc:sldMkLst>
          <pc:docMk/>
          <pc:sldMk cId="659797564" sldId="355"/>
        </pc:sldMkLst>
        <pc:spChg chg="mod">
          <ac:chgData name="TINA V PAP" userId="S::tvpap@wisc.edu::9c1f243c-365c-4077-8c69-ef21860f1bc0" providerId="AD" clId="Web-{CEA42584-420B-EC87-BCED-A92BA66EFD22}" dt="2025-04-28T14:22:30.773" v="122" actId="20577"/>
          <ac:spMkLst>
            <pc:docMk/>
            <pc:sldMk cId="659797564" sldId="355"/>
            <ac:spMk id="3" creationId="{00000000-0000-0000-0000-000000000000}"/>
          </ac:spMkLst>
        </pc:spChg>
      </pc:sldChg>
      <pc:sldChg chg="modSp">
        <pc:chgData name="TINA V PAP" userId="S::tvpap@wisc.edu::9c1f243c-365c-4077-8c69-ef21860f1bc0" providerId="AD" clId="Web-{CEA42584-420B-EC87-BCED-A92BA66EFD22}" dt="2025-04-28T14:19:04.837" v="94" actId="14100"/>
        <pc:sldMkLst>
          <pc:docMk/>
          <pc:sldMk cId="1762580686" sldId="362"/>
        </pc:sldMkLst>
        <pc:spChg chg="mod">
          <ac:chgData name="TINA V PAP" userId="S::tvpap@wisc.edu::9c1f243c-365c-4077-8c69-ef21860f1bc0" providerId="AD" clId="Web-{CEA42584-420B-EC87-BCED-A92BA66EFD22}" dt="2025-04-28T14:17:23.665" v="62" actId="20577"/>
          <ac:spMkLst>
            <pc:docMk/>
            <pc:sldMk cId="1762580686" sldId="362"/>
            <ac:spMk id="2" creationId="{5010C39C-2793-0ED1-92B6-5CA3104172C8}"/>
          </ac:spMkLst>
        </pc:spChg>
        <pc:spChg chg="mod">
          <ac:chgData name="TINA V PAP" userId="S::tvpap@wisc.edu::9c1f243c-365c-4077-8c69-ef21860f1bc0" providerId="AD" clId="Web-{CEA42584-420B-EC87-BCED-A92BA66EFD22}" dt="2025-04-28T14:18:38.728" v="92" actId="20577"/>
          <ac:spMkLst>
            <pc:docMk/>
            <pc:sldMk cId="1762580686" sldId="362"/>
            <ac:spMk id="6" creationId="{500B8FD4-780A-0698-D375-72A3B9546C25}"/>
          </ac:spMkLst>
        </pc:spChg>
        <pc:picChg chg="mod">
          <ac:chgData name="TINA V PAP" userId="S::tvpap@wisc.edu::9c1f243c-365c-4077-8c69-ef21860f1bc0" providerId="AD" clId="Web-{CEA42584-420B-EC87-BCED-A92BA66EFD22}" dt="2025-04-28T14:19:04.837" v="94" actId="14100"/>
          <ac:picMkLst>
            <pc:docMk/>
            <pc:sldMk cId="1762580686" sldId="362"/>
            <ac:picMk id="3" creationId="{3E31B907-E995-A186-3192-3C926C43F223}"/>
          </ac:picMkLst>
        </pc:picChg>
      </pc:sldChg>
      <pc:sldChg chg="del">
        <pc:chgData name="TINA V PAP" userId="S::tvpap@wisc.edu::9c1f243c-365c-4077-8c69-ef21860f1bc0" providerId="AD" clId="Web-{CEA42584-420B-EC87-BCED-A92BA66EFD22}" dt="2025-04-28T14:16:59.416" v="49"/>
        <pc:sldMkLst>
          <pc:docMk/>
          <pc:sldMk cId="2680992338" sldId="365"/>
        </pc:sldMkLst>
      </pc:sldChg>
      <pc:sldChg chg="del">
        <pc:chgData name="TINA V PAP" userId="S::tvpap@wisc.edu::9c1f243c-365c-4077-8c69-ef21860f1bc0" providerId="AD" clId="Web-{CEA42584-420B-EC87-BCED-A92BA66EFD22}" dt="2025-04-28T14:16:59.400" v="46"/>
        <pc:sldMkLst>
          <pc:docMk/>
          <pc:sldMk cId="207069190" sldId="366"/>
        </pc:sldMkLst>
      </pc:sldChg>
      <pc:sldChg chg="del">
        <pc:chgData name="TINA V PAP" userId="S::tvpap@wisc.edu::9c1f243c-365c-4077-8c69-ef21860f1bc0" providerId="AD" clId="Web-{CEA42584-420B-EC87-BCED-A92BA66EFD22}" dt="2025-04-28T14:16:59.400" v="43"/>
        <pc:sldMkLst>
          <pc:docMk/>
          <pc:sldMk cId="294719245" sldId="367"/>
        </pc:sldMkLst>
      </pc:sldChg>
      <pc:sldChg chg="del">
        <pc:chgData name="TINA V PAP" userId="S::tvpap@wisc.edu::9c1f243c-365c-4077-8c69-ef21860f1bc0" providerId="AD" clId="Web-{CEA42584-420B-EC87-BCED-A92BA66EFD22}" dt="2025-04-28T14:16:59.400" v="37"/>
        <pc:sldMkLst>
          <pc:docMk/>
          <pc:sldMk cId="2243809333" sldId="368"/>
        </pc:sldMkLst>
      </pc:sldChg>
      <pc:sldChg chg="add">
        <pc:chgData name="TINA V PAP" userId="S::tvpap@wisc.edu::9c1f243c-365c-4077-8c69-ef21860f1bc0" providerId="AD" clId="Web-{CEA42584-420B-EC87-BCED-A92BA66EFD22}" dt="2025-04-28T14:16:40.525" v="26"/>
        <pc:sldMkLst>
          <pc:docMk/>
          <pc:sldMk cId="3434887605" sldId="371"/>
        </pc:sldMkLst>
      </pc:sldChg>
      <pc:sldChg chg="add">
        <pc:chgData name="TINA V PAP" userId="S::tvpap@wisc.edu::9c1f243c-365c-4077-8c69-ef21860f1bc0" providerId="AD" clId="Web-{CEA42584-420B-EC87-BCED-A92BA66EFD22}" dt="2025-04-28T14:16:40.541" v="27"/>
        <pc:sldMkLst>
          <pc:docMk/>
          <pc:sldMk cId="2030818925" sldId="372"/>
        </pc:sldMkLst>
      </pc:sldChg>
      <pc:sldChg chg="add">
        <pc:chgData name="TINA V PAP" userId="S::tvpap@wisc.edu::9c1f243c-365c-4077-8c69-ef21860f1bc0" providerId="AD" clId="Web-{CEA42584-420B-EC87-BCED-A92BA66EFD22}" dt="2025-04-28T14:16:40.634" v="35"/>
        <pc:sldMkLst>
          <pc:docMk/>
          <pc:sldMk cId="2578333277" sldId="373"/>
        </pc:sldMkLst>
      </pc:sldChg>
      <pc:sldChg chg="add">
        <pc:chgData name="TINA V PAP" userId="S::tvpap@wisc.edu::9c1f243c-365c-4077-8c69-ef21860f1bc0" providerId="AD" clId="Web-{CEA42584-420B-EC87-BCED-A92BA66EFD22}" dt="2025-04-28T14:16:40.619" v="33"/>
        <pc:sldMkLst>
          <pc:docMk/>
          <pc:sldMk cId="2981774990" sldId="375"/>
        </pc:sldMkLst>
      </pc:sldChg>
      <pc:sldChg chg="add">
        <pc:chgData name="TINA V PAP" userId="S::tvpap@wisc.edu::9c1f243c-365c-4077-8c69-ef21860f1bc0" providerId="AD" clId="Web-{CEA42584-420B-EC87-BCED-A92BA66EFD22}" dt="2025-04-28T14:16:40.525" v="25"/>
        <pc:sldMkLst>
          <pc:docMk/>
          <pc:sldMk cId="216994866" sldId="376"/>
        </pc:sldMkLst>
      </pc:sldChg>
      <pc:sldChg chg="add">
        <pc:chgData name="TINA V PAP" userId="S::tvpap@wisc.edu::9c1f243c-365c-4077-8c69-ef21860f1bc0" providerId="AD" clId="Web-{CEA42584-420B-EC87-BCED-A92BA66EFD22}" dt="2025-04-28T14:16:40.572" v="30"/>
        <pc:sldMkLst>
          <pc:docMk/>
          <pc:sldMk cId="1476644779" sldId="377"/>
        </pc:sldMkLst>
      </pc:sldChg>
      <pc:sldChg chg="add">
        <pc:chgData name="TINA V PAP" userId="S::tvpap@wisc.edu::9c1f243c-365c-4077-8c69-ef21860f1bc0" providerId="AD" clId="Web-{CEA42584-420B-EC87-BCED-A92BA66EFD22}" dt="2025-04-28T14:16:40.619" v="34"/>
        <pc:sldMkLst>
          <pc:docMk/>
          <pc:sldMk cId="723757" sldId="378"/>
        </pc:sldMkLst>
      </pc:sldChg>
      <pc:sldChg chg="modSp add">
        <pc:chgData name="TINA V PAP" userId="S::tvpap@wisc.edu::9c1f243c-365c-4077-8c69-ef21860f1bc0" providerId="AD" clId="Web-{CEA42584-420B-EC87-BCED-A92BA66EFD22}" dt="2025-04-28T14:21:53.633" v="118" actId="1076"/>
        <pc:sldMkLst>
          <pc:docMk/>
          <pc:sldMk cId="2944435809" sldId="379"/>
        </pc:sldMkLst>
        <pc:spChg chg="mod">
          <ac:chgData name="TINA V PAP" userId="S::tvpap@wisc.edu::9c1f243c-365c-4077-8c69-ef21860f1bc0" providerId="AD" clId="Web-{CEA42584-420B-EC87-BCED-A92BA66EFD22}" dt="2025-04-28T14:21:35.992" v="115" actId="20577"/>
          <ac:spMkLst>
            <pc:docMk/>
            <pc:sldMk cId="2944435809" sldId="379"/>
            <ac:spMk id="7" creationId="{81146A0D-6CD7-78EB-5D1F-699C538550DA}"/>
          </ac:spMkLst>
        </pc:spChg>
        <pc:picChg chg="mod">
          <ac:chgData name="TINA V PAP" userId="S::tvpap@wisc.edu::9c1f243c-365c-4077-8c69-ef21860f1bc0" providerId="AD" clId="Web-{CEA42584-420B-EC87-BCED-A92BA66EFD22}" dt="2025-04-28T14:21:53.633" v="118" actId="1076"/>
          <ac:picMkLst>
            <pc:docMk/>
            <pc:sldMk cId="2944435809" sldId="379"/>
            <ac:picMk id="2" creationId="{E274A89C-71D7-C8D5-2BB5-392FE88B4E0E}"/>
          </ac:picMkLst>
        </pc:picChg>
      </pc:sldChg>
      <pc:sldChg chg="add replId">
        <pc:chgData name="TINA V PAP" userId="S::tvpap@wisc.edu::9c1f243c-365c-4077-8c69-ef21860f1bc0" providerId="AD" clId="Web-{CEA42584-420B-EC87-BCED-A92BA66EFD22}" dt="2025-04-28T14:22:05.430" v="119"/>
        <pc:sldMkLst>
          <pc:docMk/>
          <pc:sldMk cId="1195999088" sldId="380"/>
        </pc:sldMkLst>
      </pc:sldChg>
      <pc:sldMasterChg chg="replId modSldLayout">
        <pc:chgData name="TINA V PAP" userId="S::tvpap@wisc.edu::9c1f243c-365c-4077-8c69-ef21860f1bc0" providerId="AD" clId="Web-{CEA42584-420B-EC87-BCED-A92BA66EFD22}" dt="2025-04-28T14:16:40.509" v="24"/>
        <pc:sldMasterMkLst>
          <pc:docMk/>
          <pc:sldMasterMk cId="0" sldId="2147483754"/>
        </pc:sldMasterMkLst>
        <pc:sldLayoutChg chg="replId">
          <pc:chgData name="TINA V PAP" userId="S::tvpap@wisc.edu::9c1f243c-365c-4077-8c69-ef21860f1bc0" providerId="AD" clId="Web-{CEA42584-420B-EC87-BCED-A92BA66EFD22}" dt="2025-04-28T14:16:40.509" v="24"/>
          <pc:sldLayoutMkLst>
            <pc:docMk/>
            <pc:sldMasterMk cId="0" sldId="2147483754"/>
            <pc:sldLayoutMk cId="0" sldId="2147483755"/>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56"/>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57"/>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58"/>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59"/>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0"/>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1"/>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2"/>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3"/>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4"/>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5"/>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6"/>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7"/>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8"/>
          </pc:sldLayoutMkLst>
        </pc:sldLayoutChg>
        <pc:sldLayoutChg chg="replId">
          <pc:chgData name="TINA V PAP" userId="S::tvpap@wisc.edu::9c1f243c-365c-4077-8c69-ef21860f1bc0" providerId="AD" clId="Web-{CEA42584-420B-EC87-BCED-A92BA66EFD22}" dt="2025-04-28T14:16:40.509" v="24"/>
          <pc:sldLayoutMkLst>
            <pc:docMk/>
            <pc:sldMasterMk cId="0" sldId="2147483754"/>
            <pc:sldLayoutMk cId="0" sldId="2147483769"/>
          </pc:sldLayoutMkLst>
        </pc:sldLayoutChg>
      </pc:sldMasterChg>
      <pc:sldMasterChg chg="add addSldLayout">
        <pc:chgData name="TINA V PAP" userId="S::tvpap@wisc.edu::9c1f243c-365c-4077-8c69-ef21860f1bc0" providerId="AD" clId="Web-{CEA42584-420B-EC87-BCED-A92BA66EFD22}" dt="2025-04-28T14:16:40.509" v="24"/>
        <pc:sldMasterMkLst>
          <pc:docMk/>
          <pc:sldMasterMk cId="2071376965" sldId="2147483770"/>
        </pc:sldMasterMkLst>
        <pc:sldLayoutChg chg="add">
          <pc:chgData name="TINA V PAP" userId="S::tvpap@wisc.edu::9c1f243c-365c-4077-8c69-ef21860f1bc0" providerId="AD" clId="Web-{CEA42584-420B-EC87-BCED-A92BA66EFD22}" dt="2025-04-28T14:16:40.509" v="24"/>
          <pc:sldLayoutMkLst>
            <pc:docMk/>
            <pc:sldMasterMk cId="2071376965" sldId="2147483770"/>
            <pc:sldLayoutMk cId="260967727" sldId="2147483771"/>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1926095018" sldId="2147483772"/>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4174288851" sldId="2147483773"/>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702308365" sldId="2147483774"/>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3090289713" sldId="2147483775"/>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4243661886" sldId="2147483776"/>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3922005679" sldId="2147483777"/>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2632430214" sldId="2147483778"/>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2097024835" sldId="2147483779"/>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920322911" sldId="2147483780"/>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3474956597" sldId="2147483781"/>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4047310451" sldId="2147483782"/>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637981942" sldId="2147483783"/>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3182183246" sldId="2147483784"/>
          </pc:sldLayoutMkLst>
        </pc:sldLayoutChg>
        <pc:sldLayoutChg chg="add">
          <pc:chgData name="TINA V PAP" userId="S::tvpap@wisc.edu::9c1f243c-365c-4077-8c69-ef21860f1bc0" providerId="AD" clId="Web-{CEA42584-420B-EC87-BCED-A92BA66EFD22}" dt="2025-04-28T14:16:40.509" v="24"/>
          <pc:sldLayoutMkLst>
            <pc:docMk/>
            <pc:sldMasterMk cId="2071376965" sldId="2147483770"/>
            <pc:sldLayoutMk cId="848269023" sldId="2147483785"/>
          </pc:sldLayoutMkLst>
        </pc:sldLayoutChg>
      </pc:sldMasterChg>
    </pc:docChg>
  </pc:docChgLst>
  <pc:docChgLst>
    <pc:chgData name="ALLISON MARIE ANTOINE" userId="e652ead3-cab7-4bc2-a8b7-2a3b1f0f6146" providerId="ADAL" clId="{88D4063E-B02C-4979-AF07-719A08C58F80}"/>
    <pc:docChg chg="custSel modSld modShowInfo">
      <pc:chgData name="ALLISON MARIE ANTOINE" userId="e652ead3-cab7-4bc2-a8b7-2a3b1f0f6146" providerId="ADAL" clId="{88D4063E-B02C-4979-AF07-719A08C58F80}" dt="2025-05-06T13:36:53.178" v="50" actId="404"/>
      <pc:docMkLst>
        <pc:docMk/>
      </pc:docMkLst>
      <pc:sldChg chg="modSp mod">
        <pc:chgData name="ALLISON MARIE ANTOINE" userId="e652ead3-cab7-4bc2-a8b7-2a3b1f0f6146" providerId="ADAL" clId="{88D4063E-B02C-4979-AF07-719A08C58F80}" dt="2025-05-06T13:36:53.178" v="50" actId="404"/>
        <pc:sldMkLst>
          <pc:docMk/>
          <pc:sldMk cId="739189715" sldId="328"/>
        </pc:sldMkLst>
        <pc:spChg chg="mod">
          <ac:chgData name="ALLISON MARIE ANTOINE" userId="e652ead3-cab7-4bc2-a8b7-2a3b1f0f6146" providerId="ADAL" clId="{88D4063E-B02C-4979-AF07-719A08C58F80}" dt="2025-05-06T13:36:53.178" v="50" actId="404"/>
          <ac:spMkLst>
            <pc:docMk/>
            <pc:sldMk cId="739189715" sldId="328"/>
            <ac:spMk id="3" creationId="{00000000-0000-0000-0000-000000000000}"/>
          </ac:spMkLst>
        </pc:spChg>
      </pc:sldChg>
    </pc:docChg>
  </pc:docChgLst>
  <pc:docChgLst>
    <pc:chgData name="TINA V PAP" userId="S::tvpap@wisc.edu::9c1f243c-365c-4077-8c69-ef21860f1bc0" providerId="AD" clId="Web-{E11E55C6-F9EB-2945-40F7-CDC501739E91}"/>
    <pc:docChg chg="modSld">
      <pc:chgData name="TINA V PAP" userId="S::tvpap@wisc.edu::9c1f243c-365c-4077-8c69-ef21860f1bc0" providerId="AD" clId="Web-{E11E55C6-F9EB-2945-40F7-CDC501739E91}" dt="2025-04-29T15:34:49.346" v="25" actId="20577"/>
      <pc:docMkLst>
        <pc:docMk/>
      </pc:docMkLst>
      <pc:sldChg chg="modSp">
        <pc:chgData name="TINA V PAP" userId="S::tvpap@wisc.edu::9c1f243c-365c-4077-8c69-ef21860f1bc0" providerId="AD" clId="Web-{E11E55C6-F9EB-2945-40F7-CDC501739E91}" dt="2025-04-29T15:34:49.346" v="25" actId="20577"/>
        <pc:sldMkLst>
          <pc:docMk/>
          <pc:sldMk cId="3162200240" sldId="350"/>
        </pc:sldMkLst>
        <pc:spChg chg="mod">
          <ac:chgData name="TINA V PAP" userId="S::tvpap@wisc.edu::9c1f243c-365c-4077-8c69-ef21860f1bc0" providerId="AD" clId="Web-{E11E55C6-F9EB-2945-40F7-CDC501739E91}" dt="2025-04-29T15:34:39.033" v="13" actId="20577"/>
          <ac:spMkLst>
            <pc:docMk/>
            <pc:sldMk cId="3162200240" sldId="350"/>
            <ac:spMk id="3" creationId="{00000000-0000-0000-0000-000000000000}"/>
          </ac:spMkLst>
        </pc:spChg>
        <pc:spChg chg="mod">
          <ac:chgData name="TINA V PAP" userId="S::tvpap@wisc.edu::9c1f243c-365c-4077-8c69-ef21860f1bc0" providerId="AD" clId="Web-{E11E55C6-F9EB-2945-40F7-CDC501739E91}" dt="2025-04-29T15:34:49.346" v="25" actId="20577"/>
          <ac:spMkLst>
            <pc:docMk/>
            <pc:sldMk cId="3162200240" sldId="350"/>
            <ac:spMk id="6" creationId="{C58B7914-A758-D586-2308-4A9DE1F1FD71}"/>
          </ac:spMkLst>
        </pc:spChg>
      </pc:sldChg>
      <pc:sldChg chg="modSp">
        <pc:chgData name="TINA V PAP" userId="S::tvpap@wisc.edu::9c1f243c-365c-4077-8c69-ef21860f1bc0" providerId="AD" clId="Web-{E11E55C6-F9EB-2945-40F7-CDC501739E91}" dt="2025-04-29T15:29:34.047" v="4" actId="20577"/>
        <pc:sldMkLst>
          <pc:docMk/>
          <pc:sldMk cId="659797564" sldId="355"/>
        </pc:sldMkLst>
        <pc:spChg chg="mod">
          <ac:chgData name="TINA V PAP" userId="S::tvpap@wisc.edu::9c1f243c-365c-4077-8c69-ef21860f1bc0" providerId="AD" clId="Web-{E11E55C6-F9EB-2945-40F7-CDC501739E91}" dt="2025-04-29T15:29:34.047" v="4" actId="20577"/>
          <ac:spMkLst>
            <pc:docMk/>
            <pc:sldMk cId="659797564" sldId="355"/>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46_B152D37C.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177_B1BA468E.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_177_B1BA468E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 LDCT Volumes</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Wisconsin</c:v>
                </c:pt>
              </c:strCache>
            </c:strRef>
          </c:tx>
          <c:spPr>
            <a:solidFill>
              <a:srgbClr val="2C8968"/>
            </a:solidFill>
            <a:ln>
              <a:noFill/>
            </a:ln>
            <a:effectLst/>
          </c:spPr>
          <c:invertIfNegative val="0"/>
          <c:dPt>
            <c:idx val="0"/>
            <c:invertIfNegative val="0"/>
            <c:bubble3D val="0"/>
            <c:spPr>
              <a:solidFill>
                <a:srgbClr val="2C8968"/>
              </a:solidFill>
              <a:ln>
                <a:solidFill>
                  <a:schemeClr val="accent6">
                    <a:lumMod val="75000"/>
                  </a:schemeClr>
                </a:solidFill>
              </a:ln>
              <a:effectLst/>
            </c:spPr>
            <c:extLst>
              <c:ext xmlns:c16="http://schemas.microsoft.com/office/drawing/2014/chart" uri="{C3380CC4-5D6E-409C-BE32-E72D297353CC}">
                <c16:uniqueId val="{00000006-D310-42FB-8A9B-17C70B99FD5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Sheet1!$B$2:$B$5</c:f>
              <c:numCache>
                <c:formatCode>#,##0</c:formatCode>
                <c:ptCount val="4"/>
                <c:pt idx="0">
                  <c:v>9134</c:v>
                </c:pt>
                <c:pt idx="1">
                  <c:v>11536</c:v>
                </c:pt>
                <c:pt idx="2">
                  <c:v>13521</c:v>
                </c:pt>
                <c:pt idx="3">
                  <c:v>14803</c:v>
                </c:pt>
              </c:numCache>
            </c:numRef>
          </c:val>
          <c:extLst>
            <c:ext xmlns:c16="http://schemas.microsoft.com/office/drawing/2014/chart" uri="{C3380CC4-5D6E-409C-BE32-E72D297353CC}">
              <c16:uniqueId val="{00000000-D310-42FB-8A9B-17C70B99FD57}"/>
            </c:ext>
          </c:extLst>
        </c:ser>
        <c:ser>
          <c:idx val="1"/>
          <c:order val="1"/>
          <c:tx>
            <c:strRef>
              <c:f>Sheet1!$C$1</c:f>
              <c:strCache>
                <c:ptCount val="1"/>
                <c:pt idx="0">
                  <c:v>Illinois</c:v>
                </c:pt>
              </c:strCache>
            </c:strRef>
          </c:tx>
          <c:spPr>
            <a:solidFill>
              <a:srgbClr val="7F79C5"/>
            </a:solidFill>
            <a:ln>
              <a:solidFill>
                <a:srgbClr val="867BDB"/>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Sheet1!$C$2:$C$5</c:f>
              <c:numCache>
                <c:formatCode>#,##0</c:formatCode>
                <c:ptCount val="4"/>
                <c:pt idx="0">
                  <c:v>4605</c:v>
                </c:pt>
                <c:pt idx="1">
                  <c:v>5850</c:v>
                </c:pt>
                <c:pt idx="2">
                  <c:v>8711</c:v>
                </c:pt>
                <c:pt idx="3">
                  <c:v>10908</c:v>
                </c:pt>
              </c:numCache>
            </c:numRef>
          </c:val>
          <c:extLst>
            <c:ext xmlns:c16="http://schemas.microsoft.com/office/drawing/2014/chart" uri="{C3380CC4-5D6E-409C-BE32-E72D297353CC}">
              <c16:uniqueId val="{00000001-D310-42FB-8A9B-17C70B99FD57}"/>
            </c:ext>
          </c:extLst>
        </c:ser>
        <c:ser>
          <c:idx val="2"/>
          <c:order val="2"/>
          <c:tx>
            <c:strRef>
              <c:f>Sheet1!$D$1</c:f>
              <c:strCache>
                <c:ptCount val="1"/>
                <c:pt idx="0">
                  <c:v>Total</c:v>
                </c:pt>
              </c:strCache>
            </c:strRef>
          </c:tx>
          <c:spPr>
            <a:solidFill>
              <a:srgbClr val="003A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2022</c:v>
                </c:pt>
                <c:pt idx="2">
                  <c:v>2023</c:v>
                </c:pt>
                <c:pt idx="3">
                  <c:v>2024</c:v>
                </c:pt>
              </c:numCache>
            </c:numRef>
          </c:cat>
          <c:val>
            <c:numRef>
              <c:f>Sheet1!$D$2:$D$5</c:f>
              <c:numCache>
                <c:formatCode>#,##0</c:formatCode>
                <c:ptCount val="4"/>
                <c:pt idx="0">
                  <c:v>13739</c:v>
                </c:pt>
                <c:pt idx="1">
                  <c:v>17386</c:v>
                </c:pt>
                <c:pt idx="2">
                  <c:v>22232</c:v>
                </c:pt>
                <c:pt idx="3">
                  <c:v>25711</c:v>
                </c:pt>
              </c:numCache>
            </c:numRef>
          </c:val>
          <c:extLst>
            <c:ext xmlns:c16="http://schemas.microsoft.com/office/drawing/2014/chart" uri="{C3380CC4-5D6E-409C-BE32-E72D297353CC}">
              <c16:uniqueId val="{00000002-D310-42FB-8A9B-17C70B99FD57}"/>
            </c:ext>
          </c:extLst>
        </c:ser>
        <c:dLbls>
          <c:showLegendKey val="0"/>
          <c:showVal val="0"/>
          <c:showCatName val="0"/>
          <c:showSerName val="0"/>
          <c:showPercent val="0"/>
          <c:showBubbleSize val="0"/>
        </c:dLbls>
        <c:gapWidth val="219"/>
        <c:overlap val="-27"/>
        <c:axId val="517572104"/>
        <c:axId val="517569224"/>
      </c:barChart>
      <c:catAx>
        <c:axId val="517572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7569224"/>
        <c:crosses val="autoZero"/>
        <c:auto val="1"/>
        <c:lblAlgn val="ctr"/>
        <c:lblOffset val="100"/>
        <c:noMultiLvlLbl val="0"/>
      </c:catAx>
      <c:valAx>
        <c:axId val="517569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7572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94366197183099"/>
          <c:y val="0.13734939759036144"/>
          <c:w val="0.4915492957746479"/>
          <c:h val="0.67951807228915662"/>
        </c:manualLayout>
      </c:layout>
      <c:pieChart>
        <c:varyColors val="1"/>
        <c:ser>
          <c:idx val="0"/>
          <c:order val="0"/>
          <c:tx>
            <c:strRef>
              <c:f>Sheet1!$B$1</c:f>
              <c:strCache>
                <c:ptCount val="1"/>
                <c:pt idx="0">
                  <c:v>Label</c:v>
                </c:pt>
              </c:strCache>
            </c:strRef>
          </c:tx>
          <c:spPr>
            <a:ln>
              <a:noFill/>
            </a:ln>
          </c:spPr>
          <c:explosion val="1"/>
          <c:dPt>
            <c:idx val="0"/>
            <c:bubble3D val="0"/>
            <c:spPr>
              <a:solidFill>
                <a:srgbClr val="003A60"/>
              </a:solidFill>
              <a:ln>
                <a:noFill/>
              </a:ln>
            </c:spPr>
            <c:extLst>
              <c:ext xmlns:c16="http://schemas.microsoft.com/office/drawing/2014/chart" uri="{C3380CC4-5D6E-409C-BE32-E72D297353CC}">
                <c16:uniqueId val="{00000000-7AA2-44FA-A48F-2592144C2C42}"/>
              </c:ext>
            </c:extLst>
          </c:dPt>
          <c:dPt>
            <c:idx val="1"/>
            <c:bubble3D val="0"/>
            <c:spPr>
              <a:solidFill>
                <a:schemeClr val="bg1">
                  <a:lumMod val="65000"/>
                </a:schemeClr>
              </a:solidFill>
              <a:ln>
                <a:noFill/>
              </a:ln>
            </c:spPr>
            <c:extLst>
              <c:ext xmlns:c16="http://schemas.microsoft.com/office/drawing/2014/chart" uri="{C3380CC4-5D6E-409C-BE32-E72D297353CC}">
                <c16:uniqueId val="{00000001-7AA2-44FA-A48F-2592144C2C42}"/>
              </c:ext>
            </c:extLst>
          </c:dPt>
          <c:dPt>
            <c:idx val="2"/>
            <c:bubble3D val="0"/>
            <c:spPr>
              <a:solidFill>
                <a:srgbClr val="2B8465"/>
              </a:solidFill>
              <a:ln>
                <a:noFill/>
              </a:ln>
            </c:spPr>
            <c:extLst>
              <c:ext xmlns:c16="http://schemas.microsoft.com/office/drawing/2014/chart" uri="{C3380CC4-5D6E-409C-BE32-E72D297353CC}">
                <c16:uniqueId val="{00000002-7AA2-44FA-A48F-2592144C2C42}"/>
              </c:ext>
            </c:extLst>
          </c:dPt>
          <c:dPt>
            <c:idx val="3"/>
            <c:bubble3D val="0"/>
            <c:spPr>
              <a:solidFill>
                <a:srgbClr val="8884C8"/>
              </a:solidFill>
              <a:ln>
                <a:noFill/>
              </a:ln>
            </c:spPr>
            <c:extLst>
              <c:ext xmlns:c16="http://schemas.microsoft.com/office/drawing/2014/chart" uri="{C3380CC4-5D6E-409C-BE32-E72D297353CC}">
                <c16:uniqueId val="{00000003-7AA2-44FA-A48F-2592144C2C42}"/>
              </c:ext>
            </c:extLst>
          </c:dPt>
          <c:dLbls>
            <c:dLbl>
              <c:idx val="0"/>
              <c:layout>
                <c:manualLayout>
                  <c:x val="-0.17013719665933136"/>
                  <c:y val="-0.26218993605235769"/>
                </c:manualLayout>
              </c:layout>
              <c:numFmt formatCode="0%" sourceLinked="0"/>
              <c:spPr>
                <a:noFill/>
                <a:ln w="33568">
                  <a:noFill/>
                </a:ln>
              </c:spPr>
              <c:txPr>
                <a:bodyPr wrap="square" lIns="38100" tIns="19050" rIns="38100" bIns="19050" anchor="ctr">
                  <a:spAutoFit/>
                </a:bodyPr>
                <a:lstStyle/>
                <a:p>
                  <a:pPr>
                    <a:defRPr baseline="0">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7AA2-44FA-A48F-2592144C2C42}"/>
                </c:ext>
              </c:extLst>
            </c:dLbl>
            <c:dLbl>
              <c:idx val="1"/>
              <c:layout>
                <c:manualLayout>
                  <c:x val="-9.81733538585111E-2"/>
                  <c:y val="6.03252587494710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AA2-44FA-A48F-2592144C2C42}"/>
                </c:ext>
              </c:extLst>
            </c:dLbl>
            <c:dLbl>
              <c:idx val="2"/>
              <c:layout>
                <c:manualLayout>
                  <c:x val="6.5620225365876611E-2"/>
                  <c:y val="-2.0263328925462086E-2"/>
                </c:manualLayout>
              </c:layout>
              <c:tx>
                <c:rich>
                  <a:bodyPr/>
                  <a:lstStyle/>
                  <a:p>
                    <a:r>
                      <a:rPr lang="en-US" baseline="0"/>
                      <a:t>Recurrence 4%</a:t>
                    </a:r>
                  </a:p>
                </c:rich>
              </c:tx>
              <c:showLegendKey val="0"/>
              <c:showVal val="0"/>
              <c:showCatName val="1"/>
              <c:showSerName val="0"/>
              <c:showPercent val="1"/>
              <c:showBubbleSize val="0"/>
              <c:extLst>
                <c:ext xmlns:c15="http://schemas.microsoft.com/office/drawing/2012/chart" uri="{CE6537A1-D6FC-4f65-9D91-7224C49458BB}">
                  <c15:layout>
                    <c:manualLayout>
                      <c:w val="0.24630141414112361"/>
                      <c:h val="0.12244015036985664"/>
                    </c:manualLayout>
                  </c15:layout>
                  <c15:showDataLabelsRange val="0"/>
                </c:ext>
                <c:ext xmlns:c16="http://schemas.microsoft.com/office/drawing/2014/chart" uri="{C3380CC4-5D6E-409C-BE32-E72D297353CC}">
                  <c16:uniqueId val="{00000002-7AA2-44FA-A48F-2592144C2C42}"/>
                </c:ext>
              </c:extLst>
            </c:dLbl>
            <c:dLbl>
              <c:idx val="3"/>
              <c:layout>
                <c:manualLayout>
                  <c:x val="0.26141557210936828"/>
                  <c:y val="3.0763856876848406E-3"/>
                </c:manualLayout>
              </c:layout>
              <c:numFmt formatCode="0%" sourceLinked="0"/>
              <c:spPr>
                <a:noFill/>
                <a:ln w="33568">
                  <a:noFill/>
                </a:ln>
              </c:spPr>
              <c:txPr>
                <a:bodyPr wrap="square" lIns="38100" tIns="19050" rIns="38100" bIns="19050" anchor="ctr">
                  <a:noAutofit/>
                </a:bodyPr>
                <a:lstStyle/>
                <a:p>
                  <a:pPr>
                    <a:defRPr baseline="0">
                      <a:solidFill>
                        <a:schemeClr val="bg1">
                          <a:lumMod val="50000"/>
                        </a:schemeClr>
                      </a:solidFill>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2465761058814416"/>
                      <c:h val="0.15612657365000565"/>
                    </c:manualLayout>
                  </c15:layout>
                </c:ext>
                <c:ext xmlns:c16="http://schemas.microsoft.com/office/drawing/2014/chart" uri="{C3380CC4-5D6E-409C-BE32-E72D297353CC}">
                  <c16:uniqueId val="{00000003-7AA2-44FA-A48F-2592144C2C42}"/>
                </c:ext>
              </c:extLst>
            </c:dLbl>
            <c:numFmt formatCode="0%" sourceLinked="0"/>
            <c:spPr>
              <a:noFill/>
              <a:ln w="33568">
                <a:noFill/>
              </a:ln>
            </c:spPr>
            <c:txPr>
              <a:bodyPr wrap="square" lIns="38100" tIns="19050" rIns="38100" bIns="19050" anchor="ctr">
                <a:spAutoFit/>
              </a:bodyPr>
              <a:lstStyle/>
              <a:p>
                <a:pPr>
                  <a:defRPr baseline="0">
                    <a:solidFill>
                      <a:schemeClr val="bg1">
                        <a:lumMod val="50000"/>
                      </a:schemeClr>
                    </a:solidFil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Remission</c:v>
                </c:pt>
                <c:pt idx="1">
                  <c:v>Alive w/ unknown status</c:v>
                </c:pt>
                <c:pt idx="2">
                  <c:v>Recurrence w/ worsening disease</c:v>
                </c:pt>
                <c:pt idx="3">
                  <c:v>Non-renal mortality</c:v>
                </c:pt>
              </c:strCache>
            </c:strRef>
          </c:cat>
          <c:val>
            <c:numRef>
              <c:f>Sheet1!$B$2:$B$5</c:f>
              <c:numCache>
                <c:formatCode>General</c:formatCode>
                <c:ptCount val="4"/>
                <c:pt idx="0">
                  <c:v>21</c:v>
                </c:pt>
                <c:pt idx="1">
                  <c:v>1</c:v>
                </c:pt>
                <c:pt idx="2">
                  <c:v>1</c:v>
                </c:pt>
                <c:pt idx="3">
                  <c:v>1</c:v>
                </c:pt>
              </c:numCache>
            </c:numRef>
          </c:val>
          <c:extLst>
            <c:ext xmlns:c16="http://schemas.microsoft.com/office/drawing/2014/chart" uri="{C3380CC4-5D6E-409C-BE32-E72D297353CC}">
              <c16:uniqueId val="{00000004-7AA2-44FA-A48F-2592144C2C42}"/>
            </c:ext>
          </c:extLst>
        </c:ser>
        <c:dLbls>
          <c:showLegendKey val="0"/>
          <c:showVal val="0"/>
          <c:showCatName val="1"/>
          <c:showSerName val="0"/>
          <c:showPercent val="1"/>
          <c:showBubbleSize val="0"/>
          <c:showLeaderLines val="0"/>
        </c:dLbls>
        <c:firstSliceAng val="0"/>
      </c:pieChart>
    </c:plotArea>
    <c:plotVisOnly val="1"/>
    <c:dispBlanksAs val="zero"/>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94366197183099"/>
          <c:y val="0.13734939759036144"/>
          <c:w val="0.4915492957746479"/>
          <c:h val="0.67951807228915662"/>
        </c:manualLayout>
      </c:layout>
      <c:pieChart>
        <c:varyColors val="1"/>
        <c:ser>
          <c:idx val="0"/>
          <c:order val="0"/>
          <c:tx>
            <c:strRef>
              <c:f>Sheet1!$B$1</c:f>
              <c:strCache>
                <c:ptCount val="1"/>
                <c:pt idx="0">
                  <c:v>Label</c:v>
                </c:pt>
              </c:strCache>
            </c:strRef>
          </c:tx>
          <c:spPr>
            <a:ln>
              <a:noFill/>
            </a:ln>
          </c:spPr>
          <c:dPt>
            <c:idx val="0"/>
            <c:bubble3D val="0"/>
            <c:spPr>
              <a:solidFill>
                <a:srgbClr val="003A60"/>
              </a:solidFill>
              <a:ln>
                <a:noFill/>
              </a:ln>
            </c:spPr>
            <c:extLst>
              <c:ext xmlns:c16="http://schemas.microsoft.com/office/drawing/2014/chart" uri="{C3380CC4-5D6E-409C-BE32-E72D297353CC}">
                <c16:uniqueId val="{00000000-87E7-44D0-B979-106326F4ED2A}"/>
              </c:ext>
            </c:extLst>
          </c:dPt>
          <c:dPt>
            <c:idx val="1"/>
            <c:bubble3D val="0"/>
            <c:spPr>
              <a:solidFill>
                <a:schemeClr val="bg1">
                  <a:lumMod val="65000"/>
                </a:schemeClr>
              </a:solidFill>
              <a:ln>
                <a:noFill/>
              </a:ln>
            </c:spPr>
            <c:extLst>
              <c:ext xmlns:c16="http://schemas.microsoft.com/office/drawing/2014/chart" uri="{C3380CC4-5D6E-409C-BE32-E72D297353CC}">
                <c16:uniqueId val="{00000001-87E7-44D0-B979-106326F4ED2A}"/>
              </c:ext>
            </c:extLst>
          </c:dPt>
          <c:dPt>
            <c:idx val="2"/>
            <c:bubble3D val="0"/>
            <c:spPr>
              <a:solidFill>
                <a:srgbClr val="2B8465"/>
              </a:solidFill>
              <a:ln>
                <a:noFill/>
              </a:ln>
            </c:spPr>
            <c:extLst>
              <c:ext xmlns:c16="http://schemas.microsoft.com/office/drawing/2014/chart" uri="{C3380CC4-5D6E-409C-BE32-E72D297353CC}">
                <c16:uniqueId val="{00000002-87E7-44D0-B979-106326F4ED2A}"/>
              </c:ext>
            </c:extLst>
          </c:dPt>
          <c:dLbls>
            <c:dLbl>
              <c:idx val="0"/>
              <c:layout>
                <c:manualLayout>
                  <c:x val="-0.17013719665933136"/>
                  <c:y val="-0.20989137936171537"/>
                </c:manualLayout>
              </c:layout>
              <c:numFmt formatCode="0%" sourceLinked="0"/>
              <c:spPr>
                <a:noFill/>
                <a:ln w="33568">
                  <a:noFill/>
                </a:ln>
              </c:spPr>
              <c:txPr>
                <a:bodyPr wrap="square" lIns="38100" tIns="19050" rIns="38100" bIns="19050" anchor="ctr">
                  <a:spAutoFit/>
                </a:bodyPr>
                <a:lstStyle/>
                <a:p>
                  <a:pPr>
                    <a:defRPr baseline="0">
                      <a:solidFill>
                        <a:schemeClr val="bg1">
                          <a:lumMod val="95000"/>
                        </a:schemeClr>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7E7-44D0-B979-106326F4ED2A}"/>
                </c:ext>
              </c:extLst>
            </c:dLbl>
            <c:dLbl>
              <c:idx val="1"/>
              <c:layout>
                <c:manualLayout>
                  <c:x val="-2.2830874560614552E-2"/>
                  <c:y val="5.417248737410133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7E7-44D0-B979-106326F4ED2A}"/>
                </c:ext>
              </c:extLst>
            </c:dLbl>
            <c:dLbl>
              <c:idx val="2"/>
              <c:layout>
                <c:manualLayout>
                  <c:x val="4.7355381899719856E-2"/>
                  <c:y val="1.9729685014440831E-2"/>
                </c:manualLayout>
              </c:layout>
              <c:tx>
                <c:rich>
                  <a:bodyPr/>
                  <a:lstStyle/>
                  <a:p>
                    <a:r>
                      <a:rPr lang="en-US" baseline="0"/>
                      <a:t>Stage III 13%</a:t>
                    </a:r>
                  </a:p>
                </c:rich>
              </c:tx>
              <c:showLegendKey val="0"/>
              <c:showVal val="0"/>
              <c:showCatName val="1"/>
              <c:showSerName val="0"/>
              <c:showPercent val="1"/>
              <c:showBubbleSize val="0"/>
              <c:extLst>
                <c:ext xmlns:c15="http://schemas.microsoft.com/office/drawing/2012/chart" uri="{CE6537A1-D6FC-4f65-9D91-7224C49458BB}">
                  <c15:layout>
                    <c:manualLayout>
                      <c:w val="0.1915068837426534"/>
                      <c:h val="0.12244015036985664"/>
                    </c:manualLayout>
                  </c15:layout>
                  <c15:showDataLabelsRange val="0"/>
                </c:ext>
                <c:ext xmlns:c16="http://schemas.microsoft.com/office/drawing/2014/chart" uri="{C3380CC4-5D6E-409C-BE32-E72D297353CC}">
                  <c16:uniqueId val="{00000002-87E7-44D0-B979-106326F4ED2A}"/>
                </c:ext>
              </c:extLst>
            </c:dLbl>
            <c:numFmt formatCode="0%" sourceLinked="0"/>
            <c:spPr>
              <a:noFill/>
              <a:ln w="33568">
                <a:noFill/>
              </a:ln>
            </c:spPr>
            <c:txPr>
              <a:bodyPr wrap="square" lIns="38100" tIns="19050" rIns="38100" bIns="19050" anchor="ctr">
                <a:spAutoFit/>
              </a:bodyPr>
              <a:lstStyle/>
              <a:p>
                <a:pPr>
                  <a:defRPr baseline="0">
                    <a:solidFill>
                      <a:schemeClr val="bg1">
                        <a:lumMod val="50000"/>
                      </a:schemeClr>
                    </a:solidFil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Stage I</c:v>
                </c:pt>
                <c:pt idx="1">
                  <c:v>Stage II</c:v>
                </c:pt>
                <c:pt idx="2">
                  <c:v>Stage 3</c:v>
                </c:pt>
              </c:strCache>
            </c:strRef>
          </c:cat>
          <c:val>
            <c:numRef>
              <c:f>Sheet1!$B$2:$B$4</c:f>
              <c:numCache>
                <c:formatCode>General</c:formatCode>
                <c:ptCount val="3"/>
                <c:pt idx="0">
                  <c:v>19</c:v>
                </c:pt>
                <c:pt idx="1">
                  <c:v>2</c:v>
                </c:pt>
                <c:pt idx="2">
                  <c:v>3</c:v>
                </c:pt>
              </c:numCache>
            </c:numRef>
          </c:val>
          <c:extLst>
            <c:ext xmlns:c16="http://schemas.microsoft.com/office/drawing/2014/chart" uri="{C3380CC4-5D6E-409C-BE32-E72D297353CC}">
              <c16:uniqueId val="{00000003-87E7-44D0-B979-106326F4ED2A}"/>
            </c:ext>
          </c:extLst>
        </c:ser>
        <c:dLbls>
          <c:showLegendKey val="0"/>
          <c:showVal val="0"/>
          <c:showCatName val="1"/>
          <c:showSerName val="0"/>
          <c:showPercent val="1"/>
          <c:showBubbleSize val="0"/>
          <c:showLeaderLines val="0"/>
        </c:dLbls>
        <c:firstSliceAng val="0"/>
      </c:pieChart>
    </c:plotArea>
    <c:plotVisOnly val="1"/>
    <c:dispBlanksAs val="zero"/>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204604-BEA1-4BCA-8843-DE54AB497EF7}" type="doc">
      <dgm:prSet loTypeId="urn:microsoft.com/office/officeart/2018/5/layout/IconCircleLabelList" loCatId="icon" qsTypeId="urn:microsoft.com/office/officeart/2005/8/quickstyle/simple4" qsCatId="simple" csTypeId="urn:microsoft.com/office/officeart/2005/8/colors/accent0_3" csCatId="mainScheme" phldr="1"/>
      <dgm:spPr/>
      <dgm:t>
        <a:bodyPr/>
        <a:lstStyle/>
        <a:p>
          <a:endParaRPr lang="en-US"/>
        </a:p>
      </dgm:t>
    </dgm:pt>
    <dgm:pt modelId="{F26BCFE4-EB4B-4591-B92D-DC4A7A831A0D}">
      <dgm:prSet/>
      <dgm:spPr/>
      <dgm:t>
        <a:bodyPr/>
        <a:lstStyle/>
        <a:p>
          <a:pPr>
            <a:lnSpc>
              <a:spcPct val="100000"/>
            </a:lnSpc>
            <a:defRPr cap="all"/>
          </a:pPr>
          <a:r>
            <a:rPr lang="en-US" b="0">
              <a:solidFill>
                <a:schemeClr val="tx2">
                  <a:lumMod val="75000"/>
                </a:schemeClr>
              </a:solidFill>
            </a:rPr>
            <a:t>Make Connections</a:t>
          </a:r>
          <a:endParaRPr lang="en-US">
            <a:solidFill>
              <a:schemeClr val="tx2">
                <a:lumMod val="75000"/>
              </a:schemeClr>
            </a:solidFill>
          </a:endParaRPr>
        </a:p>
      </dgm:t>
    </dgm:pt>
    <dgm:pt modelId="{8481EEB9-346A-43D5-ACB9-1DED46647677}" type="parTrans" cxnId="{D016874C-5EA6-47E7-B9E8-AFD4D4F570C6}">
      <dgm:prSet/>
      <dgm:spPr/>
      <dgm:t>
        <a:bodyPr/>
        <a:lstStyle/>
        <a:p>
          <a:endParaRPr lang="en-US"/>
        </a:p>
      </dgm:t>
    </dgm:pt>
    <dgm:pt modelId="{96983AD8-E4D7-40D6-B4B5-81610CE344B0}" type="sibTrans" cxnId="{D016874C-5EA6-47E7-B9E8-AFD4D4F570C6}">
      <dgm:prSet/>
      <dgm:spPr/>
      <dgm:t>
        <a:bodyPr/>
        <a:lstStyle/>
        <a:p>
          <a:endParaRPr lang="en-US"/>
        </a:p>
      </dgm:t>
    </dgm:pt>
    <dgm:pt modelId="{F6339D5F-3015-48DA-BD7A-B97B009F02A9}">
      <dgm:prSet/>
      <dgm:spPr/>
      <dgm:t>
        <a:bodyPr/>
        <a:lstStyle/>
        <a:p>
          <a:pPr>
            <a:lnSpc>
              <a:spcPct val="100000"/>
            </a:lnSpc>
            <a:defRPr cap="all"/>
          </a:pPr>
          <a:r>
            <a:rPr lang="en-US" b="0">
              <a:solidFill>
                <a:schemeClr val="tx2">
                  <a:lumMod val="75000"/>
                </a:schemeClr>
              </a:solidFill>
            </a:rPr>
            <a:t>Collaborate </a:t>
          </a:r>
          <a:endParaRPr lang="en-US">
            <a:solidFill>
              <a:schemeClr val="tx2">
                <a:lumMod val="75000"/>
              </a:schemeClr>
            </a:solidFill>
          </a:endParaRPr>
        </a:p>
      </dgm:t>
    </dgm:pt>
    <dgm:pt modelId="{92369644-3E1C-44CC-8F8F-2DF83EAB94EE}" type="parTrans" cxnId="{CDE9C98B-3ADB-4424-8499-77A5E670DFC9}">
      <dgm:prSet/>
      <dgm:spPr/>
      <dgm:t>
        <a:bodyPr/>
        <a:lstStyle/>
        <a:p>
          <a:endParaRPr lang="en-US"/>
        </a:p>
      </dgm:t>
    </dgm:pt>
    <dgm:pt modelId="{47746CA4-4DDE-4D87-A7C4-4DEDEE1AED34}" type="sibTrans" cxnId="{CDE9C98B-3ADB-4424-8499-77A5E670DFC9}">
      <dgm:prSet/>
      <dgm:spPr/>
      <dgm:t>
        <a:bodyPr/>
        <a:lstStyle/>
        <a:p>
          <a:endParaRPr lang="en-US"/>
        </a:p>
      </dgm:t>
    </dgm:pt>
    <dgm:pt modelId="{67519EAC-A57A-46E2-B39A-63AF5AE76ED1}">
      <dgm:prSet/>
      <dgm:spPr/>
      <dgm:t>
        <a:bodyPr/>
        <a:lstStyle/>
        <a:p>
          <a:pPr>
            <a:lnSpc>
              <a:spcPct val="100000"/>
            </a:lnSpc>
            <a:defRPr cap="all"/>
          </a:pPr>
          <a:r>
            <a:rPr lang="en-US" b="0">
              <a:solidFill>
                <a:schemeClr val="tx2">
                  <a:lumMod val="75000"/>
                </a:schemeClr>
              </a:solidFill>
            </a:rPr>
            <a:t>Take Action</a:t>
          </a:r>
          <a:endParaRPr lang="en-US">
            <a:solidFill>
              <a:schemeClr val="tx2">
                <a:lumMod val="75000"/>
              </a:schemeClr>
            </a:solidFill>
          </a:endParaRPr>
        </a:p>
      </dgm:t>
    </dgm:pt>
    <dgm:pt modelId="{3BA9DFC5-42A7-45FA-96E8-62F107CE4149}" type="parTrans" cxnId="{B3558038-DA6E-4836-9931-62DE2309FB0C}">
      <dgm:prSet/>
      <dgm:spPr/>
      <dgm:t>
        <a:bodyPr/>
        <a:lstStyle/>
        <a:p>
          <a:endParaRPr lang="en-US"/>
        </a:p>
      </dgm:t>
    </dgm:pt>
    <dgm:pt modelId="{893F6E4E-E539-4B8F-856F-E2E469776AE3}" type="sibTrans" cxnId="{B3558038-DA6E-4836-9931-62DE2309FB0C}">
      <dgm:prSet/>
      <dgm:spPr/>
      <dgm:t>
        <a:bodyPr/>
        <a:lstStyle/>
        <a:p>
          <a:endParaRPr lang="en-US"/>
        </a:p>
      </dgm:t>
    </dgm:pt>
    <dgm:pt modelId="{1451E375-95AD-4AF7-B13A-7DC54255F209}" type="pres">
      <dgm:prSet presAssocID="{49204604-BEA1-4BCA-8843-DE54AB497EF7}" presName="root" presStyleCnt="0">
        <dgm:presLayoutVars>
          <dgm:dir/>
          <dgm:resizeHandles val="exact"/>
        </dgm:presLayoutVars>
      </dgm:prSet>
      <dgm:spPr/>
    </dgm:pt>
    <dgm:pt modelId="{414FF810-CF74-4C98-ADFE-4C5495C123FB}" type="pres">
      <dgm:prSet presAssocID="{F26BCFE4-EB4B-4591-B92D-DC4A7A831A0D}" presName="compNode" presStyleCnt="0"/>
      <dgm:spPr/>
    </dgm:pt>
    <dgm:pt modelId="{C9F979AA-5DA6-4E88-BB02-00C543F50EA1}" type="pres">
      <dgm:prSet presAssocID="{F26BCFE4-EB4B-4591-B92D-DC4A7A831A0D}" presName="iconBgRect" presStyleLbl="bgShp" presStyleIdx="0" presStyleCnt="3"/>
      <dgm:spPr/>
    </dgm:pt>
    <dgm:pt modelId="{750B747A-DAD5-4710-8EA9-7009A471A4FC}" type="pres">
      <dgm:prSet presAssocID="{F26BCFE4-EB4B-4591-B92D-DC4A7A831A0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51695666-D65C-465E-A8FE-6C6612D2AFE8}" type="pres">
      <dgm:prSet presAssocID="{F26BCFE4-EB4B-4591-B92D-DC4A7A831A0D}" presName="spaceRect" presStyleCnt="0"/>
      <dgm:spPr/>
    </dgm:pt>
    <dgm:pt modelId="{3908FF43-3883-4B66-BBA7-624299FB218A}" type="pres">
      <dgm:prSet presAssocID="{F26BCFE4-EB4B-4591-B92D-DC4A7A831A0D}" presName="textRect" presStyleLbl="revTx" presStyleIdx="0" presStyleCnt="3">
        <dgm:presLayoutVars>
          <dgm:chMax val="1"/>
          <dgm:chPref val="1"/>
        </dgm:presLayoutVars>
      </dgm:prSet>
      <dgm:spPr/>
    </dgm:pt>
    <dgm:pt modelId="{96269174-9B15-480D-8966-43169E809A55}" type="pres">
      <dgm:prSet presAssocID="{96983AD8-E4D7-40D6-B4B5-81610CE344B0}" presName="sibTrans" presStyleCnt="0"/>
      <dgm:spPr/>
    </dgm:pt>
    <dgm:pt modelId="{128E199A-2818-4267-859D-7C91339F85AE}" type="pres">
      <dgm:prSet presAssocID="{F6339D5F-3015-48DA-BD7A-B97B009F02A9}" presName="compNode" presStyleCnt="0"/>
      <dgm:spPr/>
    </dgm:pt>
    <dgm:pt modelId="{0E87FC62-5C60-4717-A2FE-222739D9F5BA}" type="pres">
      <dgm:prSet presAssocID="{F6339D5F-3015-48DA-BD7A-B97B009F02A9}" presName="iconBgRect" presStyleLbl="bgShp" presStyleIdx="1" presStyleCnt="3"/>
      <dgm:spPr/>
    </dgm:pt>
    <dgm:pt modelId="{F619AA73-E18F-4709-94DD-33D51ADF560A}" type="pres">
      <dgm:prSet presAssocID="{F6339D5F-3015-48DA-BD7A-B97B009F02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DE6EEF78-5F64-47B7-A643-6E3181D533EF}" type="pres">
      <dgm:prSet presAssocID="{F6339D5F-3015-48DA-BD7A-B97B009F02A9}" presName="spaceRect" presStyleCnt="0"/>
      <dgm:spPr/>
    </dgm:pt>
    <dgm:pt modelId="{BC88B08A-7E8F-4CFC-9063-CB6E71F29A59}" type="pres">
      <dgm:prSet presAssocID="{F6339D5F-3015-48DA-BD7A-B97B009F02A9}" presName="textRect" presStyleLbl="revTx" presStyleIdx="1" presStyleCnt="3">
        <dgm:presLayoutVars>
          <dgm:chMax val="1"/>
          <dgm:chPref val="1"/>
        </dgm:presLayoutVars>
      </dgm:prSet>
      <dgm:spPr/>
    </dgm:pt>
    <dgm:pt modelId="{BCC60A97-3FD0-4542-ABFD-315E354CE4BD}" type="pres">
      <dgm:prSet presAssocID="{47746CA4-4DDE-4D87-A7C4-4DEDEE1AED34}" presName="sibTrans" presStyleCnt="0"/>
      <dgm:spPr/>
    </dgm:pt>
    <dgm:pt modelId="{054BC98B-2F66-4203-9CF8-DFE868023948}" type="pres">
      <dgm:prSet presAssocID="{67519EAC-A57A-46E2-B39A-63AF5AE76ED1}" presName="compNode" presStyleCnt="0"/>
      <dgm:spPr/>
    </dgm:pt>
    <dgm:pt modelId="{5EC59637-93E5-40B2-A5AA-B37724C4398B}" type="pres">
      <dgm:prSet presAssocID="{67519EAC-A57A-46E2-B39A-63AF5AE76ED1}" presName="iconBgRect" presStyleLbl="bgShp" presStyleIdx="2" presStyleCnt="3"/>
      <dgm:spPr/>
    </dgm:pt>
    <dgm:pt modelId="{2B9B1559-5CA6-4BF0-B36D-3D61E97CD607}" type="pres">
      <dgm:prSet presAssocID="{67519EAC-A57A-46E2-B39A-63AF5AE76E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60310116-FB60-4789-AA53-08FD34A2D909}" type="pres">
      <dgm:prSet presAssocID="{67519EAC-A57A-46E2-B39A-63AF5AE76ED1}" presName="spaceRect" presStyleCnt="0"/>
      <dgm:spPr/>
    </dgm:pt>
    <dgm:pt modelId="{7F91A1D3-5CEC-49FF-BCBE-DD56C57F92C0}" type="pres">
      <dgm:prSet presAssocID="{67519EAC-A57A-46E2-B39A-63AF5AE76ED1}" presName="textRect" presStyleLbl="revTx" presStyleIdx="2" presStyleCnt="3">
        <dgm:presLayoutVars>
          <dgm:chMax val="1"/>
          <dgm:chPref val="1"/>
        </dgm:presLayoutVars>
      </dgm:prSet>
      <dgm:spPr/>
    </dgm:pt>
  </dgm:ptLst>
  <dgm:cxnLst>
    <dgm:cxn modelId="{B3558038-DA6E-4836-9931-62DE2309FB0C}" srcId="{49204604-BEA1-4BCA-8843-DE54AB497EF7}" destId="{67519EAC-A57A-46E2-B39A-63AF5AE76ED1}" srcOrd="2" destOrd="0" parTransId="{3BA9DFC5-42A7-45FA-96E8-62F107CE4149}" sibTransId="{893F6E4E-E539-4B8F-856F-E2E469776AE3}"/>
    <dgm:cxn modelId="{BD38CD3D-7933-427A-9FD2-EEFABDB8FE60}" type="presOf" srcId="{49204604-BEA1-4BCA-8843-DE54AB497EF7}" destId="{1451E375-95AD-4AF7-B13A-7DC54255F209}" srcOrd="0" destOrd="0" presId="urn:microsoft.com/office/officeart/2018/5/layout/IconCircleLabelList"/>
    <dgm:cxn modelId="{D016874C-5EA6-47E7-B9E8-AFD4D4F570C6}" srcId="{49204604-BEA1-4BCA-8843-DE54AB497EF7}" destId="{F26BCFE4-EB4B-4591-B92D-DC4A7A831A0D}" srcOrd="0" destOrd="0" parTransId="{8481EEB9-346A-43D5-ACB9-1DED46647677}" sibTransId="{96983AD8-E4D7-40D6-B4B5-81610CE344B0}"/>
    <dgm:cxn modelId="{CDE9C98B-3ADB-4424-8499-77A5E670DFC9}" srcId="{49204604-BEA1-4BCA-8843-DE54AB497EF7}" destId="{F6339D5F-3015-48DA-BD7A-B97B009F02A9}" srcOrd="1" destOrd="0" parTransId="{92369644-3E1C-44CC-8F8F-2DF83EAB94EE}" sibTransId="{47746CA4-4DDE-4D87-A7C4-4DEDEE1AED34}"/>
    <dgm:cxn modelId="{9748AEA5-54A9-4261-8682-7DD8FBE2F763}" type="presOf" srcId="{F26BCFE4-EB4B-4591-B92D-DC4A7A831A0D}" destId="{3908FF43-3883-4B66-BBA7-624299FB218A}" srcOrd="0" destOrd="0" presId="urn:microsoft.com/office/officeart/2018/5/layout/IconCircleLabelList"/>
    <dgm:cxn modelId="{980BA6DD-D2B8-4E8E-A0C8-E5EF2CA8681E}" type="presOf" srcId="{F6339D5F-3015-48DA-BD7A-B97B009F02A9}" destId="{BC88B08A-7E8F-4CFC-9063-CB6E71F29A59}" srcOrd="0" destOrd="0" presId="urn:microsoft.com/office/officeart/2018/5/layout/IconCircleLabelList"/>
    <dgm:cxn modelId="{3215C9F3-6EE3-470B-A748-029D7EDEE884}" type="presOf" srcId="{67519EAC-A57A-46E2-B39A-63AF5AE76ED1}" destId="{7F91A1D3-5CEC-49FF-BCBE-DD56C57F92C0}" srcOrd="0" destOrd="0" presId="urn:microsoft.com/office/officeart/2018/5/layout/IconCircleLabelList"/>
    <dgm:cxn modelId="{B1E82F7B-93FF-46A1-B965-3A0377D87963}" type="presParOf" srcId="{1451E375-95AD-4AF7-B13A-7DC54255F209}" destId="{414FF810-CF74-4C98-ADFE-4C5495C123FB}" srcOrd="0" destOrd="0" presId="urn:microsoft.com/office/officeart/2018/5/layout/IconCircleLabelList"/>
    <dgm:cxn modelId="{C3CAF68C-855A-438F-A90B-906A3D54AFFD}" type="presParOf" srcId="{414FF810-CF74-4C98-ADFE-4C5495C123FB}" destId="{C9F979AA-5DA6-4E88-BB02-00C543F50EA1}" srcOrd="0" destOrd="0" presId="urn:microsoft.com/office/officeart/2018/5/layout/IconCircleLabelList"/>
    <dgm:cxn modelId="{2658C19D-E60A-4B0D-A786-6DDFA4ACFE68}" type="presParOf" srcId="{414FF810-CF74-4C98-ADFE-4C5495C123FB}" destId="{750B747A-DAD5-4710-8EA9-7009A471A4FC}" srcOrd="1" destOrd="0" presId="urn:microsoft.com/office/officeart/2018/5/layout/IconCircleLabelList"/>
    <dgm:cxn modelId="{ABD920F0-ED7C-4D14-BAA5-CEACF9B00838}" type="presParOf" srcId="{414FF810-CF74-4C98-ADFE-4C5495C123FB}" destId="{51695666-D65C-465E-A8FE-6C6612D2AFE8}" srcOrd="2" destOrd="0" presId="urn:microsoft.com/office/officeart/2018/5/layout/IconCircleLabelList"/>
    <dgm:cxn modelId="{C1FA2119-1B82-4447-8694-4BC47A85A1D3}" type="presParOf" srcId="{414FF810-CF74-4C98-ADFE-4C5495C123FB}" destId="{3908FF43-3883-4B66-BBA7-624299FB218A}" srcOrd="3" destOrd="0" presId="urn:microsoft.com/office/officeart/2018/5/layout/IconCircleLabelList"/>
    <dgm:cxn modelId="{BF338A09-23BB-41CF-A966-3E269ADC8074}" type="presParOf" srcId="{1451E375-95AD-4AF7-B13A-7DC54255F209}" destId="{96269174-9B15-480D-8966-43169E809A55}" srcOrd="1" destOrd="0" presId="urn:microsoft.com/office/officeart/2018/5/layout/IconCircleLabelList"/>
    <dgm:cxn modelId="{CB920C7F-AAD5-488C-B317-1701025BFF6E}" type="presParOf" srcId="{1451E375-95AD-4AF7-B13A-7DC54255F209}" destId="{128E199A-2818-4267-859D-7C91339F85AE}" srcOrd="2" destOrd="0" presId="urn:microsoft.com/office/officeart/2018/5/layout/IconCircleLabelList"/>
    <dgm:cxn modelId="{C945E17A-110C-4194-8D3C-ED47D547D46E}" type="presParOf" srcId="{128E199A-2818-4267-859D-7C91339F85AE}" destId="{0E87FC62-5C60-4717-A2FE-222739D9F5BA}" srcOrd="0" destOrd="0" presId="urn:microsoft.com/office/officeart/2018/5/layout/IconCircleLabelList"/>
    <dgm:cxn modelId="{B0FE5009-AB52-43FC-8022-B2553AA472F1}" type="presParOf" srcId="{128E199A-2818-4267-859D-7C91339F85AE}" destId="{F619AA73-E18F-4709-94DD-33D51ADF560A}" srcOrd="1" destOrd="0" presId="urn:microsoft.com/office/officeart/2018/5/layout/IconCircleLabelList"/>
    <dgm:cxn modelId="{D250D42E-7900-4DA0-B3F0-4DB8192BD0D1}" type="presParOf" srcId="{128E199A-2818-4267-859D-7C91339F85AE}" destId="{DE6EEF78-5F64-47B7-A643-6E3181D533EF}" srcOrd="2" destOrd="0" presId="urn:microsoft.com/office/officeart/2018/5/layout/IconCircleLabelList"/>
    <dgm:cxn modelId="{E6C9A0F7-7591-49A3-A5B8-33A7EF1F1F90}" type="presParOf" srcId="{128E199A-2818-4267-859D-7C91339F85AE}" destId="{BC88B08A-7E8F-4CFC-9063-CB6E71F29A59}" srcOrd="3" destOrd="0" presId="urn:microsoft.com/office/officeart/2018/5/layout/IconCircleLabelList"/>
    <dgm:cxn modelId="{B0951F4F-20B6-45D8-AAE7-054C11FC9163}" type="presParOf" srcId="{1451E375-95AD-4AF7-B13A-7DC54255F209}" destId="{BCC60A97-3FD0-4542-ABFD-315E354CE4BD}" srcOrd="3" destOrd="0" presId="urn:microsoft.com/office/officeart/2018/5/layout/IconCircleLabelList"/>
    <dgm:cxn modelId="{0D82B76F-A1BA-46C4-BB08-DB88DC58E262}" type="presParOf" srcId="{1451E375-95AD-4AF7-B13A-7DC54255F209}" destId="{054BC98B-2F66-4203-9CF8-DFE868023948}" srcOrd="4" destOrd="0" presId="urn:microsoft.com/office/officeart/2018/5/layout/IconCircleLabelList"/>
    <dgm:cxn modelId="{B280B539-DEA6-4C2A-BD27-B53B07D3562E}" type="presParOf" srcId="{054BC98B-2F66-4203-9CF8-DFE868023948}" destId="{5EC59637-93E5-40B2-A5AA-B37724C4398B}" srcOrd="0" destOrd="0" presId="urn:microsoft.com/office/officeart/2018/5/layout/IconCircleLabelList"/>
    <dgm:cxn modelId="{D723BD6B-E174-4AFA-9E49-FE66234E5701}" type="presParOf" srcId="{054BC98B-2F66-4203-9CF8-DFE868023948}" destId="{2B9B1559-5CA6-4BF0-B36D-3D61E97CD607}" srcOrd="1" destOrd="0" presId="urn:microsoft.com/office/officeart/2018/5/layout/IconCircleLabelList"/>
    <dgm:cxn modelId="{E6D4C887-D0F4-4C5C-BD5C-CD7087AEB58C}" type="presParOf" srcId="{054BC98B-2F66-4203-9CF8-DFE868023948}" destId="{60310116-FB60-4789-AA53-08FD34A2D909}" srcOrd="2" destOrd="0" presId="urn:microsoft.com/office/officeart/2018/5/layout/IconCircleLabelList"/>
    <dgm:cxn modelId="{A16831E8-30A6-4338-B216-72B6086EAF67}" type="presParOf" srcId="{054BC98B-2F66-4203-9CF8-DFE868023948}" destId="{7F91A1D3-5CEC-49FF-BCBE-DD56C57F92C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FDEA03-00FE-46F7-A29A-B1612F2BD39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A5CEC5F-4857-405D-8FE3-12EF3296092F}">
      <dgm:prSet phldrT="[Text]"/>
      <dgm:spPr>
        <a:solidFill>
          <a:srgbClr val="003A60"/>
        </a:solidFill>
      </dgm:spPr>
      <dgm:t>
        <a:bodyPr/>
        <a:lstStyle/>
        <a:p>
          <a:r>
            <a:rPr lang="en-US"/>
            <a:t>Nodule seen on LDCT or found incidentally </a:t>
          </a:r>
        </a:p>
      </dgm:t>
    </dgm:pt>
    <dgm:pt modelId="{07CC48DC-E669-4E08-800D-7055E10FF984}" type="parTrans" cxnId="{04432A72-F16D-4BB8-BF65-7270067A7B20}">
      <dgm:prSet/>
      <dgm:spPr/>
      <dgm:t>
        <a:bodyPr/>
        <a:lstStyle/>
        <a:p>
          <a:endParaRPr lang="en-US"/>
        </a:p>
      </dgm:t>
    </dgm:pt>
    <dgm:pt modelId="{79AE02BA-94C2-4975-B040-A9A91537D5C7}" type="sibTrans" cxnId="{04432A72-F16D-4BB8-BF65-7270067A7B20}">
      <dgm:prSet/>
      <dgm:spPr/>
      <dgm:t>
        <a:bodyPr/>
        <a:lstStyle/>
        <a:p>
          <a:endParaRPr lang="en-US"/>
        </a:p>
      </dgm:t>
    </dgm:pt>
    <dgm:pt modelId="{9CDB559D-0EFA-407A-B76D-8072379813A9}">
      <dgm:prSet phldrT="[Text]"/>
      <dgm:spPr>
        <a:solidFill>
          <a:srgbClr val="003A60"/>
        </a:solidFill>
      </dgm:spPr>
      <dgm:t>
        <a:bodyPr/>
        <a:lstStyle/>
        <a:p>
          <a:r>
            <a:rPr lang="en-US"/>
            <a:t>Patient presented at lung nodule clinic</a:t>
          </a:r>
        </a:p>
      </dgm:t>
    </dgm:pt>
    <dgm:pt modelId="{2E5A5DF3-ACF0-4C2D-98F4-0A4BBFA53912}" type="parTrans" cxnId="{00C1629C-9827-4E5F-93A8-C626AC0F408D}">
      <dgm:prSet/>
      <dgm:spPr/>
      <dgm:t>
        <a:bodyPr/>
        <a:lstStyle/>
        <a:p>
          <a:endParaRPr lang="en-US"/>
        </a:p>
      </dgm:t>
    </dgm:pt>
    <dgm:pt modelId="{68575307-D85F-498F-B056-E49AF9934B4A}" type="sibTrans" cxnId="{00C1629C-9827-4E5F-93A8-C626AC0F408D}">
      <dgm:prSet/>
      <dgm:spPr/>
      <dgm:t>
        <a:bodyPr/>
        <a:lstStyle/>
        <a:p>
          <a:endParaRPr lang="en-US"/>
        </a:p>
      </dgm:t>
    </dgm:pt>
    <dgm:pt modelId="{24B92FDF-F9A2-4645-BA08-0F94372E0A17}">
      <dgm:prSet phldrT="[Text]"/>
      <dgm:spPr>
        <a:solidFill>
          <a:srgbClr val="003A60"/>
        </a:solidFill>
      </dgm:spPr>
      <dgm:t>
        <a:bodyPr/>
        <a:lstStyle/>
        <a:p>
          <a:r>
            <a:rPr lang="en-US"/>
            <a:t>Consult with pulmonary provider</a:t>
          </a:r>
        </a:p>
      </dgm:t>
    </dgm:pt>
    <dgm:pt modelId="{6C061FBA-F08D-49E1-8203-1CBA90894D9B}" type="parTrans" cxnId="{94661964-6961-4084-BA53-EA69790F80C8}">
      <dgm:prSet/>
      <dgm:spPr/>
      <dgm:t>
        <a:bodyPr/>
        <a:lstStyle/>
        <a:p>
          <a:endParaRPr lang="en-US"/>
        </a:p>
      </dgm:t>
    </dgm:pt>
    <dgm:pt modelId="{ECF33C7E-C95B-4E82-8D69-E03049366F47}" type="sibTrans" cxnId="{94661964-6961-4084-BA53-EA69790F80C8}">
      <dgm:prSet/>
      <dgm:spPr/>
      <dgm:t>
        <a:bodyPr/>
        <a:lstStyle/>
        <a:p>
          <a:endParaRPr lang="en-US"/>
        </a:p>
      </dgm:t>
    </dgm:pt>
    <dgm:pt modelId="{035DCE63-F4A1-4AE4-BFE1-F624DB7A0B09}">
      <dgm:prSet phldrT="[Text]"/>
      <dgm:spPr>
        <a:solidFill>
          <a:srgbClr val="003A60"/>
        </a:solidFill>
      </dgm:spPr>
      <dgm:t>
        <a:bodyPr/>
        <a:lstStyle/>
        <a:p>
          <a:r>
            <a:rPr lang="en-US"/>
            <a:t>Diagnostic work up or follow up imaging</a:t>
          </a:r>
        </a:p>
      </dgm:t>
    </dgm:pt>
    <dgm:pt modelId="{457603E4-3C81-4B39-AC0F-ABFFAF66B699}" type="parTrans" cxnId="{7C3B7786-E02B-4EED-A190-C085EDA4D34F}">
      <dgm:prSet/>
      <dgm:spPr/>
      <dgm:t>
        <a:bodyPr/>
        <a:lstStyle/>
        <a:p>
          <a:endParaRPr lang="en-US"/>
        </a:p>
      </dgm:t>
    </dgm:pt>
    <dgm:pt modelId="{28AFB802-34D4-4198-BB99-F289BA51376B}" type="sibTrans" cxnId="{7C3B7786-E02B-4EED-A190-C085EDA4D34F}">
      <dgm:prSet/>
      <dgm:spPr/>
      <dgm:t>
        <a:bodyPr/>
        <a:lstStyle/>
        <a:p>
          <a:endParaRPr lang="en-US"/>
        </a:p>
      </dgm:t>
    </dgm:pt>
    <dgm:pt modelId="{DDC61A74-C41E-4D40-80DA-A9400538E0F6}">
      <dgm:prSet phldrT="[Text]"/>
      <dgm:spPr>
        <a:solidFill>
          <a:srgbClr val="003A60"/>
        </a:solidFill>
      </dgm:spPr>
      <dgm:t>
        <a:bodyPr/>
        <a:lstStyle/>
        <a:p>
          <a:r>
            <a:rPr lang="en-US"/>
            <a:t>Seen at Multidisciplinary Lung Cancer Clinic</a:t>
          </a:r>
        </a:p>
      </dgm:t>
    </dgm:pt>
    <dgm:pt modelId="{30AF88A6-8250-49B7-8677-77C0296797A4}" type="parTrans" cxnId="{A99C78A8-7B05-444D-99AA-91E53EA4265C}">
      <dgm:prSet/>
      <dgm:spPr/>
      <dgm:t>
        <a:bodyPr/>
        <a:lstStyle/>
        <a:p>
          <a:endParaRPr lang="en-US"/>
        </a:p>
      </dgm:t>
    </dgm:pt>
    <dgm:pt modelId="{43772228-4551-40A9-860E-B57BC0D7766C}" type="sibTrans" cxnId="{A99C78A8-7B05-444D-99AA-91E53EA4265C}">
      <dgm:prSet/>
      <dgm:spPr/>
      <dgm:t>
        <a:bodyPr/>
        <a:lstStyle/>
        <a:p>
          <a:endParaRPr lang="en-US"/>
        </a:p>
      </dgm:t>
    </dgm:pt>
    <dgm:pt modelId="{92B2CEDE-5893-4016-B5AB-4A7BB75A2CAB}" type="pres">
      <dgm:prSet presAssocID="{EAFDEA03-00FE-46F7-A29A-B1612F2BD39F}" presName="cycle" presStyleCnt="0">
        <dgm:presLayoutVars>
          <dgm:dir/>
          <dgm:resizeHandles val="exact"/>
        </dgm:presLayoutVars>
      </dgm:prSet>
      <dgm:spPr/>
    </dgm:pt>
    <dgm:pt modelId="{1C3501A9-0889-42EB-9EE7-CEDEFA7EE102}" type="pres">
      <dgm:prSet presAssocID="{4A5CEC5F-4857-405D-8FE3-12EF3296092F}" presName="node" presStyleLbl="node1" presStyleIdx="0" presStyleCnt="5">
        <dgm:presLayoutVars>
          <dgm:bulletEnabled val="1"/>
        </dgm:presLayoutVars>
      </dgm:prSet>
      <dgm:spPr/>
    </dgm:pt>
    <dgm:pt modelId="{BF2466D3-C03F-49E2-A5F7-91532B6CDCA8}" type="pres">
      <dgm:prSet presAssocID="{4A5CEC5F-4857-405D-8FE3-12EF3296092F}" presName="spNode" presStyleCnt="0"/>
      <dgm:spPr/>
    </dgm:pt>
    <dgm:pt modelId="{C6F46066-C75E-4984-91D0-96BB316E3D7E}" type="pres">
      <dgm:prSet presAssocID="{79AE02BA-94C2-4975-B040-A9A91537D5C7}" presName="sibTrans" presStyleLbl="sibTrans1D1" presStyleIdx="0" presStyleCnt="5"/>
      <dgm:spPr/>
    </dgm:pt>
    <dgm:pt modelId="{12BB56CF-07C3-4AAA-8135-B8EBFCE5228C}" type="pres">
      <dgm:prSet presAssocID="{9CDB559D-0EFA-407A-B76D-8072379813A9}" presName="node" presStyleLbl="node1" presStyleIdx="1" presStyleCnt="5">
        <dgm:presLayoutVars>
          <dgm:bulletEnabled val="1"/>
        </dgm:presLayoutVars>
      </dgm:prSet>
      <dgm:spPr/>
    </dgm:pt>
    <dgm:pt modelId="{9B18F26C-367B-4977-923A-0151E1EEFB04}" type="pres">
      <dgm:prSet presAssocID="{9CDB559D-0EFA-407A-B76D-8072379813A9}" presName="spNode" presStyleCnt="0"/>
      <dgm:spPr/>
    </dgm:pt>
    <dgm:pt modelId="{3D027FFB-FFB4-4FB8-B3A8-D3A85695C3CB}" type="pres">
      <dgm:prSet presAssocID="{68575307-D85F-498F-B056-E49AF9934B4A}" presName="sibTrans" presStyleLbl="sibTrans1D1" presStyleIdx="1" presStyleCnt="5"/>
      <dgm:spPr/>
    </dgm:pt>
    <dgm:pt modelId="{4463C50D-07BA-41B7-AC9B-60A09549C3CC}" type="pres">
      <dgm:prSet presAssocID="{24B92FDF-F9A2-4645-BA08-0F94372E0A17}" presName="node" presStyleLbl="node1" presStyleIdx="2" presStyleCnt="5">
        <dgm:presLayoutVars>
          <dgm:bulletEnabled val="1"/>
        </dgm:presLayoutVars>
      </dgm:prSet>
      <dgm:spPr/>
    </dgm:pt>
    <dgm:pt modelId="{B5346E1A-398C-4A50-A192-35DC9BD2E607}" type="pres">
      <dgm:prSet presAssocID="{24B92FDF-F9A2-4645-BA08-0F94372E0A17}" presName="spNode" presStyleCnt="0"/>
      <dgm:spPr/>
    </dgm:pt>
    <dgm:pt modelId="{3C03C106-3601-4867-B233-905F741DCD52}" type="pres">
      <dgm:prSet presAssocID="{ECF33C7E-C95B-4E82-8D69-E03049366F47}" presName="sibTrans" presStyleLbl="sibTrans1D1" presStyleIdx="2" presStyleCnt="5"/>
      <dgm:spPr/>
    </dgm:pt>
    <dgm:pt modelId="{294501ED-3222-45D0-A5DD-8A7EB4848C0C}" type="pres">
      <dgm:prSet presAssocID="{035DCE63-F4A1-4AE4-BFE1-F624DB7A0B09}" presName="node" presStyleLbl="node1" presStyleIdx="3" presStyleCnt="5">
        <dgm:presLayoutVars>
          <dgm:bulletEnabled val="1"/>
        </dgm:presLayoutVars>
      </dgm:prSet>
      <dgm:spPr/>
    </dgm:pt>
    <dgm:pt modelId="{7155B6F2-576C-4278-B3A8-96D99D5E8EFA}" type="pres">
      <dgm:prSet presAssocID="{035DCE63-F4A1-4AE4-BFE1-F624DB7A0B09}" presName="spNode" presStyleCnt="0"/>
      <dgm:spPr/>
    </dgm:pt>
    <dgm:pt modelId="{1D671878-EDB2-4917-90EC-26448A1A2C95}" type="pres">
      <dgm:prSet presAssocID="{28AFB802-34D4-4198-BB99-F289BA51376B}" presName="sibTrans" presStyleLbl="sibTrans1D1" presStyleIdx="3" presStyleCnt="5"/>
      <dgm:spPr/>
    </dgm:pt>
    <dgm:pt modelId="{F46A93BB-3732-4842-A650-3FA559A44BB5}" type="pres">
      <dgm:prSet presAssocID="{DDC61A74-C41E-4D40-80DA-A9400538E0F6}" presName="node" presStyleLbl="node1" presStyleIdx="4" presStyleCnt="5">
        <dgm:presLayoutVars>
          <dgm:bulletEnabled val="1"/>
        </dgm:presLayoutVars>
      </dgm:prSet>
      <dgm:spPr/>
    </dgm:pt>
    <dgm:pt modelId="{35819093-1B7D-431E-B9FA-10086F30E9A2}" type="pres">
      <dgm:prSet presAssocID="{DDC61A74-C41E-4D40-80DA-A9400538E0F6}" presName="spNode" presStyleCnt="0"/>
      <dgm:spPr/>
    </dgm:pt>
    <dgm:pt modelId="{F36C273D-EF68-4056-9C2C-E5500B1F6753}" type="pres">
      <dgm:prSet presAssocID="{43772228-4551-40A9-860E-B57BC0D7766C}" presName="sibTrans" presStyleLbl="sibTrans1D1" presStyleIdx="4" presStyleCnt="5"/>
      <dgm:spPr/>
    </dgm:pt>
  </dgm:ptLst>
  <dgm:cxnLst>
    <dgm:cxn modelId="{FF3C1719-3951-465F-9F2C-1D5139C6E442}" type="presOf" srcId="{DDC61A74-C41E-4D40-80DA-A9400538E0F6}" destId="{F46A93BB-3732-4842-A650-3FA559A44BB5}" srcOrd="0" destOrd="0" presId="urn:microsoft.com/office/officeart/2005/8/layout/cycle5"/>
    <dgm:cxn modelId="{2FD9E01A-2E4A-4245-81FC-12D0565BD222}" type="presOf" srcId="{68575307-D85F-498F-B056-E49AF9934B4A}" destId="{3D027FFB-FFB4-4FB8-B3A8-D3A85695C3CB}" srcOrd="0" destOrd="0" presId="urn:microsoft.com/office/officeart/2005/8/layout/cycle5"/>
    <dgm:cxn modelId="{201C0D1B-1B3C-49BA-BE14-AF6658D55938}" type="presOf" srcId="{ECF33C7E-C95B-4E82-8D69-E03049366F47}" destId="{3C03C106-3601-4867-B233-905F741DCD52}" srcOrd="0" destOrd="0" presId="urn:microsoft.com/office/officeart/2005/8/layout/cycle5"/>
    <dgm:cxn modelId="{463FCB31-C392-40DA-ACF1-9977DA0F7FD6}" type="presOf" srcId="{4A5CEC5F-4857-405D-8FE3-12EF3296092F}" destId="{1C3501A9-0889-42EB-9EE7-CEDEFA7EE102}" srcOrd="0" destOrd="0" presId="urn:microsoft.com/office/officeart/2005/8/layout/cycle5"/>
    <dgm:cxn modelId="{94661964-6961-4084-BA53-EA69790F80C8}" srcId="{EAFDEA03-00FE-46F7-A29A-B1612F2BD39F}" destId="{24B92FDF-F9A2-4645-BA08-0F94372E0A17}" srcOrd="2" destOrd="0" parTransId="{6C061FBA-F08D-49E1-8203-1CBA90894D9B}" sibTransId="{ECF33C7E-C95B-4E82-8D69-E03049366F47}"/>
    <dgm:cxn modelId="{4D8EB967-EDF9-42C5-AB54-CE6DC91E9840}" type="presOf" srcId="{79AE02BA-94C2-4975-B040-A9A91537D5C7}" destId="{C6F46066-C75E-4984-91D0-96BB316E3D7E}" srcOrd="0" destOrd="0" presId="urn:microsoft.com/office/officeart/2005/8/layout/cycle5"/>
    <dgm:cxn modelId="{04432A72-F16D-4BB8-BF65-7270067A7B20}" srcId="{EAFDEA03-00FE-46F7-A29A-B1612F2BD39F}" destId="{4A5CEC5F-4857-405D-8FE3-12EF3296092F}" srcOrd="0" destOrd="0" parTransId="{07CC48DC-E669-4E08-800D-7055E10FF984}" sibTransId="{79AE02BA-94C2-4975-B040-A9A91537D5C7}"/>
    <dgm:cxn modelId="{10B0297B-FBE2-46B1-B012-944A4E49C08B}" type="presOf" srcId="{28AFB802-34D4-4198-BB99-F289BA51376B}" destId="{1D671878-EDB2-4917-90EC-26448A1A2C95}" srcOrd="0" destOrd="0" presId="urn:microsoft.com/office/officeart/2005/8/layout/cycle5"/>
    <dgm:cxn modelId="{440F887D-654E-4BE4-952C-D3BCAE364A83}" type="presOf" srcId="{24B92FDF-F9A2-4645-BA08-0F94372E0A17}" destId="{4463C50D-07BA-41B7-AC9B-60A09549C3CC}" srcOrd="0" destOrd="0" presId="urn:microsoft.com/office/officeart/2005/8/layout/cycle5"/>
    <dgm:cxn modelId="{7C3B7786-E02B-4EED-A190-C085EDA4D34F}" srcId="{EAFDEA03-00FE-46F7-A29A-B1612F2BD39F}" destId="{035DCE63-F4A1-4AE4-BFE1-F624DB7A0B09}" srcOrd="3" destOrd="0" parTransId="{457603E4-3C81-4B39-AC0F-ABFFAF66B699}" sibTransId="{28AFB802-34D4-4198-BB99-F289BA51376B}"/>
    <dgm:cxn modelId="{2720EF8B-84C7-4506-8A4E-BF7A880EAEBF}" type="presOf" srcId="{035DCE63-F4A1-4AE4-BFE1-F624DB7A0B09}" destId="{294501ED-3222-45D0-A5DD-8A7EB4848C0C}" srcOrd="0" destOrd="0" presId="urn:microsoft.com/office/officeart/2005/8/layout/cycle5"/>
    <dgm:cxn modelId="{00C1629C-9827-4E5F-93A8-C626AC0F408D}" srcId="{EAFDEA03-00FE-46F7-A29A-B1612F2BD39F}" destId="{9CDB559D-0EFA-407A-B76D-8072379813A9}" srcOrd="1" destOrd="0" parTransId="{2E5A5DF3-ACF0-4C2D-98F4-0A4BBFA53912}" sibTransId="{68575307-D85F-498F-B056-E49AF9934B4A}"/>
    <dgm:cxn modelId="{A99C78A8-7B05-444D-99AA-91E53EA4265C}" srcId="{EAFDEA03-00FE-46F7-A29A-B1612F2BD39F}" destId="{DDC61A74-C41E-4D40-80DA-A9400538E0F6}" srcOrd="4" destOrd="0" parTransId="{30AF88A6-8250-49B7-8677-77C0296797A4}" sibTransId="{43772228-4551-40A9-860E-B57BC0D7766C}"/>
    <dgm:cxn modelId="{D4DD00AC-B42E-49B1-982F-D9712ED92FC8}" type="presOf" srcId="{EAFDEA03-00FE-46F7-A29A-B1612F2BD39F}" destId="{92B2CEDE-5893-4016-B5AB-4A7BB75A2CAB}" srcOrd="0" destOrd="0" presId="urn:microsoft.com/office/officeart/2005/8/layout/cycle5"/>
    <dgm:cxn modelId="{58440AD5-4CA2-4144-9614-EEA82BDB9101}" type="presOf" srcId="{43772228-4551-40A9-860E-B57BC0D7766C}" destId="{F36C273D-EF68-4056-9C2C-E5500B1F6753}" srcOrd="0" destOrd="0" presId="urn:microsoft.com/office/officeart/2005/8/layout/cycle5"/>
    <dgm:cxn modelId="{1314D8FF-DD27-468C-94BA-1B8EBA6C8E46}" type="presOf" srcId="{9CDB559D-0EFA-407A-B76D-8072379813A9}" destId="{12BB56CF-07C3-4AAA-8135-B8EBFCE5228C}" srcOrd="0" destOrd="0" presId="urn:microsoft.com/office/officeart/2005/8/layout/cycle5"/>
    <dgm:cxn modelId="{9D3DCC96-046D-4BF3-A5C4-986AA291D0F3}" type="presParOf" srcId="{92B2CEDE-5893-4016-B5AB-4A7BB75A2CAB}" destId="{1C3501A9-0889-42EB-9EE7-CEDEFA7EE102}" srcOrd="0" destOrd="0" presId="urn:microsoft.com/office/officeart/2005/8/layout/cycle5"/>
    <dgm:cxn modelId="{784444D6-D189-4712-B5A9-47961A620D8F}" type="presParOf" srcId="{92B2CEDE-5893-4016-B5AB-4A7BB75A2CAB}" destId="{BF2466D3-C03F-49E2-A5F7-91532B6CDCA8}" srcOrd="1" destOrd="0" presId="urn:microsoft.com/office/officeart/2005/8/layout/cycle5"/>
    <dgm:cxn modelId="{B6C77420-CE24-45A8-8491-D2930511DC4F}" type="presParOf" srcId="{92B2CEDE-5893-4016-B5AB-4A7BB75A2CAB}" destId="{C6F46066-C75E-4984-91D0-96BB316E3D7E}" srcOrd="2" destOrd="0" presId="urn:microsoft.com/office/officeart/2005/8/layout/cycle5"/>
    <dgm:cxn modelId="{D7CD1A92-86E1-4436-8909-DBEF84F718FA}" type="presParOf" srcId="{92B2CEDE-5893-4016-B5AB-4A7BB75A2CAB}" destId="{12BB56CF-07C3-4AAA-8135-B8EBFCE5228C}" srcOrd="3" destOrd="0" presId="urn:microsoft.com/office/officeart/2005/8/layout/cycle5"/>
    <dgm:cxn modelId="{95CA26F9-5E5B-4BEE-A4F9-466DEBFC5B84}" type="presParOf" srcId="{92B2CEDE-5893-4016-B5AB-4A7BB75A2CAB}" destId="{9B18F26C-367B-4977-923A-0151E1EEFB04}" srcOrd="4" destOrd="0" presId="urn:microsoft.com/office/officeart/2005/8/layout/cycle5"/>
    <dgm:cxn modelId="{7B222BD9-802F-4FD1-8432-0C168622C108}" type="presParOf" srcId="{92B2CEDE-5893-4016-B5AB-4A7BB75A2CAB}" destId="{3D027FFB-FFB4-4FB8-B3A8-D3A85695C3CB}" srcOrd="5" destOrd="0" presId="urn:microsoft.com/office/officeart/2005/8/layout/cycle5"/>
    <dgm:cxn modelId="{AE24EB81-7A9F-4AE2-931D-AC1C3B9F3A57}" type="presParOf" srcId="{92B2CEDE-5893-4016-B5AB-4A7BB75A2CAB}" destId="{4463C50D-07BA-41B7-AC9B-60A09549C3CC}" srcOrd="6" destOrd="0" presId="urn:microsoft.com/office/officeart/2005/8/layout/cycle5"/>
    <dgm:cxn modelId="{6335EE88-6E7B-4D4A-961A-CCCB80942188}" type="presParOf" srcId="{92B2CEDE-5893-4016-B5AB-4A7BB75A2CAB}" destId="{B5346E1A-398C-4A50-A192-35DC9BD2E607}" srcOrd="7" destOrd="0" presId="urn:microsoft.com/office/officeart/2005/8/layout/cycle5"/>
    <dgm:cxn modelId="{8E947CC4-C0C3-471E-B2E3-80D5635797C3}" type="presParOf" srcId="{92B2CEDE-5893-4016-B5AB-4A7BB75A2CAB}" destId="{3C03C106-3601-4867-B233-905F741DCD52}" srcOrd="8" destOrd="0" presId="urn:microsoft.com/office/officeart/2005/8/layout/cycle5"/>
    <dgm:cxn modelId="{E9B2A2DF-F3EA-460D-963C-44FD7AC4299F}" type="presParOf" srcId="{92B2CEDE-5893-4016-B5AB-4A7BB75A2CAB}" destId="{294501ED-3222-45D0-A5DD-8A7EB4848C0C}" srcOrd="9" destOrd="0" presId="urn:microsoft.com/office/officeart/2005/8/layout/cycle5"/>
    <dgm:cxn modelId="{7BE7EDB9-B889-4E17-92E1-D366287BD080}" type="presParOf" srcId="{92B2CEDE-5893-4016-B5AB-4A7BB75A2CAB}" destId="{7155B6F2-576C-4278-B3A8-96D99D5E8EFA}" srcOrd="10" destOrd="0" presId="urn:microsoft.com/office/officeart/2005/8/layout/cycle5"/>
    <dgm:cxn modelId="{E04877B3-8188-4D1C-BA0F-79670C504D6F}" type="presParOf" srcId="{92B2CEDE-5893-4016-B5AB-4A7BB75A2CAB}" destId="{1D671878-EDB2-4917-90EC-26448A1A2C95}" srcOrd="11" destOrd="0" presId="urn:microsoft.com/office/officeart/2005/8/layout/cycle5"/>
    <dgm:cxn modelId="{121755AC-34A2-4026-9734-DCF09EBF745E}" type="presParOf" srcId="{92B2CEDE-5893-4016-B5AB-4A7BB75A2CAB}" destId="{F46A93BB-3732-4842-A650-3FA559A44BB5}" srcOrd="12" destOrd="0" presId="urn:microsoft.com/office/officeart/2005/8/layout/cycle5"/>
    <dgm:cxn modelId="{52DE1C7E-74C2-44D7-AC30-2007C26B5336}" type="presParOf" srcId="{92B2CEDE-5893-4016-B5AB-4A7BB75A2CAB}" destId="{35819093-1B7D-431E-B9FA-10086F30E9A2}" srcOrd="13" destOrd="0" presId="urn:microsoft.com/office/officeart/2005/8/layout/cycle5"/>
    <dgm:cxn modelId="{AFFD2367-F4A1-456F-9ED4-E1DA6A0A5B9B}" type="presParOf" srcId="{92B2CEDE-5893-4016-B5AB-4A7BB75A2CAB}" destId="{F36C273D-EF68-4056-9C2C-E5500B1F6753}"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B5D12D-9B9C-4A27-800C-001CDAEA392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9BEEF1B-9857-4446-B4BC-7DDBF4E22272}">
      <dgm:prSet/>
      <dgm:spPr/>
      <dgm:t>
        <a:bodyPr/>
        <a:lstStyle/>
        <a:p>
          <a:r>
            <a:rPr lang="en-US" b="1"/>
            <a:t>More likely to finish treatment</a:t>
          </a:r>
          <a:endParaRPr lang="en-US"/>
        </a:p>
      </dgm:t>
    </dgm:pt>
    <dgm:pt modelId="{21240E9D-2637-44FA-8995-3568D514AEBB}" type="parTrans" cxnId="{ECE802EE-03F0-4C96-822E-EE998CCB17F8}">
      <dgm:prSet/>
      <dgm:spPr/>
      <dgm:t>
        <a:bodyPr/>
        <a:lstStyle/>
        <a:p>
          <a:endParaRPr lang="en-US"/>
        </a:p>
      </dgm:t>
    </dgm:pt>
    <dgm:pt modelId="{53F5901B-6EDC-4E0A-8C41-268FE86200FE}" type="sibTrans" cxnId="{ECE802EE-03F0-4C96-822E-EE998CCB17F8}">
      <dgm:prSet/>
      <dgm:spPr/>
      <dgm:t>
        <a:bodyPr/>
        <a:lstStyle/>
        <a:p>
          <a:endParaRPr lang="en-US"/>
        </a:p>
      </dgm:t>
    </dgm:pt>
    <dgm:pt modelId="{C55CE77D-B370-4FEA-AC11-AB11EE0D30BB}">
      <dgm:prSet/>
      <dgm:spPr/>
      <dgm:t>
        <a:bodyPr/>
        <a:lstStyle/>
        <a:p>
          <a:r>
            <a:rPr lang="en-US" b="1"/>
            <a:t>Improved survival rates</a:t>
          </a:r>
          <a:endParaRPr lang="en-US"/>
        </a:p>
      </dgm:t>
    </dgm:pt>
    <dgm:pt modelId="{E3530F6A-3C3B-4E64-A5BD-BA2D2399EDAC}" type="parTrans" cxnId="{7BEA0FAB-AD9D-437A-A942-E58CD3D18396}">
      <dgm:prSet/>
      <dgm:spPr/>
      <dgm:t>
        <a:bodyPr/>
        <a:lstStyle/>
        <a:p>
          <a:endParaRPr lang="en-US"/>
        </a:p>
      </dgm:t>
    </dgm:pt>
    <dgm:pt modelId="{01CA0D74-8EEF-40A8-AEF8-1F7BE8258E31}" type="sibTrans" cxnId="{7BEA0FAB-AD9D-437A-A942-E58CD3D18396}">
      <dgm:prSet/>
      <dgm:spPr/>
      <dgm:t>
        <a:bodyPr/>
        <a:lstStyle/>
        <a:p>
          <a:endParaRPr lang="en-US"/>
        </a:p>
      </dgm:t>
    </dgm:pt>
    <dgm:pt modelId="{7A7EC6BE-3937-4749-8D19-EA61BEC55D80}">
      <dgm:prSet/>
      <dgm:spPr/>
      <dgm:t>
        <a:bodyPr/>
        <a:lstStyle/>
        <a:p>
          <a:r>
            <a:rPr lang="en-US" b="1"/>
            <a:t>Reduced risk of recurrence</a:t>
          </a:r>
          <a:endParaRPr lang="en-US"/>
        </a:p>
      </dgm:t>
    </dgm:pt>
    <dgm:pt modelId="{6E2C2B4D-F167-4C0C-B5FE-08A9827EFBE3}" type="parTrans" cxnId="{18ECE06B-EC34-4428-8DA4-1ADFE13EED70}">
      <dgm:prSet/>
      <dgm:spPr/>
      <dgm:t>
        <a:bodyPr/>
        <a:lstStyle/>
        <a:p>
          <a:endParaRPr lang="en-US"/>
        </a:p>
      </dgm:t>
    </dgm:pt>
    <dgm:pt modelId="{3D4D65BF-4190-4171-BC7F-32D70C98CAAB}" type="sibTrans" cxnId="{18ECE06B-EC34-4428-8DA4-1ADFE13EED70}">
      <dgm:prSet/>
      <dgm:spPr/>
      <dgm:t>
        <a:bodyPr/>
        <a:lstStyle/>
        <a:p>
          <a:endParaRPr lang="en-US"/>
        </a:p>
      </dgm:t>
    </dgm:pt>
    <dgm:pt modelId="{B9599E2C-8190-407E-9BC9-23B90263952C}">
      <dgm:prSet/>
      <dgm:spPr/>
      <dgm:t>
        <a:bodyPr/>
        <a:lstStyle/>
        <a:p>
          <a:r>
            <a:rPr lang="en-US" b="1"/>
            <a:t>Less stress</a:t>
          </a:r>
          <a:endParaRPr lang="en-US"/>
        </a:p>
      </dgm:t>
    </dgm:pt>
    <dgm:pt modelId="{4910CCDB-ED99-4DFB-888B-CA9E105D912C}" type="parTrans" cxnId="{590D125D-DD79-490C-A737-4ABCF630801F}">
      <dgm:prSet/>
      <dgm:spPr/>
      <dgm:t>
        <a:bodyPr/>
        <a:lstStyle/>
        <a:p>
          <a:endParaRPr lang="en-US"/>
        </a:p>
      </dgm:t>
    </dgm:pt>
    <dgm:pt modelId="{DFABA55F-99B5-41D0-8151-15504F3B14E0}" type="sibTrans" cxnId="{590D125D-DD79-490C-A737-4ABCF630801F}">
      <dgm:prSet/>
      <dgm:spPr/>
      <dgm:t>
        <a:bodyPr/>
        <a:lstStyle/>
        <a:p>
          <a:endParaRPr lang="en-US"/>
        </a:p>
      </dgm:t>
    </dgm:pt>
    <dgm:pt modelId="{472752DE-D436-4027-8142-F32FD0263761}">
      <dgm:prSet/>
      <dgm:spPr/>
      <dgm:t>
        <a:bodyPr/>
        <a:lstStyle/>
        <a:p>
          <a:r>
            <a:rPr lang="en-US" b="1"/>
            <a:t>Healthier social relationships</a:t>
          </a:r>
          <a:endParaRPr lang="en-US"/>
        </a:p>
      </dgm:t>
    </dgm:pt>
    <dgm:pt modelId="{AC53C59D-6707-4F38-81BA-89072D6B098C}" type="parTrans" cxnId="{D67F3840-97C1-4FC4-AEDE-A102CABDF5B6}">
      <dgm:prSet/>
      <dgm:spPr/>
      <dgm:t>
        <a:bodyPr/>
        <a:lstStyle/>
        <a:p>
          <a:endParaRPr lang="en-US"/>
        </a:p>
      </dgm:t>
    </dgm:pt>
    <dgm:pt modelId="{56772D08-A6EA-4446-9DEE-146409CD4BB5}" type="sibTrans" cxnId="{D67F3840-97C1-4FC4-AEDE-A102CABDF5B6}">
      <dgm:prSet/>
      <dgm:spPr/>
      <dgm:t>
        <a:bodyPr/>
        <a:lstStyle/>
        <a:p>
          <a:endParaRPr lang="en-US"/>
        </a:p>
      </dgm:t>
    </dgm:pt>
    <dgm:pt modelId="{5F9878D6-75DF-4EB6-9682-9EED146C1A36}">
      <dgm:prSet/>
      <dgm:spPr/>
      <dgm:t>
        <a:bodyPr/>
        <a:lstStyle/>
        <a:p>
          <a:r>
            <a:rPr lang="en-US" b="1"/>
            <a:t>Improved quality of life</a:t>
          </a:r>
          <a:endParaRPr lang="en-US"/>
        </a:p>
      </dgm:t>
    </dgm:pt>
    <dgm:pt modelId="{F4567130-3DD8-467A-8BCF-0F6671F3C135}" type="parTrans" cxnId="{864B6C30-11C3-44D2-89A7-7E777CF6A077}">
      <dgm:prSet/>
      <dgm:spPr/>
      <dgm:t>
        <a:bodyPr/>
        <a:lstStyle/>
        <a:p>
          <a:endParaRPr lang="en-US"/>
        </a:p>
      </dgm:t>
    </dgm:pt>
    <dgm:pt modelId="{E41F9DF6-17D5-4B8D-8B19-1EA2638BAA28}" type="sibTrans" cxnId="{864B6C30-11C3-44D2-89A7-7E777CF6A077}">
      <dgm:prSet/>
      <dgm:spPr/>
      <dgm:t>
        <a:bodyPr/>
        <a:lstStyle/>
        <a:p>
          <a:endParaRPr lang="en-US"/>
        </a:p>
      </dgm:t>
    </dgm:pt>
    <dgm:pt modelId="{41FC5C2F-74CA-4EFF-B2CA-9F0AFAD1491E}" type="pres">
      <dgm:prSet presAssocID="{26B5D12D-9B9C-4A27-800C-001CDAEA392D}" presName="diagram" presStyleCnt="0">
        <dgm:presLayoutVars>
          <dgm:dir/>
          <dgm:resizeHandles val="exact"/>
        </dgm:presLayoutVars>
      </dgm:prSet>
      <dgm:spPr/>
    </dgm:pt>
    <dgm:pt modelId="{3014E4FD-F47C-4BF8-A593-D4B45F28F733}" type="pres">
      <dgm:prSet presAssocID="{29BEEF1B-9857-4446-B4BC-7DDBF4E22272}" presName="node" presStyleLbl="node1" presStyleIdx="0" presStyleCnt="6">
        <dgm:presLayoutVars>
          <dgm:bulletEnabled val="1"/>
        </dgm:presLayoutVars>
      </dgm:prSet>
      <dgm:spPr/>
    </dgm:pt>
    <dgm:pt modelId="{49B972F7-9F88-4827-AA64-E5A428D0C0E6}" type="pres">
      <dgm:prSet presAssocID="{53F5901B-6EDC-4E0A-8C41-268FE86200FE}" presName="sibTrans" presStyleCnt="0"/>
      <dgm:spPr/>
    </dgm:pt>
    <dgm:pt modelId="{54A0C692-AFA5-486D-87C7-AB534BB25792}" type="pres">
      <dgm:prSet presAssocID="{C55CE77D-B370-4FEA-AC11-AB11EE0D30BB}" presName="node" presStyleLbl="node1" presStyleIdx="1" presStyleCnt="6">
        <dgm:presLayoutVars>
          <dgm:bulletEnabled val="1"/>
        </dgm:presLayoutVars>
      </dgm:prSet>
      <dgm:spPr/>
    </dgm:pt>
    <dgm:pt modelId="{437C2A7E-C49B-498D-960E-6BA246DBE5BE}" type="pres">
      <dgm:prSet presAssocID="{01CA0D74-8EEF-40A8-AEF8-1F7BE8258E31}" presName="sibTrans" presStyleCnt="0"/>
      <dgm:spPr/>
    </dgm:pt>
    <dgm:pt modelId="{206B9256-77B5-48A9-B4C3-324306959DBE}" type="pres">
      <dgm:prSet presAssocID="{7A7EC6BE-3937-4749-8D19-EA61BEC55D80}" presName="node" presStyleLbl="node1" presStyleIdx="2" presStyleCnt="6">
        <dgm:presLayoutVars>
          <dgm:bulletEnabled val="1"/>
        </dgm:presLayoutVars>
      </dgm:prSet>
      <dgm:spPr/>
    </dgm:pt>
    <dgm:pt modelId="{1672E98E-D913-43DA-990B-A98D79D0C1E8}" type="pres">
      <dgm:prSet presAssocID="{3D4D65BF-4190-4171-BC7F-32D70C98CAAB}" presName="sibTrans" presStyleCnt="0"/>
      <dgm:spPr/>
    </dgm:pt>
    <dgm:pt modelId="{845BA091-9BCD-4634-8BEF-157BC29FA2C6}" type="pres">
      <dgm:prSet presAssocID="{B9599E2C-8190-407E-9BC9-23B90263952C}" presName="node" presStyleLbl="node1" presStyleIdx="3" presStyleCnt="6">
        <dgm:presLayoutVars>
          <dgm:bulletEnabled val="1"/>
        </dgm:presLayoutVars>
      </dgm:prSet>
      <dgm:spPr/>
    </dgm:pt>
    <dgm:pt modelId="{93AE4F35-FFD2-4DC2-BC7A-9207713B12B7}" type="pres">
      <dgm:prSet presAssocID="{DFABA55F-99B5-41D0-8151-15504F3B14E0}" presName="sibTrans" presStyleCnt="0"/>
      <dgm:spPr/>
    </dgm:pt>
    <dgm:pt modelId="{5387A3ED-C764-44BF-BD3F-F55C58B6F482}" type="pres">
      <dgm:prSet presAssocID="{472752DE-D436-4027-8142-F32FD0263761}" presName="node" presStyleLbl="node1" presStyleIdx="4" presStyleCnt="6">
        <dgm:presLayoutVars>
          <dgm:bulletEnabled val="1"/>
        </dgm:presLayoutVars>
      </dgm:prSet>
      <dgm:spPr/>
    </dgm:pt>
    <dgm:pt modelId="{37C5FE66-6730-4741-BFB1-F1CC53C2EDAF}" type="pres">
      <dgm:prSet presAssocID="{56772D08-A6EA-4446-9DEE-146409CD4BB5}" presName="sibTrans" presStyleCnt="0"/>
      <dgm:spPr/>
    </dgm:pt>
    <dgm:pt modelId="{0BDCF3CE-6A26-414A-8676-000D164B5192}" type="pres">
      <dgm:prSet presAssocID="{5F9878D6-75DF-4EB6-9682-9EED146C1A36}" presName="node" presStyleLbl="node1" presStyleIdx="5" presStyleCnt="6">
        <dgm:presLayoutVars>
          <dgm:bulletEnabled val="1"/>
        </dgm:presLayoutVars>
      </dgm:prSet>
      <dgm:spPr/>
    </dgm:pt>
  </dgm:ptLst>
  <dgm:cxnLst>
    <dgm:cxn modelId="{3EBF521D-0B07-4C11-A59B-9808E1FECBFD}" type="presOf" srcId="{26B5D12D-9B9C-4A27-800C-001CDAEA392D}" destId="{41FC5C2F-74CA-4EFF-B2CA-9F0AFAD1491E}" srcOrd="0" destOrd="0" presId="urn:microsoft.com/office/officeart/2005/8/layout/default"/>
    <dgm:cxn modelId="{1665CA21-B3C5-4570-BEE4-ACE57485A973}" type="presOf" srcId="{C55CE77D-B370-4FEA-AC11-AB11EE0D30BB}" destId="{54A0C692-AFA5-486D-87C7-AB534BB25792}" srcOrd="0" destOrd="0" presId="urn:microsoft.com/office/officeart/2005/8/layout/default"/>
    <dgm:cxn modelId="{D0C11F23-1C3D-48E2-BFA0-04A116B84910}" type="presOf" srcId="{29BEEF1B-9857-4446-B4BC-7DDBF4E22272}" destId="{3014E4FD-F47C-4BF8-A593-D4B45F28F733}" srcOrd="0" destOrd="0" presId="urn:microsoft.com/office/officeart/2005/8/layout/default"/>
    <dgm:cxn modelId="{864B6C30-11C3-44D2-89A7-7E777CF6A077}" srcId="{26B5D12D-9B9C-4A27-800C-001CDAEA392D}" destId="{5F9878D6-75DF-4EB6-9682-9EED146C1A36}" srcOrd="5" destOrd="0" parTransId="{F4567130-3DD8-467A-8BCF-0F6671F3C135}" sibTransId="{E41F9DF6-17D5-4B8D-8B19-1EA2638BAA28}"/>
    <dgm:cxn modelId="{D67F3840-97C1-4FC4-AEDE-A102CABDF5B6}" srcId="{26B5D12D-9B9C-4A27-800C-001CDAEA392D}" destId="{472752DE-D436-4027-8142-F32FD0263761}" srcOrd="4" destOrd="0" parTransId="{AC53C59D-6707-4F38-81BA-89072D6B098C}" sibTransId="{56772D08-A6EA-4446-9DEE-146409CD4BB5}"/>
    <dgm:cxn modelId="{590D125D-DD79-490C-A737-4ABCF630801F}" srcId="{26B5D12D-9B9C-4A27-800C-001CDAEA392D}" destId="{B9599E2C-8190-407E-9BC9-23B90263952C}" srcOrd="3" destOrd="0" parTransId="{4910CCDB-ED99-4DFB-888B-CA9E105D912C}" sibTransId="{DFABA55F-99B5-41D0-8151-15504F3B14E0}"/>
    <dgm:cxn modelId="{18ECE06B-EC34-4428-8DA4-1ADFE13EED70}" srcId="{26B5D12D-9B9C-4A27-800C-001CDAEA392D}" destId="{7A7EC6BE-3937-4749-8D19-EA61BEC55D80}" srcOrd="2" destOrd="0" parTransId="{6E2C2B4D-F167-4C0C-B5FE-08A9827EFBE3}" sibTransId="{3D4D65BF-4190-4171-BC7F-32D70C98CAAB}"/>
    <dgm:cxn modelId="{83474C72-4BB9-4D50-B59A-D8D2C1168B2C}" type="presOf" srcId="{472752DE-D436-4027-8142-F32FD0263761}" destId="{5387A3ED-C764-44BF-BD3F-F55C58B6F482}" srcOrd="0" destOrd="0" presId="urn:microsoft.com/office/officeart/2005/8/layout/default"/>
    <dgm:cxn modelId="{5B2FB778-AF53-41A4-B0BD-40124682771D}" type="presOf" srcId="{B9599E2C-8190-407E-9BC9-23B90263952C}" destId="{845BA091-9BCD-4634-8BEF-157BC29FA2C6}" srcOrd="0" destOrd="0" presId="urn:microsoft.com/office/officeart/2005/8/layout/default"/>
    <dgm:cxn modelId="{7BEA0FAB-AD9D-437A-A942-E58CD3D18396}" srcId="{26B5D12D-9B9C-4A27-800C-001CDAEA392D}" destId="{C55CE77D-B370-4FEA-AC11-AB11EE0D30BB}" srcOrd="1" destOrd="0" parTransId="{E3530F6A-3C3B-4E64-A5BD-BA2D2399EDAC}" sibTransId="{01CA0D74-8EEF-40A8-AEF8-1F7BE8258E31}"/>
    <dgm:cxn modelId="{E3B7D5AE-ABFD-4461-920E-3F037A9E8787}" type="presOf" srcId="{5F9878D6-75DF-4EB6-9682-9EED146C1A36}" destId="{0BDCF3CE-6A26-414A-8676-000D164B5192}" srcOrd="0" destOrd="0" presId="urn:microsoft.com/office/officeart/2005/8/layout/default"/>
    <dgm:cxn modelId="{61996ADC-0F18-40C4-A151-F8290EB7EFD9}" type="presOf" srcId="{7A7EC6BE-3937-4749-8D19-EA61BEC55D80}" destId="{206B9256-77B5-48A9-B4C3-324306959DBE}" srcOrd="0" destOrd="0" presId="urn:microsoft.com/office/officeart/2005/8/layout/default"/>
    <dgm:cxn modelId="{ECE802EE-03F0-4C96-822E-EE998CCB17F8}" srcId="{26B5D12D-9B9C-4A27-800C-001CDAEA392D}" destId="{29BEEF1B-9857-4446-B4BC-7DDBF4E22272}" srcOrd="0" destOrd="0" parTransId="{21240E9D-2637-44FA-8995-3568D514AEBB}" sibTransId="{53F5901B-6EDC-4E0A-8C41-268FE86200FE}"/>
    <dgm:cxn modelId="{C6150109-3776-41F6-9461-8C29C9EE2157}" type="presParOf" srcId="{41FC5C2F-74CA-4EFF-B2CA-9F0AFAD1491E}" destId="{3014E4FD-F47C-4BF8-A593-D4B45F28F733}" srcOrd="0" destOrd="0" presId="urn:microsoft.com/office/officeart/2005/8/layout/default"/>
    <dgm:cxn modelId="{49B8C738-3B32-4735-9704-662C61FEF597}" type="presParOf" srcId="{41FC5C2F-74CA-4EFF-B2CA-9F0AFAD1491E}" destId="{49B972F7-9F88-4827-AA64-E5A428D0C0E6}" srcOrd="1" destOrd="0" presId="urn:microsoft.com/office/officeart/2005/8/layout/default"/>
    <dgm:cxn modelId="{05BC4E25-04E0-4C50-8955-37D389D1A756}" type="presParOf" srcId="{41FC5C2F-74CA-4EFF-B2CA-9F0AFAD1491E}" destId="{54A0C692-AFA5-486D-87C7-AB534BB25792}" srcOrd="2" destOrd="0" presId="urn:microsoft.com/office/officeart/2005/8/layout/default"/>
    <dgm:cxn modelId="{60359BF6-4056-43E8-A3E0-D977BC5E36D3}" type="presParOf" srcId="{41FC5C2F-74CA-4EFF-B2CA-9F0AFAD1491E}" destId="{437C2A7E-C49B-498D-960E-6BA246DBE5BE}" srcOrd="3" destOrd="0" presId="urn:microsoft.com/office/officeart/2005/8/layout/default"/>
    <dgm:cxn modelId="{DAEEA46E-CFF7-4C9F-AF20-5A55AA467B11}" type="presParOf" srcId="{41FC5C2F-74CA-4EFF-B2CA-9F0AFAD1491E}" destId="{206B9256-77B5-48A9-B4C3-324306959DBE}" srcOrd="4" destOrd="0" presId="urn:microsoft.com/office/officeart/2005/8/layout/default"/>
    <dgm:cxn modelId="{B6CA55DF-27E5-433C-94E9-CAAE2BF287CA}" type="presParOf" srcId="{41FC5C2F-74CA-4EFF-B2CA-9F0AFAD1491E}" destId="{1672E98E-D913-43DA-990B-A98D79D0C1E8}" srcOrd="5" destOrd="0" presId="urn:microsoft.com/office/officeart/2005/8/layout/default"/>
    <dgm:cxn modelId="{3C7CAF57-4928-4B06-B432-CFE4383D1A74}" type="presParOf" srcId="{41FC5C2F-74CA-4EFF-B2CA-9F0AFAD1491E}" destId="{845BA091-9BCD-4634-8BEF-157BC29FA2C6}" srcOrd="6" destOrd="0" presId="urn:microsoft.com/office/officeart/2005/8/layout/default"/>
    <dgm:cxn modelId="{03C13950-A37E-4E95-8CAF-0E0C2F0AD503}" type="presParOf" srcId="{41FC5C2F-74CA-4EFF-B2CA-9F0AFAD1491E}" destId="{93AE4F35-FFD2-4DC2-BC7A-9207713B12B7}" srcOrd="7" destOrd="0" presId="urn:microsoft.com/office/officeart/2005/8/layout/default"/>
    <dgm:cxn modelId="{2303C044-3860-44E2-944F-D5E02A777A40}" type="presParOf" srcId="{41FC5C2F-74CA-4EFF-B2CA-9F0AFAD1491E}" destId="{5387A3ED-C764-44BF-BD3F-F55C58B6F482}" srcOrd="8" destOrd="0" presId="urn:microsoft.com/office/officeart/2005/8/layout/default"/>
    <dgm:cxn modelId="{A9FEDEB7-5EED-4882-A664-5C82BA7F4550}" type="presParOf" srcId="{41FC5C2F-74CA-4EFF-B2CA-9F0AFAD1491E}" destId="{37C5FE66-6730-4741-BFB1-F1CC53C2EDAF}" srcOrd="9" destOrd="0" presId="urn:microsoft.com/office/officeart/2005/8/layout/default"/>
    <dgm:cxn modelId="{A28E3086-3C28-4001-9F07-ADDE536080B9}" type="presParOf" srcId="{41FC5C2F-74CA-4EFF-B2CA-9F0AFAD1491E}" destId="{0BDCF3CE-6A26-414A-8676-000D164B519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979AA-5DA6-4E88-BB02-00C543F50EA1}">
      <dsp:nvSpPr>
        <dsp:cNvPr id="0" name=""/>
        <dsp:cNvSpPr/>
      </dsp:nvSpPr>
      <dsp:spPr>
        <a:xfrm>
          <a:off x="621200" y="642981"/>
          <a:ext cx="1921500" cy="1921500"/>
        </a:xfrm>
        <a:prstGeom prst="ellipse">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50B747A-DAD5-4710-8EA9-7009A471A4FC}">
      <dsp:nvSpPr>
        <dsp:cNvPr id="0" name=""/>
        <dsp:cNvSpPr/>
      </dsp:nvSpPr>
      <dsp:spPr>
        <a:xfrm>
          <a:off x="1030700" y="1052481"/>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908FF43-3883-4B66-BBA7-624299FB218A}">
      <dsp:nvSpPr>
        <dsp:cNvPr id="0" name=""/>
        <dsp:cNvSpPr/>
      </dsp:nvSpPr>
      <dsp:spPr>
        <a:xfrm>
          <a:off x="6950" y="3162981"/>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0" kern="1200">
              <a:solidFill>
                <a:schemeClr val="tx2">
                  <a:lumMod val="75000"/>
                </a:schemeClr>
              </a:solidFill>
            </a:rPr>
            <a:t>Make Connections</a:t>
          </a:r>
          <a:endParaRPr lang="en-US" sz="2800" kern="1200">
            <a:solidFill>
              <a:schemeClr val="tx2">
                <a:lumMod val="75000"/>
              </a:schemeClr>
            </a:solidFill>
          </a:endParaRPr>
        </a:p>
      </dsp:txBody>
      <dsp:txXfrm>
        <a:off x="6950" y="3162981"/>
        <a:ext cx="3150000" cy="720000"/>
      </dsp:txXfrm>
    </dsp:sp>
    <dsp:sp modelId="{0E87FC62-5C60-4717-A2FE-222739D9F5BA}">
      <dsp:nvSpPr>
        <dsp:cNvPr id="0" name=""/>
        <dsp:cNvSpPr/>
      </dsp:nvSpPr>
      <dsp:spPr>
        <a:xfrm>
          <a:off x="4322450" y="642981"/>
          <a:ext cx="1921500" cy="1921500"/>
        </a:xfrm>
        <a:prstGeom prst="ellipse">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619AA73-E18F-4709-94DD-33D51ADF560A}">
      <dsp:nvSpPr>
        <dsp:cNvPr id="0" name=""/>
        <dsp:cNvSpPr/>
      </dsp:nvSpPr>
      <dsp:spPr>
        <a:xfrm>
          <a:off x="4731950" y="1052481"/>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88B08A-7E8F-4CFC-9063-CB6E71F29A59}">
      <dsp:nvSpPr>
        <dsp:cNvPr id="0" name=""/>
        <dsp:cNvSpPr/>
      </dsp:nvSpPr>
      <dsp:spPr>
        <a:xfrm>
          <a:off x="3708200" y="3162981"/>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0" kern="1200">
              <a:solidFill>
                <a:schemeClr val="tx2">
                  <a:lumMod val="75000"/>
                </a:schemeClr>
              </a:solidFill>
            </a:rPr>
            <a:t>Collaborate </a:t>
          </a:r>
          <a:endParaRPr lang="en-US" sz="2800" kern="1200">
            <a:solidFill>
              <a:schemeClr val="tx2">
                <a:lumMod val="75000"/>
              </a:schemeClr>
            </a:solidFill>
          </a:endParaRPr>
        </a:p>
      </dsp:txBody>
      <dsp:txXfrm>
        <a:off x="3708200" y="3162981"/>
        <a:ext cx="3150000" cy="720000"/>
      </dsp:txXfrm>
    </dsp:sp>
    <dsp:sp modelId="{5EC59637-93E5-40B2-A5AA-B37724C4398B}">
      <dsp:nvSpPr>
        <dsp:cNvPr id="0" name=""/>
        <dsp:cNvSpPr/>
      </dsp:nvSpPr>
      <dsp:spPr>
        <a:xfrm>
          <a:off x="8023700" y="642981"/>
          <a:ext cx="1921500" cy="1921500"/>
        </a:xfrm>
        <a:prstGeom prst="ellipse">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9B1559-5CA6-4BF0-B36D-3D61E97CD607}">
      <dsp:nvSpPr>
        <dsp:cNvPr id="0" name=""/>
        <dsp:cNvSpPr/>
      </dsp:nvSpPr>
      <dsp:spPr>
        <a:xfrm>
          <a:off x="8433200" y="1052481"/>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91A1D3-5CEC-49FF-BCBE-DD56C57F92C0}">
      <dsp:nvSpPr>
        <dsp:cNvPr id="0" name=""/>
        <dsp:cNvSpPr/>
      </dsp:nvSpPr>
      <dsp:spPr>
        <a:xfrm>
          <a:off x="7409450" y="3162981"/>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0" kern="1200">
              <a:solidFill>
                <a:schemeClr val="tx2">
                  <a:lumMod val="75000"/>
                </a:schemeClr>
              </a:solidFill>
            </a:rPr>
            <a:t>Take Action</a:t>
          </a:r>
          <a:endParaRPr lang="en-US" sz="2800" kern="1200">
            <a:solidFill>
              <a:schemeClr val="tx2">
                <a:lumMod val="75000"/>
              </a:schemeClr>
            </a:solidFill>
          </a:endParaRPr>
        </a:p>
      </dsp:txBody>
      <dsp:txXfrm>
        <a:off x="7409450" y="3162981"/>
        <a:ext cx="315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501A9-0889-42EB-9EE7-CEDEFA7EE102}">
      <dsp:nvSpPr>
        <dsp:cNvPr id="0" name=""/>
        <dsp:cNvSpPr/>
      </dsp:nvSpPr>
      <dsp:spPr>
        <a:xfrm>
          <a:off x="3909361" y="2368"/>
          <a:ext cx="2011077" cy="1307200"/>
        </a:xfrm>
        <a:prstGeom prst="roundRect">
          <a:avLst/>
        </a:prstGeom>
        <a:solidFill>
          <a:srgbClr val="003A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Nodule seen on LDCT or found incidentally </a:t>
          </a:r>
        </a:p>
      </dsp:txBody>
      <dsp:txXfrm>
        <a:off x="3973173" y="66180"/>
        <a:ext cx="1883453" cy="1179576"/>
      </dsp:txXfrm>
    </dsp:sp>
    <dsp:sp modelId="{C6F46066-C75E-4984-91D0-96BB316E3D7E}">
      <dsp:nvSpPr>
        <dsp:cNvPr id="0" name=""/>
        <dsp:cNvSpPr/>
      </dsp:nvSpPr>
      <dsp:spPr>
        <a:xfrm>
          <a:off x="2303480" y="655968"/>
          <a:ext cx="5222839" cy="5222839"/>
        </a:xfrm>
        <a:custGeom>
          <a:avLst/>
          <a:gdLst/>
          <a:ahLst/>
          <a:cxnLst/>
          <a:rect l="0" t="0" r="0" b="0"/>
          <a:pathLst>
            <a:path>
              <a:moveTo>
                <a:pt x="3886319" y="332353"/>
              </a:moveTo>
              <a:arcTo wR="2611419" hR="2611419" stAng="17953348" swAng="1211678"/>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2BB56CF-07C3-4AAA-8135-B8EBFCE5228C}">
      <dsp:nvSpPr>
        <dsp:cNvPr id="0" name=""/>
        <dsp:cNvSpPr/>
      </dsp:nvSpPr>
      <dsp:spPr>
        <a:xfrm>
          <a:off x="6392969" y="1806814"/>
          <a:ext cx="2011077" cy="1307200"/>
        </a:xfrm>
        <a:prstGeom prst="roundRect">
          <a:avLst/>
        </a:prstGeom>
        <a:solidFill>
          <a:srgbClr val="003A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Patient presented at lung nodule clinic</a:t>
          </a:r>
        </a:p>
      </dsp:txBody>
      <dsp:txXfrm>
        <a:off x="6456781" y="1870626"/>
        <a:ext cx="1883453" cy="1179576"/>
      </dsp:txXfrm>
    </dsp:sp>
    <dsp:sp modelId="{3D027FFB-FFB4-4FB8-B3A8-D3A85695C3CB}">
      <dsp:nvSpPr>
        <dsp:cNvPr id="0" name=""/>
        <dsp:cNvSpPr/>
      </dsp:nvSpPr>
      <dsp:spPr>
        <a:xfrm>
          <a:off x="2303480" y="655968"/>
          <a:ext cx="5222839" cy="5222839"/>
        </a:xfrm>
        <a:custGeom>
          <a:avLst/>
          <a:gdLst/>
          <a:ahLst/>
          <a:cxnLst/>
          <a:rect l="0" t="0" r="0" b="0"/>
          <a:pathLst>
            <a:path>
              <a:moveTo>
                <a:pt x="5216577" y="2792155"/>
              </a:moveTo>
              <a:arcTo wR="2611419" hR="2611419" stAng="21838116" swAng="1359834"/>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463C50D-07BA-41B7-AC9B-60A09549C3CC}">
      <dsp:nvSpPr>
        <dsp:cNvPr id="0" name=""/>
        <dsp:cNvSpPr/>
      </dsp:nvSpPr>
      <dsp:spPr>
        <a:xfrm>
          <a:off x="5444315" y="4726470"/>
          <a:ext cx="2011077" cy="1307200"/>
        </a:xfrm>
        <a:prstGeom prst="roundRect">
          <a:avLst/>
        </a:prstGeom>
        <a:solidFill>
          <a:srgbClr val="003A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Consult with pulmonary provider</a:t>
          </a:r>
        </a:p>
      </dsp:txBody>
      <dsp:txXfrm>
        <a:off x="5508127" y="4790282"/>
        <a:ext cx="1883453" cy="1179576"/>
      </dsp:txXfrm>
    </dsp:sp>
    <dsp:sp modelId="{3C03C106-3601-4867-B233-905F741DCD52}">
      <dsp:nvSpPr>
        <dsp:cNvPr id="0" name=""/>
        <dsp:cNvSpPr/>
      </dsp:nvSpPr>
      <dsp:spPr>
        <a:xfrm>
          <a:off x="2303480" y="655968"/>
          <a:ext cx="5222839" cy="5222839"/>
        </a:xfrm>
        <a:custGeom>
          <a:avLst/>
          <a:gdLst/>
          <a:ahLst/>
          <a:cxnLst/>
          <a:rect l="0" t="0" r="0" b="0"/>
          <a:pathLst>
            <a:path>
              <a:moveTo>
                <a:pt x="2931953" y="5203092"/>
              </a:moveTo>
              <a:arcTo wR="2611419" hR="2611419" stAng="4976973" swAng="846054"/>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94501ED-3222-45D0-A5DD-8A7EB4848C0C}">
      <dsp:nvSpPr>
        <dsp:cNvPr id="0" name=""/>
        <dsp:cNvSpPr/>
      </dsp:nvSpPr>
      <dsp:spPr>
        <a:xfrm>
          <a:off x="2374407" y="4726470"/>
          <a:ext cx="2011077" cy="1307200"/>
        </a:xfrm>
        <a:prstGeom prst="roundRect">
          <a:avLst/>
        </a:prstGeom>
        <a:solidFill>
          <a:srgbClr val="003A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Diagnostic work up or follow up imaging</a:t>
          </a:r>
        </a:p>
      </dsp:txBody>
      <dsp:txXfrm>
        <a:off x="2438219" y="4790282"/>
        <a:ext cx="1883453" cy="1179576"/>
      </dsp:txXfrm>
    </dsp:sp>
    <dsp:sp modelId="{1D671878-EDB2-4917-90EC-26448A1A2C95}">
      <dsp:nvSpPr>
        <dsp:cNvPr id="0" name=""/>
        <dsp:cNvSpPr/>
      </dsp:nvSpPr>
      <dsp:spPr>
        <a:xfrm>
          <a:off x="2303480" y="655968"/>
          <a:ext cx="5222839" cy="5222839"/>
        </a:xfrm>
        <a:custGeom>
          <a:avLst/>
          <a:gdLst/>
          <a:ahLst/>
          <a:cxnLst/>
          <a:rect l="0" t="0" r="0" b="0"/>
          <a:pathLst>
            <a:path>
              <a:moveTo>
                <a:pt x="277071" y="3782031"/>
              </a:moveTo>
              <a:arcTo wR="2611419" hR="2611419" stAng="9202050" swAng="1359834"/>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46A93BB-3732-4842-A650-3FA559A44BB5}">
      <dsp:nvSpPr>
        <dsp:cNvPr id="0" name=""/>
        <dsp:cNvSpPr/>
      </dsp:nvSpPr>
      <dsp:spPr>
        <a:xfrm>
          <a:off x="1425753" y="1806814"/>
          <a:ext cx="2011077" cy="1307200"/>
        </a:xfrm>
        <a:prstGeom prst="roundRect">
          <a:avLst/>
        </a:prstGeom>
        <a:solidFill>
          <a:srgbClr val="003A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Seen at Multidisciplinary Lung Cancer Clinic</a:t>
          </a:r>
        </a:p>
      </dsp:txBody>
      <dsp:txXfrm>
        <a:off x="1489565" y="1870626"/>
        <a:ext cx="1883453" cy="1179576"/>
      </dsp:txXfrm>
    </dsp:sp>
    <dsp:sp modelId="{F36C273D-EF68-4056-9C2C-E5500B1F6753}">
      <dsp:nvSpPr>
        <dsp:cNvPr id="0" name=""/>
        <dsp:cNvSpPr/>
      </dsp:nvSpPr>
      <dsp:spPr>
        <a:xfrm>
          <a:off x="2303480" y="655968"/>
          <a:ext cx="5222839" cy="5222839"/>
        </a:xfrm>
        <a:custGeom>
          <a:avLst/>
          <a:gdLst/>
          <a:ahLst/>
          <a:cxnLst/>
          <a:rect l="0" t="0" r="0" b="0"/>
          <a:pathLst>
            <a:path>
              <a:moveTo>
                <a:pt x="628136" y="912566"/>
              </a:moveTo>
              <a:arcTo wR="2611419" hR="2611419" stAng="13234974" swAng="1211678"/>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4E4FD-F47C-4BF8-A593-D4B45F28F733}">
      <dsp:nvSpPr>
        <dsp:cNvPr id="0" name=""/>
        <dsp:cNvSpPr/>
      </dsp:nvSpPr>
      <dsp:spPr>
        <a:xfrm>
          <a:off x="0" y="301476"/>
          <a:ext cx="1903701" cy="11422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More likely to finish treatment</a:t>
          </a:r>
          <a:endParaRPr lang="en-US" sz="2300" kern="1200"/>
        </a:p>
      </dsp:txBody>
      <dsp:txXfrm>
        <a:off x="0" y="301476"/>
        <a:ext cx="1903701" cy="1142220"/>
      </dsp:txXfrm>
    </dsp:sp>
    <dsp:sp modelId="{54A0C692-AFA5-486D-87C7-AB534BB25792}">
      <dsp:nvSpPr>
        <dsp:cNvPr id="0" name=""/>
        <dsp:cNvSpPr/>
      </dsp:nvSpPr>
      <dsp:spPr>
        <a:xfrm>
          <a:off x="2094071" y="301476"/>
          <a:ext cx="1903701" cy="11422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Improved survival rates</a:t>
          </a:r>
          <a:endParaRPr lang="en-US" sz="2300" kern="1200"/>
        </a:p>
      </dsp:txBody>
      <dsp:txXfrm>
        <a:off x="2094071" y="301476"/>
        <a:ext cx="1903701" cy="1142220"/>
      </dsp:txXfrm>
    </dsp:sp>
    <dsp:sp modelId="{206B9256-77B5-48A9-B4C3-324306959DBE}">
      <dsp:nvSpPr>
        <dsp:cNvPr id="0" name=""/>
        <dsp:cNvSpPr/>
      </dsp:nvSpPr>
      <dsp:spPr>
        <a:xfrm>
          <a:off x="4188142" y="301476"/>
          <a:ext cx="1903701" cy="11422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Reduced risk of recurrence</a:t>
          </a:r>
          <a:endParaRPr lang="en-US" sz="2300" kern="1200"/>
        </a:p>
      </dsp:txBody>
      <dsp:txXfrm>
        <a:off x="4188142" y="301476"/>
        <a:ext cx="1903701" cy="1142220"/>
      </dsp:txXfrm>
    </dsp:sp>
    <dsp:sp modelId="{845BA091-9BCD-4634-8BEF-157BC29FA2C6}">
      <dsp:nvSpPr>
        <dsp:cNvPr id="0" name=""/>
        <dsp:cNvSpPr/>
      </dsp:nvSpPr>
      <dsp:spPr>
        <a:xfrm>
          <a:off x="0" y="1634067"/>
          <a:ext cx="1903701" cy="11422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Less stress</a:t>
          </a:r>
          <a:endParaRPr lang="en-US" sz="2300" kern="1200"/>
        </a:p>
      </dsp:txBody>
      <dsp:txXfrm>
        <a:off x="0" y="1634067"/>
        <a:ext cx="1903701" cy="1142220"/>
      </dsp:txXfrm>
    </dsp:sp>
    <dsp:sp modelId="{5387A3ED-C764-44BF-BD3F-F55C58B6F482}">
      <dsp:nvSpPr>
        <dsp:cNvPr id="0" name=""/>
        <dsp:cNvSpPr/>
      </dsp:nvSpPr>
      <dsp:spPr>
        <a:xfrm>
          <a:off x="2094071" y="1634067"/>
          <a:ext cx="1903701" cy="11422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Healthier social relationships</a:t>
          </a:r>
          <a:endParaRPr lang="en-US" sz="2300" kern="1200"/>
        </a:p>
      </dsp:txBody>
      <dsp:txXfrm>
        <a:off x="2094071" y="1634067"/>
        <a:ext cx="1903701" cy="1142220"/>
      </dsp:txXfrm>
    </dsp:sp>
    <dsp:sp modelId="{0BDCF3CE-6A26-414A-8676-000D164B5192}">
      <dsp:nvSpPr>
        <dsp:cNvPr id="0" name=""/>
        <dsp:cNvSpPr/>
      </dsp:nvSpPr>
      <dsp:spPr>
        <a:xfrm>
          <a:off x="4188142" y="1634067"/>
          <a:ext cx="1903701" cy="11422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Improved quality of life</a:t>
          </a:r>
          <a:endParaRPr lang="en-US" sz="2300" kern="1200"/>
        </a:p>
      </dsp:txBody>
      <dsp:txXfrm>
        <a:off x="4188142" y="1634067"/>
        <a:ext cx="1903701" cy="114222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DDF61A-10CC-41A6-932F-B518164746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B865B3-AC06-405D-BB2F-3F7005DA2F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9823A5-6DC3-4669-82C4-9F0259BDBF85}" type="datetimeFigureOut">
              <a:rPr lang="en-US" smtClean="0"/>
              <a:t>5/8/2025</a:t>
            </a:fld>
            <a:endParaRPr lang="en-US"/>
          </a:p>
        </p:txBody>
      </p:sp>
      <p:sp>
        <p:nvSpPr>
          <p:cNvPr id="4" name="Footer Placeholder 3">
            <a:extLst>
              <a:ext uri="{FF2B5EF4-FFF2-40B4-BE49-F238E27FC236}">
                <a16:creationId xmlns:a16="http://schemas.microsoft.com/office/drawing/2014/main" id="{892EEC19-E893-4E2A-AEBD-CAE24AFF1C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F575C1-5508-4B56-ACB9-B72AF07257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0A1A09-2023-4EC5-A36A-951CFD91584A}" type="slidenum">
              <a:rPr lang="en-US" smtClean="0"/>
              <a:t>‹#›</a:t>
            </a:fld>
            <a:endParaRPr lang="en-US"/>
          </a:p>
        </p:txBody>
      </p:sp>
    </p:spTree>
    <p:extLst>
      <p:ext uri="{BB962C8B-B14F-4D97-AF65-F5344CB8AC3E}">
        <p14:creationId xmlns:p14="http://schemas.microsoft.com/office/powerpoint/2010/main" val="3018353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50AB92-871A-4E93-B48E-7767721BEFF5}" type="datetimeFigureOut">
              <a:rPr lang="en-US" smtClean="0"/>
              <a:t>5/8/2025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BFA4B-2154-44BE-A145-86D04C50D556}" type="slidenum">
              <a:rPr lang="en-US" smtClean="0"/>
              <a:t>‹#›</a:t>
            </a:fld>
            <a:endParaRPr lang="en-US"/>
          </a:p>
        </p:txBody>
      </p:sp>
    </p:spTree>
    <p:extLst>
      <p:ext uri="{BB962C8B-B14F-4D97-AF65-F5344CB8AC3E}">
        <p14:creationId xmlns:p14="http://schemas.microsoft.com/office/powerpoint/2010/main" val="58621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Beth welcomes everyone</a:t>
            </a:r>
          </a:p>
          <a:p>
            <a:pPr marL="171450" indent="-171450">
              <a:buFont typeface="Arial" panose="020B0604020202020204" pitchFamily="34" charset="0"/>
              <a:buChar char="•"/>
            </a:pPr>
            <a:r>
              <a:rPr lang="en-US" baseline="0"/>
              <a:t>Why do we do regional meetings</a:t>
            </a: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1</a:t>
            </a:fld>
            <a:endParaRPr lang="en-US"/>
          </a:p>
        </p:txBody>
      </p:sp>
    </p:spTree>
    <p:extLst>
      <p:ext uri="{BB962C8B-B14F-4D97-AF65-F5344CB8AC3E}">
        <p14:creationId xmlns:p14="http://schemas.microsoft.com/office/powerpoint/2010/main" val="2238805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introduces Tiffany Allen and Christie Johnston</a:t>
            </a:r>
            <a:br>
              <a:rPr lang="en-US">
                <a:cs typeface="+mn-lt"/>
              </a:rPr>
            </a:br>
            <a:br>
              <a:rPr lang="en-US">
                <a:cs typeface="+mn-lt"/>
              </a:rPr>
            </a:br>
            <a:r>
              <a:rPr lang="en-US" b="1"/>
              <a:t>Tiffany Allen</a:t>
            </a:r>
            <a:r>
              <a:rPr lang="en-US"/>
              <a:t> is a Nurse Practitioner and serves as the Program Director for SWCAP Neighborhood Health Partners and Care Coordination Network. She has a passion for working with underserved populations and helping individuals achieve their health goals and improved health equity within their communities. Outside of her professional role, Tiffany loves spending time with her two young boys, Markus and Major, cooking and baking, reading, staying active and being outdoors, and cheering on the UW-Platteville football team!</a:t>
            </a:r>
            <a:br>
              <a:rPr lang="en-US">
                <a:cs typeface="+mn-lt"/>
              </a:rPr>
            </a:br>
            <a:br>
              <a:rPr lang="en-US">
                <a:cs typeface="+mn-lt"/>
              </a:rPr>
            </a:br>
            <a:endParaRPr lang="en-US">
              <a:cs typeface="Calibri"/>
            </a:endParaRPr>
          </a:p>
          <a:p>
            <a:r>
              <a:rPr lang="en-US" b="1"/>
              <a:t>Christie Johnston</a:t>
            </a:r>
            <a:r>
              <a:rPr lang="en-US"/>
              <a:t> joined the Behavioral Health Partnership as a Program Coordinator in August 2022. Prior to joining the Partnership, she worked with children, parents, and families in a variety of educational settings. In this work, Christie saw an increasing need for both individual and community mental health support. One avenue of sustainability for the Partnership was offering community-based support to assist in navigation towards resources. The Care Coordination Network at SWCAP was a perfect collaboration.</a:t>
            </a:r>
            <a:endParaRPr lang="en-US">
              <a:cs typeface="Calibri"/>
            </a:endParaRPr>
          </a:p>
          <a:p>
            <a:r>
              <a:rPr lang="en-US"/>
              <a:t>In November of 2023, Christie joined the Care Coordination Network as the Program Manager. “It has been an amazing experience to see individual relationships being built to support, encourage, and empower those who need it. From help with rides to Immigration court dates or cancer treatments to helping someone fill out a job application, our Community Health Workers are connecting with residents and meeting them where are they are in their lives.” </a:t>
            </a:r>
            <a:endParaRPr lang="en-US">
              <a:cs typeface="Calibri"/>
            </a:endParaRPr>
          </a:p>
          <a:p>
            <a:pPr marL="0" indent="0">
              <a:buFont typeface="Arial" panose="020B0604020202020204" pitchFamily="34" charset="0"/>
              <a:buNone/>
            </a:pPr>
            <a:endParaRPr lang="en-US" baseline="0">
              <a:cs typeface="Calibri"/>
            </a:endParaRP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10</a:t>
            </a:fld>
            <a:endParaRPr lang="en-US"/>
          </a:p>
        </p:txBody>
      </p:sp>
    </p:spTree>
    <p:extLst>
      <p:ext uri="{BB962C8B-B14F-4D97-AF65-F5344CB8AC3E}">
        <p14:creationId xmlns:p14="http://schemas.microsoft.com/office/powerpoint/2010/main" val="296088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515655-C74F-9745-9FE2-56B3FBDB213A}" type="slidenum">
              <a:rPr lang="en-US" smtClean="0"/>
              <a:t>11</a:t>
            </a:fld>
            <a:endParaRPr lang="en-US"/>
          </a:p>
        </p:txBody>
      </p:sp>
    </p:spTree>
    <p:extLst>
      <p:ext uri="{BB962C8B-B14F-4D97-AF65-F5344CB8AC3E}">
        <p14:creationId xmlns:p14="http://schemas.microsoft.com/office/powerpoint/2010/main" val="107016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12</a:t>
            </a:fld>
            <a:endParaRPr lang="en-US"/>
          </a:p>
        </p:txBody>
      </p:sp>
    </p:spTree>
    <p:extLst>
      <p:ext uri="{BB962C8B-B14F-4D97-AF65-F5344CB8AC3E}">
        <p14:creationId xmlns:p14="http://schemas.microsoft.com/office/powerpoint/2010/main" val="2331966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13</a:t>
            </a:fld>
            <a:endParaRPr lang="en-US"/>
          </a:p>
        </p:txBody>
      </p:sp>
    </p:spTree>
    <p:extLst>
      <p:ext uri="{BB962C8B-B14F-4D97-AF65-F5344CB8AC3E}">
        <p14:creationId xmlns:p14="http://schemas.microsoft.com/office/powerpoint/2010/main" val="3406557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14</a:t>
            </a:fld>
            <a:endParaRPr lang="en-US"/>
          </a:p>
        </p:txBody>
      </p:sp>
    </p:spTree>
    <p:extLst>
      <p:ext uri="{BB962C8B-B14F-4D97-AF65-F5344CB8AC3E}">
        <p14:creationId xmlns:p14="http://schemas.microsoft.com/office/powerpoint/2010/main" val="3585594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C933B-E276-44D2-AB37-4839A1EB2BB7}" type="slidenum">
              <a:rPr lang="en-US" smtClean="0"/>
              <a:t>15</a:t>
            </a:fld>
            <a:endParaRPr lang="en-US"/>
          </a:p>
        </p:txBody>
      </p:sp>
    </p:spTree>
    <p:extLst>
      <p:ext uri="{BB962C8B-B14F-4D97-AF65-F5344CB8AC3E}">
        <p14:creationId xmlns:p14="http://schemas.microsoft.com/office/powerpoint/2010/main" val="232036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16</a:t>
            </a:fld>
            <a:endParaRPr lang="en-US"/>
          </a:p>
        </p:txBody>
      </p:sp>
    </p:spTree>
    <p:extLst>
      <p:ext uri="{BB962C8B-B14F-4D97-AF65-F5344CB8AC3E}">
        <p14:creationId xmlns:p14="http://schemas.microsoft.com/office/powerpoint/2010/main" val="674659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B9736A-7356-44C7-B8BB-FE63AFBB3F68}" type="slidenum">
              <a:rPr lang="en-US" smtClean="0"/>
              <a:t>17</a:t>
            </a:fld>
            <a:endParaRPr lang="en-US"/>
          </a:p>
        </p:txBody>
      </p:sp>
    </p:spTree>
    <p:extLst>
      <p:ext uri="{BB962C8B-B14F-4D97-AF65-F5344CB8AC3E}">
        <p14:creationId xmlns:p14="http://schemas.microsoft.com/office/powerpoint/2010/main" val="2114283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18</a:t>
            </a:fld>
            <a:endParaRPr lang="en-US"/>
          </a:p>
        </p:txBody>
      </p:sp>
    </p:spTree>
    <p:extLst>
      <p:ext uri="{BB962C8B-B14F-4D97-AF65-F5344CB8AC3E}">
        <p14:creationId xmlns:p14="http://schemas.microsoft.com/office/powerpoint/2010/main" val="423289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19</a:t>
            </a:fld>
            <a:endParaRPr lang="en-US"/>
          </a:p>
        </p:txBody>
      </p:sp>
    </p:spTree>
    <p:extLst>
      <p:ext uri="{BB962C8B-B14F-4D97-AF65-F5344CB8AC3E}">
        <p14:creationId xmlns:p14="http://schemas.microsoft.com/office/powerpoint/2010/main" val="37934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xfrm>
            <a:off x="381000" y="685800"/>
            <a:ext cx="6096000" cy="3429000"/>
          </a:xfrm>
          <a:ln/>
        </p:spPr>
      </p:sp>
      <p:sp>
        <p:nvSpPr>
          <p:cNvPr id="30617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Beth starts meeting.</a:t>
            </a:r>
            <a:endParaRPr lang="en-US">
              <a:cs typeface="Calibri"/>
            </a:endParaRP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20</a:t>
            </a:fld>
            <a:endParaRPr lang="en-US"/>
          </a:p>
        </p:txBody>
      </p:sp>
    </p:spTree>
    <p:extLst>
      <p:ext uri="{BB962C8B-B14F-4D97-AF65-F5344CB8AC3E}">
        <p14:creationId xmlns:p14="http://schemas.microsoft.com/office/powerpoint/2010/main" val="3389538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21</a:t>
            </a:fld>
            <a:endParaRPr lang="en-US"/>
          </a:p>
        </p:txBody>
      </p:sp>
    </p:spTree>
    <p:extLst>
      <p:ext uri="{BB962C8B-B14F-4D97-AF65-F5344CB8AC3E}">
        <p14:creationId xmlns:p14="http://schemas.microsoft.com/office/powerpoint/2010/main" val="1310233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5090BE-E684-4547-84C3-1DEA46B854CB}" type="slidenum">
              <a:rPr lang="en-US" smtClean="0"/>
              <a:t>22</a:t>
            </a:fld>
            <a:endParaRPr lang="en-US"/>
          </a:p>
        </p:txBody>
      </p:sp>
    </p:spTree>
    <p:extLst>
      <p:ext uri="{BB962C8B-B14F-4D97-AF65-F5344CB8AC3E}">
        <p14:creationId xmlns:p14="http://schemas.microsoft.com/office/powerpoint/2010/main" val="2431130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C933B-E276-44D2-AB37-4839A1EB2BB7}" type="slidenum">
              <a:rPr lang="en-US" smtClean="0"/>
              <a:t>23</a:t>
            </a:fld>
            <a:endParaRPr lang="en-US"/>
          </a:p>
        </p:txBody>
      </p:sp>
    </p:spTree>
    <p:extLst>
      <p:ext uri="{BB962C8B-B14F-4D97-AF65-F5344CB8AC3E}">
        <p14:creationId xmlns:p14="http://schemas.microsoft.com/office/powerpoint/2010/main" val="3352840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a:solidFill>
                  <a:srgbClr val="00223A"/>
                </a:solidFill>
                <a:latin typeface="OpenSans-Regular"/>
              </a:rPr>
              <a:t>Beth will have people breakout into small groups to go over prompt questions and discuss their work</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BFA4B-2154-44BE-A145-86D04C50D5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387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introduces Tiffany Allen and Christie Johnston</a:t>
            </a:r>
            <a:br>
              <a:rPr lang="en-US">
                <a:cs typeface="+mn-lt"/>
              </a:rPr>
            </a:br>
            <a:br>
              <a:rPr lang="en-US">
                <a:cs typeface="+mn-lt"/>
              </a:rPr>
            </a:br>
            <a:r>
              <a:rPr lang="en-US" b="1"/>
              <a:t>Tiffany Allen</a:t>
            </a:r>
            <a:r>
              <a:rPr lang="en-US"/>
              <a:t> is a Nurse Practitioner and serves as the Program Director for SWCAP Neighborhood Health Partners and Care Coordination Network. She has a passion for working with underserved populations and helping individuals achieve their health goals and improved health equity within their communities. Outside of her professional role, Tiffany loves spending time with her two young boys, Markus and Major, cooking and baking, reading, staying active and being outdoors, and cheering on the UW-Platteville football team!</a:t>
            </a:r>
            <a:br>
              <a:rPr lang="en-US">
                <a:cs typeface="+mn-lt"/>
              </a:rPr>
            </a:br>
            <a:br>
              <a:rPr lang="en-US">
                <a:cs typeface="+mn-lt"/>
              </a:rPr>
            </a:br>
            <a:endParaRPr lang="en-US">
              <a:cs typeface="Calibri"/>
            </a:endParaRPr>
          </a:p>
          <a:p>
            <a:r>
              <a:rPr lang="en-US" b="1"/>
              <a:t>Christie Johnston</a:t>
            </a:r>
            <a:r>
              <a:rPr lang="en-US"/>
              <a:t> joined the Behavioral Health Partnership as a Program Coordinator in August 2022. Prior to joining the Partnership, she worked with children, parents, and families in a variety of educational settings. In this work, Christie saw an increasing need for both individual and community mental health support. One avenue of sustainability for the Partnership was offering community-based support to assist in navigation towards resources. The Care Coordination Network at SWCAP was a perfect collaboration.</a:t>
            </a:r>
            <a:endParaRPr lang="en-US">
              <a:cs typeface="Calibri"/>
            </a:endParaRPr>
          </a:p>
          <a:p>
            <a:r>
              <a:rPr lang="en-US"/>
              <a:t>In November of 2023, Christie joined the Care Coordination Network as the Program Manager. “It has been an amazing experience to see individual relationships being built to support, encourage, and empower those who need it. From help with rides to Immigration court dates or cancer treatments to helping someone fill out a job application, our Community Health Workers are connecting with residents and meeting them where are they are in their lives.” </a:t>
            </a:r>
            <a:endParaRPr lang="en-US">
              <a:cs typeface="Calibri"/>
            </a:endParaRPr>
          </a:p>
          <a:p>
            <a:pPr marL="0" indent="0">
              <a:buFont typeface="Arial" panose="020B0604020202020204" pitchFamily="34" charset="0"/>
              <a:buNone/>
            </a:pPr>
            <a:endParaRPr lang="en-US" baseline="0">
              <a:cs typeface="Calibri"/>
            </a:endParaRP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25</a:t>
            </a:fld>
            <a:endParaRPr lang="en-US"/>
          </a:p>
        </p:txBody>
      </p:sp>
    </p:spTree>
    <p:extLst>
      <p:ext uri="{BB962C8B-B14F-4D97-AF65-F5344CB8AC3E}">
        <p14:creationId xmlns:p14="http://schemas.microsoft.com/office/powerpoint/2010/main" val="2960884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5290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Beth welcomes everyone</a:t>
            </a:r>
          </a:p>
          <a:p>
            <a:pPr marL="171450" indent="-171450">
              <a:buFont typeface="Arial" panose="020B0604020202020204" pitchFamily="34" charset="0"/>
              <a:buChar char="•"/>
            </a:pPr>
            <a:r>
              <a:rPr lang="en-US" baseline="0"/>
              <a:t>Why do we do regional meetings</a:t>
            </a: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3</a:t>
            </a:fld>
            <a:endParaRPr lang="en-US"/>
          </a:p>
        </p:txBody>
      </p:sp>
    </p:spTree>
    <p:extLst>
      <p:ext uri="{BB962C8B-B14F-4D97-AF65-F5344CB8AC3E}">
        <p14:creationId xmlns:p14="http://schemas.microsoft.com/office/powerpoint/2010/main" val="584982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29717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40DE8-47DB-078F-D672-ADBCF723016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811F62-9FA2-3B3F-0690-532F14532C4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1AEFC2EB-ED59-CD9F-ECA3-6E5DCEC704B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2F33846E-DD0C-BC37-1AF5-23D3F5EF3D4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3A494D4-DCCF-55D6-106E-D7E7C207E9A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A712422-1031-EFB0-18C1-FD4D925E9D9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6812CD3C-61DC-2D82-7898-CDC13EB5FE4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0191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CBA8-76F0-089A-9FA2-042D8A02D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1450-0CB5-909B-883F-9443406EB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250BB-9C47-34F0-BA52-B680858ABF2E}"/>
              </a:ext>
            </a:extLst>
          </p:cNvPr>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a:solidFill>
                  <a:srgbClr val="00223A"/>
                </a:solidFill>
                <a:latin typeface="OpenSans-Regular"/>
              </a:rPr>
              <a:t>Beth will have people breakout into small groups to go over prompt questions and discuss their work</a:t>
            </a:r>
            <a:endParaRPr lang="en-US"/>
          </a:p>
        </p:txBody>
      </p:sp>
      <p:sp>
        <p:nvSpPr>
          <p:cNvPr id="4" name="Slide Number Placeholder 3">
            <a:extLst>
              <a:ext uri="{FF2B5EF4-FFF2-40B4-BE49-F238E27FC236}">
                <a16:creationId xmlns:a16="http://schemas.microsoft.com/office/drawing/2014/main" id="{49A245FD-8973-615E-ED20-F0FA3F4D70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BFA4B-2154-44BE-A145-86D04C50D5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2296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b="0" i="0">
                <a:solidFill>
                  <a:srgbClr val="555555"/>
                </a:solidFill>
                <a:effectLst/>
                <a:latin typeface="Montserrat" panose="00000500000000000000" pitchFamily="2" charset="0"/>
              </a:rPr>
              <a:t>Beth</a:t>
            </a:r>
          </a:p>
          <a:p>
            <a:pPr marL="171450" lvl="0" indent="-171450" algn="l">
              <a:buFont typeface="Arial" panose="020B0604020202020204" pitchFamily="34" charset="0"/>
              <a:buChar char="•"/>
            </a:pPr>
            <a:r>
              <a:rPr lang="en-US" b="0" i="0">
                <a:solidFill>
                  <a:srgbClr val="555555"/>
                </a:solidFill>
                <a:effectLst/>
                <a:latin typeface="Montserrat" panose="00000500000000000000" pitchFamily="2" charset="0"/>
              </a:rPr>
              <a:t>As </a:t>
            </a:r>
            <a:r>
              <a:rPr lang="en-US" b="1" i="0">
                <a:solidFill>
                  <a:srgbClr val="263378"/>
                </a:solidFill>
                <a:effectLst/>
                <a:latin typeface="Montserrat" panose="00000500000000000000" pitchFamily="2" charset="0"/>
              </a:rPr>
              <a:t>the most comprehensive cancer conference in Wisconsin, the WI Cancer Summit</a:t>
            </a:r>
            <a:r>
              <a:rPr lang="en-US" b="0" i="0">
                <a:solidFill>
                  <a:srgbClr val="555555"/>
                </a:solidFill>
                <a:effectLst/>
                <a:latin typeface="Montserrat" panose="00000500000000000000" pitchFamily="2" charset="0"/>
              </a:rPr>
              <a:t> brings together experts and advocates from across Wisconsin to explore emerging issues, gain tangible tools, and network with other cancer control leaders.</a:t>
            </a:r>
          </a:p>
          <a:p>
            <a:pPr marL="171450" lvl="0" indent="-171450" algn="l">
              <a:buFont typeface="Arial" panose="020B0604020202020204" pitchFamily="34" charset="0"/>
              <a:buChar char="•"/>
            </a:pPr>
            <a:r>
              <a:rPr lang="en-US" b="0" i="0">
                <a:solidFill>
                  <a:srgbClr val="555555"/>
                </a:solidFill>
                <a:effectLst/>
                <a:latin typeface="Montserrat" panose="00000500000000000000" pitchFamily="2" charset="0"/>
              </a:rPr>
              <a:t>Registration details will be coming soon, so stay tuned!</a:t>
            </a:r>
          </a:p>
          <a:p>
            <a:r>
              <a:rPr lang="en-US"/>
              <a:t>We hope to see you at this year’s Summit! It will build off 2023’s summit and focus on how we can build more connections throughout the state!</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BFA4B-2154-44BE-A145-86D04C50D5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97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Beth welcomes everyone</a:t>
            </a:r>
          </a:p>
          <a:p>
            <a:pPr marL="171450" indent="-171450">
              <a:buFont typeface="Arial" panose="020B0604020202020204" pitchFamily="34" charset="0"/>
              <a:buChar char="•"/>
            </a:pPr>
            <a:r>
              <a:rPr lang="en-US" baseline="0"/>
              <a:t>Why do we do regional meetings</a:t>
            </a: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4</a:t>
            </a:fld>
            <a:endParaRPr lang="en-US"/>
          </a:p>
        </p:txBody>
      </p:sp>
    </p:spTree>
    <p:extLst>
      <p:ext uri="{BB962C8B-B14F-4D97-AF65-F5344CB8AC3E}">
        <p14:creationId xmlns:p14="http://schemas.microsoft.com/office/powerpoint/2010/main" val="1680578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What’s in it for those attending, describe benefits</a:t>
            </a:r>
          </a:p>
          <a:p>
            <a:pPr marL="171450" indent="-171450">
              <a:buFont typeface="Arial" panose="020B0604020202020204" pitchFamily="34" charset="0"/>
              <a:buChar char="•"/>
            </a:pPr>
            <a:r>
              <a:rPr lang="en-US"/>
              <a:t>Share about WCC and what we’ve accomplished</a:t>
            </a:r>
          </a:p>
          <a:p>
            <a:pPr marL="171450" indent="-171450">
              <a:buFont typeface="Arial" panose="020B0604020202020204" pitchFamily="34" charset="0"/>
              <a:buChar char="•"/>
            </a:pPr>
            <a:r>
              <a:rPr lang="en-US"/>
              <a:t>Briefly share how to join</a:t>
            </a:r>
          </a:p>
        </p:txBody>
      </p:sp>
      <p:sp>
        <p:nvSpPr>
          <p:cNvPr id="4" name="Slide Number Placeholder 3"/>
          <p:cNvSpPr>
            <a:spLocks noGrp="1"/>
          </p:cNvSpPr>
          <p:nvPr>
            <p:ph type="sldNum" sz="quarter" idx="5"/>
          </p:nvPr>
        </p:nvSpPr>
        <p:spPr/>
        <p:txBody>
          <a:bodyPr/>
          <a:lstStyle/>
          <a:p>
            <a:fld id="{EF9BFA4B-2154-44BE-A145-86D04C50D556}" type="slidenum">
              <a:rPr lang="en-US" smtClean="0"/>
              <a:t>5</a:t>
            </a:fld>
            <a:endParaRPr lang="en-US"/>
          </a:p>
        </p:txBody>
      </p:sp>
    </p:spTree>
    <p:extLst>
      <p:ext uri="{BB962C8B-B14F-4D97-AF65-F5344CB8AC3E}">
        <p14:creationId xmlns:p14="http://schemas.microsoft.com/office/powerpoint/2010/main" val="348172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a:solidFill>
                  <a:schemeClr val="tx1"/>
                </a:solidFill>
                <a:effectLst/>
                <a:latin typeface="+mn-lt"/>
                <a:ea typeface="+mn-ea"/>
                <a:cs typeface="+mn-cs"/>
              </a:rPr>
              <a:t>Beth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Discuss WI Cancer Plan (See below text for example language)</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a:t>The Wisconsin Cancer Plan 2020-2030 lays forth a blueprint for action with a singular vision: creating a healthier Wisconsin by reducing the burden of cancer for everyone. It spans the entire cancer control continuum, from risk reduction through end of life. The success of the Wisconsin Cancer Plan depends on people and organizations from multiple sectors coming together to take action.</a:t>
            </a:r>
            <a:endParaRPr lang="en-US" sz="1200"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a:t>Organizations can look to the Wisconsin Cancer Plan 2020-2030 for evidence-based, sustainable solutions to reduce the burden of cancer in their communities and across the state, through policy and systems-level change. The Wisconsin Cancer Plan 2020-2030 includes a framework that encompasses the vision, mission, and overarching goals across seven chapters. Each chapter includes priorities, strategies, and specific action steps.</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b="0" i="0">
                <a:solidFill>
                  <a:srgbClr val="555555"/>
                </a:solidFill>
                <a:effectLst/>
                <a:latin typeface="Montserrat" panose="00000500000000000000" pitchFamily="2" charset="0"/>
              </a:rPr>
              <a:t>It combines best practices, reliable data, and concrete action steps.</a:t>
            </a:r>
          </a:p>
          <a:p>
            <a:pPr marL="171450" indent="-171450" algn="l">
              <a:buFont typeface="Arial" panose="020B0604020202020204" pitchFamily="34" charset="0"/>
              <a:buChar char="•"/>
            </a:pPr>
            <a:r>
              <a:rPr lang="en-US" b="0" i="0">
                <a:solidFill>
                  <a:srgbClr val="555555"/>
                </a:solidFill>
                <a:effectLst/>
                <a:latin typeface="Montserrat" panose="00000500000000000000" pitchFamily="2" charset="0"/>
              </a:rPr>
              <a:t>The Wisconsin Cancer Plan 2020-2030 is designed to serve:</a:t>
            </a:r>
          </a:p>
          <a:p>
            <a:pPr lvl="1" algn="l">
              <a:buFont typeface="Arial" panose="020B0604020202020204" pitchFamily="34" charset="0"/>
              <a:buChar char="•"/>
            </a:pPr>
            <a:r>
              <a:rPr lang="en-US" b="0" i="0">
                <a:solidFill>
                  <a:srgbClr val="555555"/>
                </a:solidFill>
                <a:effectLst/>
                <a:latin typeface="Montserrat" panose="00000500000000000000" pitchFamily="2" charset="0"/>
              </a:rPr>
              <a:t>Health system leaders</a:t>
            </a:r>
          </a:p>
          <a:p>
            <a:pPr lvl="1" algn="l">
              <a:buFont typeface="Arial" panose="020B0604020202020204" pitchFamily="34" charset="0"/>
              <a:buChar char="•"/>
            </a:pPr>
            <a:r>
              <a:rPr lang="en-US" b="0" i="0">
                <a:solidFill>
                  <a:srgbClr val="555555"/>
                </a:solidFill>
                <a:effectLst/>
                <a:latin typeface="Montserrat" panose="00000500000000000000" pitchFamily="2" charset="0"/>
              </a:rPr>
              <a:t>Public health advocates</a:t>
            </a:r>
          </a:p>
          <a:p>
            <a:pPr lvl="1" algn="l">
              <a:buFont typeface="Arial" panose="020B0604020202020204" pitchFamily="34" charset="0"/>
              <a:buChar char="•"/>
            </a:pPr>
            <a:r>
              <a:rPr lang="en-US" b="0" i="0">
                <a:solidFill>
                  <a:srgbClr val="555555"/>
                </a:solidFill>
                <a:effectLst/>
                <a:latin typeface="Montserrat" panose="00000500000000000000" pitchFamily="2" charset="0"/>
              </a:rPr>
              <a:t>Policy makers</a:t>
            </a:r>
          </a:p>
          <a:p>
            <a:pPr lvl="1" algn="l">
              <a:buFont typeface="Arial" panose="020B0604020202020204" pitchFamily="34" charset="0"/>
              <a:buChar char="•"/>
            </a:pPr>
            <a:r>
              <a:rPr lang="en-US" b="0" i="0">
                <a:solidFill>
                  <a:srgbClr val="555555"/>
                </a:solidFill>
                <a:effectLst/>
                <a:latin typeface="Montserrat" panose="00000500000000000000" pitchFamily="2" charset="0"/>
              </a:rPr>
              <a:t>Researchers</a:t>
            </a:r>
          </a:p>
          <a:p>
            <a:pPr lvl="1" algn="l">
              <a:buFont typeface="Arial" panose="020B0604020202020204" pitchFamily="34" charset="0"/>
              <a:buChar char="•"/>
            </a:pPr>
            <a:r>
              <a:rPr lang="en-US" b="0" i="0">
                <a:solidFill>
                  <a:srgbClr val="555555"/>
                </a:solidFill>
                <a:effectLst/>
                <a:latin typeface="Montserrat" panose="00000500000000000000" pitchFamily="2" charset="0"/>
              </a:rPr>
              <a:t>Every Wisconsinite working to prevent cancer and improve health outcomes</a:t>
            </a:r>
          </a:p>
          <a:p>
            <a:pPr algn="l"/>
            <a:r>
              <a:rPr lang="en-US" b="1" i="0">
                <a:solidFill>
                  <a:srgbClr val="263378"/>
                </a:solidFill>
                <a:effectLst/>
                <a:latin typeface="Montserrat" panose="00000500000000000000" pitchFamily="2" charset="0"/>
              </a:rPr>
              <a:t>It contains proven tools to expand your impact and to </a:t>
            </a:r>
            <a:r>
              <a:rPr lang="en-US" b="0" i="0">
                <a:solidFill>
                  <a:srgbClr val="555555"/>
                </a:solidFill>
                <a:effectLst/>
                <a:latin typeface="Montserrat" panose="00000500000000000000" pitchFamily="2" charset="0"/>
              </a:rPr>
              <a:t>make the most effective impact on the cancer burden in your community. Use the Wisconsin Cancer Plan 2020-2030 for:</a:t>
            </a:r>
          </a:p>
          <a:p>
            <a:pPr lvl="1" algn="l">
              <a:buFont typeface="Arial" panose="020B0604020202020204" pitchFamily="34" charset="0"/>
              <a:buChar char="•"/>
            </a:pPr>
            <a:r>
              <a:rPr lang="en-US" b="0" i="0">
                <a:solidFill>
                  <a:srgbClr val="555555"/>
                </a:solidFill>
                <a:effectLst/>
                <a:latin typeface="Montserrat" panose="00000500000000000000" pitchFamily="2" charset="0"/>
              </a:rPr>
              <a:t>Best practices and strategies to guide your work</a:t>
            </a:r>
          </a:p>
          <a:p>
            <a:pPr lvl="1" algn="l">
              <a:buFont typeface="Arial" panose="020B0604020202020204" pitchFamily="34" charset="0"/>
              <a:buChar char="•"/>
            </a:pPr>
            <a:r>
              <a:rPr lang="en-US" b="0" i="0">
                <a:solidFill>
                  <a:srgbClr val="555555"/>
                </a:solidFill>
                <a:effectLst/>
                <a:latin typeface="Montserrat" panose="00000500000000000000" pitchFamily="2" charset="0"/>
              </a:rPr>
              <a:t>Reliable data</a:t>
            </a:r>
          </a:p>
          <a:p>
            <a:pPr lvl="1" algn="l">
              <a:buFont typeface="Arial" panose="020B0604020202020204" pitchFamily="34" charset="0"/>
              <a:buChar char="•"/>
            </a:pPr>
            <a:r>
              <a:rPr lang="en-US" b="0" i="0">
                <a:solidFill>
                  <a:srgbClr val="555555"/>
                </a:solidFill>
                <a:effectLst/>
                <a:latin typeface="Montserrat" panose="00000500000000000000" pitchFamily="2" charset="0"/>
              </a:rPr>
              <a:t>Concrete action steps </a:t>
            </a:r>
            <a:r>
              <a:rPr lang="en-US" b="0" i="1">
                <a:solidFill>
                  <a:srgbClr val="555555"/>
                </a:solidFill>
                <a:effectLst/>
                <a:latin typeface="Montserrat" panose="00000500000000000000" pitchFamily="2" charset="0"/>
              </a:rPr>
              <a:t>(online only)</a:t>
            </a:r>
            <a:endParaRPr lang="en-US" b="0" i="0">
              <a:solidFill>
                <a:srgbClr val="555555"/>
              </a:solidFill>
              <a:effectLst/>
              <a:latin typeface="Montserrat" panose="00000500000000000000" pitchFamily="2" charset="0"/>
            </a:endParaRPr>
          </a:p>
          <a:p>
            <a:pPr lvl="1" algn="l">
              <a:buFont typeface="Arial" panose="020B0604020202020204" pitchFamily="34" charset="0"/>
              <a:buChar char="•"/>
            </a:pPr>
            <a:r>
              <a:rPr lang="en-US" b="0" i="0">
                <a:solidFill>
                  <a:srgbClr val="555555"/>
                </a:solidFill>
                <a:effectLst/>
                <a:latin typeface="Montserrat" panose="00000500000000000000" pitchFamily="2" charset="0"/>
              </a:rPr>
              <a:t>Progress measures </a:t>
            </a:r>
            <a:r>
              <a:rPr lang="en-US" b="0" i="1">
                <a:solidFill>
                  <a:srgbClr val="555555"/>
                </a:solidFill>
                <a:effectLst/>
                <a:latin typeface="Montserrat" panose="00000500000000000000" pitchFamily="2" charset="0"/>
              </a:rPr>
              <a:t>(online only)</a:t>
            </a:r>
            <a:endParaRPr lang="en-US" b="0" i="0">
              <a:solidFill>
                <a:srgbClr val="555555"/>
              </a:solidFill>
              <a:effectLst/>
              <a:latin typeface="Montserrat" panose="00000500000000000000" pitchFamily="2" charset="0"/>
            </a:endParaRPr>
          </a:p>
          <a:p>
            <a:pPr lvl="1" algn="l">
              <a:buFont typeface="Arial" panose="020B0604020202020204" pitchFamily="34" charset="0"/>
              <a:buChar char="•"/>
            </a:pPr>
            <a:r>
              <a:rPr lang="en-US" b="0" i="0">
                <a:solidFill>
                  <a:srgbClr val="555555"/>
                </a:solidFill>
                <a:effectLst/>
                <a:latin typeface="Montserrat" panose="00000500000000000000" pitchFamily="2" charset="0"/>
              </a:rPr>
              <a:t>Related resources to support and expand your impact </a:t>
            </a:r>
            <a:r>
              <a:rPr lang="en-US" b="0" i="1">
                <a:solidFill>
                  <a:srgbClr val="555555"/>
                </a:solidFill>
                <a:effectLst/>
                <a:latin typeface="Montserrat" panose="00000500000000000000" pitchFamily="2" charset="0"/>
              </a:rPr>
              <a:t>(online only)</a:t>
            </a:r>
          </a:p>
          <a:p>
            <a:pPr marL="0" indent="0" algn="l">
              <a:buFont typeface="Arial" panose="020B0604020202020204" pitchFamily="34" charset="0"/>
              <a:buNone/>
            </a:pPr>
            <a:r>
              <a:rPr lang="en-US" b="1" i="0">
                <a:solidFill>
                  <a:srgbClr val="263378"/>
                </a:solidFill>
                <a:effectLst/>
                <a:latin typeface="Montserrat" panose="00000500000000000000" pitchFamily="2" charset="0"/>
              </a:rPr>
              <a:t>It also contains expert guidance across the cancer care continuum.</a:t>
            </a:r>
          </a:p>
          <a:p>
            <a:pPr marL="171450" indent="-171450" algn="l">
              <a:buFont typeface="Arial" panose="020B0604020202020204" pitchFamily="34" charset="0"/>
              <a:buChar char="•"/>
            </a:pPr>
            <a:r>
              <a:rPr lang="en-US" b="0" i="0">
                <a:solidFill>
                  <a:srgbClr val="555555"/>
                </a:solidFill>
                <a:effectLst/>
                <a:latin typeface="Montserrat" panose="00000500000000000000" pitchFamily="2" charset="0"/>
              </a:rPr>
              <a:t>It was designed by experts to offer strategic guidance in:</a:t>
            </a:r>
          </a:p>
          <a:p>
            <a:pPr lvl="1" algn="l">
              <a:buFont typeface="Arial" panose="020B0604020202020204" pitchFamily="34" charset="0"/>
              <a:buChar char="•"/>
            </a:pPr>
            <a:r>
              <a:rPr lang="en-US" b="0" i="0">
                <a:solidFill>
                  <a:srgbClr val="555555"/>
                </a:solidFill>
                <a:effectLst/>
                <a:latin typeface="Montserrat" panose="00000500000000000000" pitchFamily="2" charset="0"/>
              </a:rPr>
              <a:t>Health equity</a:t>
            </a:r>
          </a:p>
          <a:p>
            <a:pPr lvl="1" algn="l">
              <a:buFont typeface="Arial" panose="020B0604020202020204" pitchFamily="34" charset="0"/>
              <a:buChar char="•"/>
            </a:pPr>
            <a:r>
              <a:rPr lang="en-US" b="0" i="0">
                <a:solidFill>
                  <a:srgbClr val="555555"/>
                </a:solidFill>
                <a:effectLst/>
                <a:latin typeface="Montserrat" panose="00000500000000000000" pitchFamily="2" charset="0"/>
              </a:rPr>
              <a:t>Risk reduction and prevention</a:t>
            </a:r>
          </a:p>
          <a:p>
            <a:pPr lvl="1" algn="l">
              <a:buFont typeface="Arial" panose="020B0604020202020204" pitchFamily="34" charset="0"/>
              <a:buChar char="•"/>
            </a:pPr>
            <a:r>
              <a:rPr lang="en-US" b="0" i="0">
                <a:solidFill>
                  <a:srgbClr val="555555"/>
                </a:solidFill>
                <a:effectLst/>
                <a:latin typeface="Montserrat" panose="00000500000000000000" pitchFamily="2" charset="0"/>
              </a:rPr>
              <a:t>Screening and early detection</a:t>
            </a:r>
          </a:p>
          <a:p>
            <a:pPr lvl="1" algn="l">
              <a:buFont typeface="Arial" panose="020B0604020202020204" pitchFamily="34" charset="0"/>
              <a:buChar char="•"/>
            </a:pPr>
            <a:r>
              <a:rPr lang="en-US" b="0" i="0">
                <a:solidFill>
                  <a:srgbClr val="555555"/>
                </a:solidFill>
                <a:effectLst/>
                <a:latin typeface="Montserrat" panose="00000500000000000000" pitchFamily="2" charset="0"/>
              </a:rPr>
              <a:t>Treatment</a:t>
            </a:r>
          </a:p>
          <a:p>
            <a:pPr lvl="1" algn="l">
              <a:buFont typeface="Arial" panose="020B0604020202020204" pitchFamily="34" charset="0"/>
              <a:buChar char="•"/>
            </a:pPr>
            <a:r>
              <a:rPr lang="en-US" b="0" i="0">
                <a:solidFill>
                  <a:srgbClr val="555555"/>
                </a:solidFill>
                <a:effectLst/>
                <a:latin typeface="Montserrat" panose="00000500000000000000" pitchFamily="2" charset="0"/>
              </a:rPr>
              <a:t>Survivorship</a:t>
            </a:r>
          </a:p>
          <a:p>
            <a:pPr lvl="1" algn="l">
              <a:buFont typeface="Arial" panose="020B0604020202020204" pitchFamily="34" charset="0"/>
              <a:buChar char="•"/>
            </a:pPr>
            <a:r>
              <a:rPr lang="en-US" b="0" i="0">
                <a:solidFill>
                  <a:srgbClr val="555555"/>
                </a:solidFill>
                <a:effectLst/>
                <a:latin typeface="Montserrat" panose="00000500000000000000" pitchFamily="2" charset="0"/>
              </a:rPr>
              <a:t>End of life</a:t>
            </a:r>
          </a:p>
          <a:p>
            <a:pPr lvl="1" algn="l">
              <a:buFont typeface="Arial" panose="020B0604020202020204" pitchFamily="34" charset="0"/>
              <a:buChar char="•"/>
            </a:pPr>
            <a:r>
              <a:rPr lang="en-US" b="0" i="0">
                <a:solidFill>
                  <a:srgbClr val="555555"/>
                </a:solidFill>
                <a:effectLst/>
                <a:latin typeface="Montserrat" panose="00000500000000000000" pitchFamily="2" charset="0"/>
              </a:rPr>
              <a:t>Access to quality data</a:t>
            </a:r>
          </a:p>
        </p:txBody>
      </p:sp>
      <p:sp>
        <p:nvSpPr>
          <p:cNvPr id="4" name="Slide Number Placeholder 3"/>
          <p:cNvSpPr>
            <a:spLocks noGrp="1"/>
          </p:cNvSpPr>
          <p:nvPr>
            <p:ph type="sldNum" sz="quarter" idx="10"/>
          </p:nvPr>
        </p:nvSpPr>
        <p:spPr/>
        <p:txBody>
          <a:bodyPr/>
          <a:lstStyle/>
          <a:p>
            <a:fld id="{EF9BFA4B-2154-44BE-A145-86D04C50D556}" type="slidenum">
              <a:rPr lang="en-US" smtClean="0"/>
              <a:t>6</a:t>
            </a:fld>
            <a:endParaRPr lang="en-US"/>
          </a:p>
        </p:txBody>
      </p:sp>
    </p:spTree>
    <p:extLst>
      <p:ext uri="{BB962C8B-B14F-4D97-AF65-F5344CB8AC3E}">
        <p14:creationId xmlns:p14="http://schemas.microsoft.com/office/powerpoint/2010/main" val="3615617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a:t>
            </a:r>
          </a:p>
          <a:p>
            <a:pPr marL="171450" indent="-171450">
              <a:buFont typeface="Arial" panose="020B0604020202020204" pitchFamily="34" charset="0"/>
              <a:buChar char="•"/>
            </a:pPr>
            <a:r>
              <a:rPr lang="en-US"/>
              <a:t>Discuss WI Cancer Plan Chapters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7</a:t>
            </a:fld>
            <a:endParaRPr lang="en-US"/>
          </a:p>
        </p:txBody>
      </p:sp>
    </p:spTree>
    <p:extLst>
      <p:ext uri="{BB962C8B-B14F-4D97-AF65-F5344CB8AC3E}">
        <p14:creationId xmlns:p14="http://schemas.microsoft.com/office/powerpoint/2010/main" val="165725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Mention county cancer profiles</a:t>
            </a:r>
            <a:r>
              <a:rPr lang="en-US"/>
              <a:t>, what people can use them for, and where to find them</a:t>
            </a:r>
            <a:endParaRPr lang="en-US" baseline="0"/>
          </a:p>
        </p:txBody>
      </p:sp>
      <p:sp>
        <p:nvSpPr>
          <p:cNvPr id="4" name="Slide Number Placeholder 3"/>
          <p:cNvSpPr>
            <a:spLocks noGrp="1"/>
          </p:cNvSpPr>
          <p:nvPr>
            <p:ph type="sldNum" sz="quarter" idx="10"/>
          </p:nvPr>
        </p:nvSpPr>
        <p:spPr/>
        <p:txBody>
          <a:bodyPr/>
          <a:lstStyle/>
          <a:p>
            <a:fld id="{EF9BFA4B-2154-44BE-A145-86D04C50D556}" type="slidenum">
              <a:rPr lang="en-US" smtClean="0"/>
              <a:t>8</a:t>
            </a:fld>
            <a:endParaRPr lang="en-US"/>
          </a:p>
        </p:txBody>
      </p:sp>
    </p:spTree>
    <p:extLst>
      <p:ext uri="{BB962C8B-B14F-4D97-AF65-F5344CB8AC3E}">
        <p14:creationId xmlns:p14="http://schemas.microsoft.com/office/powerpoint/2010/main" val="141727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a:t>
            </a:r>
          </a:p>
          <a:p>
            <a:pPr marL="171450" indent="-171450">
              <a:buFont typeface="Arial" panose="020B0604020202020204" pitchFamily="34" charset="0"/>
              <a:buChar char="•"/>
            </a:pPr>
            <a:r>
              <a:rPr lang="en-US" sz="1200" kern="1200">
                <a:solidFill>
                  <a:schemeClr val="tx1"/>
                </a:solidFill>
                <a:effectLst/>
                <a:latin typeface="+mn-lt"/>
                <a:ea typeface="+mn-ea"/>
                <a:cs typeface="+mn-cs"/>
              </a:rPr>
              <a:t>Highlight recent reports published</a:t>
            </a:r>
          </a:p>
          <a:p>
            <a:endParaRPr lang="en-US" baseline="0"/>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9</a:t>
            </a:fld>
            <a:endParaRPr lang="en-US"/>
          </a:p>
        </p:txBody>
      </p:sp>
    </p:spTree>
    <p:extLst>
      <p:ext uri="{BB962C8B-B14F-4D97-AF65-F5344CB8AC3E}">
        <p14:creationId xmlns:p14="http://schemas.microsoft.com/office/powerpoint/2010/main" val="3761225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emf"/></Relationships>
</file>

<file path=ppt/slideLayouts/_rels/slideLayout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5.emf"/><Relationship Id="rId4"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68280" y="5197320"/>
            <a:ext cx="2514600" cy="1163849"/>
          </a:xfrm>
          <a:prstGeom prst="rect">
            <a:avLst/>
          </a:prstGeom>
          <a:solidFill>
            <a:srgbClr val="F7F8F9"/>
          </a:solidFill>
          <a:ln>
            <a:solidFill>
              <a:srgbClr val="F7F8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p:cNvSpPr>
            <a:spLocks noGrp="1"/>
          </p:cNvSpPr>
          <p:nvPr>
            <p:ph type="ftr" sz="quarter" idx="3"/>
          </p:nvPr>
        </p:nvSpPr>
        <p:spPr>
          <a:xfrm>
            <a:off x="7823200" y="6400801"/>
            <a:ext cx="3251200" cy="365125"/>
          </a:xfrm>
          <a:prstGeom prst="rect">
            <a:avLst/>
          </a:prstGeom>
        </p:spPr>
        <p:txBody>
          <a:bodyPr vert="horz" lIns="91440" tIns="45720" rIns="91440" bIns="45720" rtlCol="0" anchor="ctr"/>
          <a:lstStyle>
            <a:lvl1pPr algn="r">
              <a:defRPr sz="1000">
                <a:solidFill>
                  <a:schemeClr val="tx1"/>
                </a:solidFill>
              </a:defRPr>
            </a:lvl1pPr>
          </a:lstStyle>
          <a:p>
            <a:r>
              <a:rPr lang="en-US"/>
              <a:t>WI DEPARTMENT OF JUSTICE - DATE HERE</a:t>
            </a:r>
          </a:p>
        </p:txBody>
      </p:sp>
      <p:sp>
        <p:nvSpPr>
          <p:cNvPr id="11" name="Slide Number Placeholder 3"/>
          <p:cNvSpPr>
            <a:spLocks noGrp="1"/>
          </p:cNvSpPr>
          <p:nvPr>
            <p:ph type="sldNum" sz="quarter" idx="4"/>
          </p:nvPr>
        </p:nvSpPr>
        <p:spPr>
          <a:xfrm>
            <a:off x="11097403" y="6383549"/>
            <a:ext cx="711200" cy="365125"/>
          </a:xfrm>
          <a:prstGeom prst="rect">
            <a:avLst/>
          </a:prstGeom>
        </p:spPr>
        <p:txBody>
          <a:bodyPr vert="horz" lIns="91440" tIns="45720" rIns="91440" bIns="45720" rtlCol="0" anchor="ctr"/>
          <a:lstStyle>
            <a:lvl1pPr algn="l">
              <a:defRPr sz="1200" b="1">
                <a:solidFill>
                  <a:schemeClr val="tx1"/>
                </a:solidFill>
                <a:latin typeface="Tahoma" panose="020B0604030504040204" pitchFamily="34" charset="0"/>
                <a:cs typeface="Tahoma" panose="020B0604030504040204" pitchFamily="34" charset="0"/>
              </a:defRPr>
            </a:lvl1pPr>
          </a:lstStyle>
          <a:p>
            <a:fld id="{4E5D9604-D985-46EB-AA54-AB3741AA0FDA}" type="slidenum">
              <a:rPr lang="en-US" smtClean="0"/>
              <a:pPr/>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9019" y="264160"/>
            <a:ext cx="6807200" cy="2349500"/>
          </a:xfrm>
          <a:prstGeom prst="rect">
            <a:avLst/>
          </a:prstGeom>
        </p:spPr>
      </p:pic>
      <p:sp>
        <p:nvSpPr>
          <p:cNvPr id="3" name="Subtitle 2"/>
          <p:cNvSpPr>
            <a:spLocks noGrp="1"/>
          </p:cNvSpPr>
          <p:nvPr>
            <p:ph type="subTitle" idx="1"/>
          </p:nvPr>
        </p:nvSpPr>
        <p:spPr>
          <a:xfrm>
            <a:off x="2133600" y="4191000"/>
            <a:ext cx="7924800" cy="2057400"/>
          </a:xfrm>
        </p:spPr>
        <p:txBody>
          <a:bodyPr>
            <a:normAutofit/>
          </a:bodyPr>
          <a:lstStyle>
            <a:lvl1pPr marL="0" indent="0" algn="ctr">
              <a:lnSpc>
                <a:spcPct val="100000"/>
              </a:lnSpc>
              <a:buNone/>
              <a:defRPr sz="36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6FCDBA1B-8DCC-4588-B374-6D3991CF3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58294"/>
            <a:ext cx="12230229" cy="3342109"/>
          </a:xfrm>
          <a:prstGeom prst="rect">
            <a:avLst/>
          </a:prstGeom>
        </p:spPr>
      </p:pic>
      <p:pic>
        <p:nvPicPr>
          <p:cNvPr id="6" name="Picture 5">
            <a:extLst>
              <a:ext uri="{FF2B5EF4-FFF2-40B4-BE49-F238E27FC236}">
                <a16:creationId xmlns:a16="http://schemas.microsoft.com/office/drawing/2014/main" id="{2520E082-3A4E-4FD5-92B0-BADA010BEF8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9202"/>
          <a:stretch/>
        </p:blipFill>
        <p:spPr>
          <a:xfrm>
            <a:off x="0" y="2907376"/>
            <a:ext cx="12192000" cy="350520"/>
          </a:xfrm>
          <a:prstGeom prst="rect">
            <a:avLst/>
          </a:prstGeom>
        </p:spPr>
      </p:pic>
    </p:spTree>
    <p:extLst>
      <p:ext uri="{BB962C8B-B14F-4D97-AF65-F5344CB8AC3E}">
        <p14:creationId xmlns:p14="http://schemas.microsoft.com/office/powerpoint/2010/main" val="21681195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A785405-3C8F-4D29-AACB-D621CE75CFF4}" type="datetimeFigureOut">
              <a:rPr lang="en-US" smtClean="0"/>
              <a:t>5/8/2025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2FB13CEB-CF93-4D76-ABF7-313EE43C693B}" type="slidenum">
              <a:rPr lang="en-US" smtClean="0"/>
              <a:t>‹#›</a:t>
            </a:fld>
            <a:endParaRPr lang="en-US"/>
          </a:p>
        </p:txBody>
      </p:sp>
    </p:spTree>
    <p:extLst>
      <p:ext uri="{BB962C8B-B14F-4D97-AF65-F5344CB8AC3E}">
        <p14:creationId xmlns:p14="http://schemas.microsoft.com/office/powerpoint/2010/main" val="147063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85405-3C8F-4D29-AACB-D621CE75CFF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2536422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785405-3C8F-4D29-AACB-D621CE75CFF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274455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785405-3C8F-4D29-AACB-D621CE75CFF4}"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2700941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785405-3C8F-4D29-AACB-D621CE75CFF4}"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1782880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785405-3C8F-4D29-AACB-D621CE75CFF4}"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3669439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85405-3C8F-4D29-AACB-D621CE75CFF4}"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2924630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3A785405-3C8F-4D29-AACB-D621CE75CFF4}"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FB13CEB-CF93-4D76-ABF7-313EE43C693B}" type="slidenum">
              <a:rPr lang="en-US" smtClean="0"/>
              <a:t>‹#›</a:t>
            </a:fld>
            <a:endParaRPr lang="en-US"/>
          </a:p>
        </p:txBody>
      </p:sp>
    </p:spTree>
    <p:extLst>
      <p:ext uri="{BB962C8B-B14F-4D97-AF65-F5344CB8AC3E}">
        <p14:creationId xmlns:p14="http://schemas.microsoft.com/office/powerpoint/2010/main" val="2751449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A785405-3C8F-4D29-AACB-D621CE75CFF4}" type="datetimeFigureOut">
              <a:rPr lang="en-US" smtClean="0"/>
              <a:t>5/8/2025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FB13CEB-CF93-4D76-ABF7-313EE43C693B}" type="slidenum">
              <a:rPr lang="en-US" smtClean="0"/>
              <a:t>‹#›</a:t>
            </a:fld>
            <a:endParaRPr lang="en-US"/>
          </a:p>
        </p:txBody>
      </p:sp>
    </p:spTree>
    <p:extLst>
      <p:ext uri="{BB962C8B-B14F-4D97-AF65-F5344CB8AC3E}">
        <p14:creationId xmlns:p14="http://schemas.microsoft.com/office/powerpoint/2010/main" val="332183670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85405-3C8F-4D29-AACB-D621CE75CFF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144580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8" name="Group 7"/>
          <p:cNvGrpSpPr/>
          <p:nvPr userDrawn="1"/>
        </p:nvGrpSpPr>
        <p:grpSpPr>
          <a:xfrm>
            <a:off x="-2" y="-1"/>
            <a:ext cx="12192002" cy="6858001"/>
            <a:chOff x="-2" y="-1"/>
            <a:chExt cx="12192002" cy="6858001"/>
          </a:xfrm>
        </p:grpSpPr>
        <p:pic>
          <p:nvPicPr>
            <p:cNvPr id="4" name="Picture 3">
              <a:extLst>
                <a:ext uri="{FF2B5EF4-FFF2-40B4-BE49-F238E27FC236}">
                  <a16:creationId xmlns:a16="http://schemas.microsoft.com/office/drawing/2014/main" id="{B49B87F8-129F-42D9-98C9-BB7968909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2002" cy="6858001"/>
            </a:xfrm>
            <a:prstGeom prst="rect">
              <a:avLst/>
            </a:prstGeom>
          </p:spPr>
        </p:pic>
        <p:pic>
          <p:nvPicPr>
            <p:cNvPr id="5" name="Picture 4"/>
            <p:cNvPicPr>
              <a:picLocks noChangeAspect="1"/>
            </p:cNvPicPr>
            <p:nvPr userDrawn="1"/>
          </p:nvPicPr>
          <p:blipFill>
            <a:blip r:embed="rId3"/>
            <a:stretch>
              <a:fillRect/>
            </a:stretch>
          </p:blipFill>
          <p:spPr>
            <a:xfrm>
              <a:off x="2133600" y="381000"/>
              <a:ext cx="7772400" cy="2424363"/>
            </a:xfrm>
            <a:prstGeom prst="rect">
              <a:avLst/>
            </a:prstGeom>
          </p:spPr>
        </p:pic>
        <p:pic>
          <p:nvPicPr>
            <p:cNvPr id="2" name="Picture 1"/>
            <p:cNvPicPr>
              <a:picLocks noChangeAspect="1"/>
            </p:cNvPicPr>
            <p:nvPr userDrawn="1"/>
          </p:nvPicPr>
          <p:blipFill>
            <a:blip r:embed="rId4"/>
            <a:stretch>
              <a:fillRect/>
            </a:stretch>
          </p:blipFill>
          <p:spPr>
            <a:xfrm>
              <a:off x="2819400" y="914400"/>
              <a:ext cx="6096000" cy="1987176"/>
            </a:xfrm>
            <a:prstGeom prst="rect">
              <a:avLst/>
            </a:prstGeom>
          </p:spPr>
        </p:pic>
      </p:grpSp>
      <p:sp>
        <p:nvSpPr>
          <p:cNvPr id="3" name="Subtitle 2"/>
          <p:cNvSpPr>
            <a:spLocks noGrp="1"/>
          </p:cNvSpPr>
          <p:nvPr>
            <p:ph type="subTitle" idx="1"/>
          </p:nvPr>
        </p:nvSpPr>
        <p:spPr>
          <a:xfrm>
            <a:off x="2133600" y="3505200"/>
            <a:ext cx="7924800" cy="2057400"/>
          </a:xfrm>
        </p:spPr>
        <p:txBody>
          <a:bodyPr>
            <a:normAutofit/>
          </a:bodyPr>
          <a:lstStyle>
            <a:lvl1pPr marL="0" indent="0" algn="ctr">
              <a:lnSpc>
                <a:spcPct val="100000"/>
              </a:lnSpc>
              <a:buNone/>
              <a:defRPr sz="36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499836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85405-3C8F-4D29-AACB-D621CE75CFF4}"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4224326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321595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xfrm>
            <a:off x="10134600" y="6276975"/>
            <a:ext cx="209551" cy="266701"/>
          </a:xfrm>
          <a:prstGeom prst="rect">
            <a:avLst/>
          </a:prstGeom>
        </p:spPr>
        <p:txBody>
          <a:bodyPr lIns="0" tIns="0" rIns="0" bIns="0" anchor="ctr"/>
          <a:lstStyle>
            <a:lvl1pPr defTabSz="914400">
              <a:defRPr sz="1600">
                <a:solidFill>
                  <a:srgbClr val="FEFAC9"/>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p:bg>
      <p:bgPr>
        <a:solidFill>
          <a:srgbClr val="DDDDDD"/>
        </a:solidFill>
        <a:effectLst/>
      </p:bgPr>
    </p:bg>
    <p:spTree>
      <p:nvGrpSpPr>
        <p:cNvPr id="1" name=""/>
        <p:cNvGrpSpPr/>
        <p:nvPr/>
      </p:nvGrpSpPr>
      <p:grpSpPr>
        <a:xfrm>
          <a:off x="0" y="0"/>
          <a:ext cx="0" cy="0"/>
          <a:chOff x="0" y="0"/>
          <a:chExt cx="0" cy="0"/>
        </a:xfrm>
      </p:grpSpPr>
      <p:grpSp>
        <p:nvGrpSpPr>
          <p:cNvPr id="165" name="Group"/>
          <p:cNvGrpSpPr/>
          <p:nvPr/>
        </p:nvGrpSpPr>
        <p:grpSpPr>
          <a:xfrm>
            <a:off x="1524000" y="0"/>
            <a:ext cx="9144002" cy="546100"/>
            <a:chOff x="0" y="0"/>
            <a:chExt cx="18288000" cy="1092200"/>
          </a:xfrm>
        </p:grpSpPr>
        <p:sp>
          <p:nvSpPr>
            <p:cNvPr id="156" name="Rectangle"/>
            <p:cNvSpPr/>
            <p:nvPr/>
          </p:nvSpPr>
          <p:spPr>
            <a:xfrm>
              <a:off x="-1" y="0"/>
              <a:ext cx="571502" cy="1066800"/>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91439" tIns="91439" rIns="91439" bIns="91439" numCol="1" anchor="ctr">
              <a:noAutofit/>
            </a:bodyPr>
            <a:lstStyle/>
            <a:p>
              <a:pPr defTabSz="914400">
                <a:defRPr sz="4800">
                  <a:solidFill>
                    <a:srgbClr val="000000"/>
                  </a:solidFill>
                  <a:latin typeface="Times New Roman"/>
                  <a:ea typeface="Times New Roman"/>
                  <a:cs typeface="Times New Roman"/>
                  <a:sym typeface="Times New Roman"/>
                </a:defRPr>
              </a:pPr>
              <a:endParaRPr sz="2400"/>
            </a:p>
          </p:txBody>
        </p:sp>
        <p:sp>
          <p:nvSpPr>
            <p:cNvPr id="157" name="Rectangle"/>
            <p:cNvSpPr/>
            <p:nvPr/>
          </p:nvSpPr>
          <p:spPr>
            <a:xfrm>
              <a:off x="825499" y="269875"/>
              <a:ext cx="17462502" cy="549275"/>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91439" tIns="91439" rIns="91439" bIns="91439" numCol="1" anchor="t">
              <a:noAutofit/>
            </a:bodyPr>
            <a:lstStyle/>
            <a:p>
              <a:pPr algn="l" defTabSz="914400">
                <a:defRPr sz="4800">
                  <a:solidFill>
                    <a:srgbClr val="000000"/>
                  </a:solidFill>
                  <a:latin typeface="Times New Roman"/>
                  <a:ea typeface="Times New Roman"/>
                  <a:cs typeface="Times New Roman"/>
                  <a:sym typeface="Times New Roman"/>
                </a:defRPr>
              </a:pPr>
              <a:endParaRPr sz="2400"/>
            </a:p>
          </p:txBody>
        </p:sp>
        <p:sp>
          <p:nvSpPr>
            <p:cNvPr id="158" name="Square"/>
            <p:cNvSpPr/>
            <p:nvPr/>
          </p:nvSpPr>
          <p:spPr>
            <a:xfrm>
              <a:off x="819150" y="269875"/>
              <a:ext cx="276225" cy="282575"/>
            </a:xfrm>
            <a:prstGeom prst="rect">
              <a:avLst/>
            </a:prstGeom>
            <a:solidFill>
              <a:srgbClr val="CCCCE6"/>
            </a:solidFill>
            <a:ln w="12700" cap="flat">
              <a:noFill/>
              <a:miter lim="400000"/>
            </a:ln>
            <a:effectLst/>
          </p:spPr>
          <p:txBody>
            <a:bodyPr wrap="square" lIns="91439" tIns="91439" rIns="91439" bIns="91439" numCol="1" anchor="t">
              <a:noAutofit/>
            </a:bodyPr>
            <a:lstStyle/>
            <a:p>
              <a:pPr algn="l" defTabSz="914400">
                <a:defRPr sz="3600">
                  <a:solidFill>
                    <a:srgbClr val="666699"/>
                  </a:solidFill>
                  <a:latin typeface="Arial"/>
                  <a:ea typeface="Arial"/>
                  <a:cs typeface="Arial"/>
                  <a:sym typeface="Arial"/>
                </a:defRPr>
              </a:pPr>
              <a:endParaRPr sz="1800"/>
            </a:p>
          </p:txBody>
        </p:sp>
        <p:sp>
          <p:nvSpPr>
            <p:cNvPr id="159" name="Square"/>
            <p:cNvSpPr/>
            <p:nvPr/>
          </p:nvSpPr>
          <p:spPr>
            <a:xfrm>
              <a:off x="1095375" y="0"/>
              <a:ext cx="279400" cy="276225"/>
            </a:xfrm>
            <a:prstGeom prst="rect">
              <a:avLst/>
            </a:prstGeom>
            <a:solidFill>
              <a:srgbClr val="CCCCE6"/>
            </a:solidFill>
            <a:ln w="12700" cap="flat">
              <a:noFill/>
              <a:miter lim="400000"/>
            </a:ln>
            <a:effectLst/>
          </p:spPr>
          <p:txBody>
            <a:bodyPr wrap="square" lIns="91439" tIns="91439" rIns="91439" bIns="91439" numCol="1" anchor="t">
              <a:noAutofit/>
            </a:bodyPr>
            <a:lstStyle/>
            <a:p>
              <a:pPr algn="l" defTabSz="914400">
                <a:defRPr sz="3600">
                  <a:solidFill>
                    <a:srgbClr val="666699"/>
                  </a:solidFill>
                  <a:latin typeface="Arial"/>
                  <a:ea typeface="Arial"/>
                  <a:cs typeface="Arial"/>
                  <a:sym typeface="Arial"/>
                </a:defRPr>
              </a:pPr>
              <a:endParaRPr sz="1800"/>
            </a:p>
          </p:txBody>
        </p:sp>
        <p:sp>
          <p:nvSpPr>
            <p:cNvPr id="160" name="Square"/>
            <p:cNvSpPr/>
            <p:nvPr/>
          </p:nvSpPr>
          <p:spPr>
            <a:xfrm>
              <a:off x="1095375" y="269875"/>
              <a:ext cx="279400" cy="282575"/>
            </a:xfrm>
            <a:prstGeom prst="rect">
              <a:avLst/>
            </a:prstGeom>
            <a:solidFill>
              <a:srgbClr val="9999CC"/>
            </a:solidFill>
            <a:ln w="12700" cap="flat">
              <a:noFill/>
              <a:miter lim="400000"/>
            </a:ln>
            <a:effectLst/>
          </p:spPr>
          <p:txBody>
            <a:bodyPr wrap="square" lIns="91439" tIns="91439" rIns="91439" bIns="91439" numCol="1" anchor="t">
              <a:noAutofit/>
            </a:bodyPr>
            <a:lstStyle/>
            <a:p>
              <a:pPr algn="l" defTabSz="914400">
                <a:defRPr sz="3600">
                  <a:solidFill>
                    <a:srgbClr val="9999CC"/>
                  </a:solidFill>
                  <a:latin typeface="Arial"/>
                  <a:ea typeface="Arial"/>
                  <a:cs typeface="Arial"/>
                  <a:sym typeface="Arial"/>
                </a:defRPr>
              </a:pPr>
              <a:endParaRPr sz="1800"/>
            </a:p>
          </p:txBody>
        </p:sp>
        <p:sp>
          <p:nvSpPr>
            <p:cNvPr id="161" name="Square"/>
            <p:cNvSpPr/>
            <p:nvPr/>
          </p:nvSpPr>
          <p:spPr>
            <a:xfrm>
              <a:off x="549275" y="549275"/>
              <a:ext cx="273050" cy="276225"/>
            </a:xfrm>
            <a:prstGeom prst="rect">
              <a:avLst/>
            </a:prstGeom>
            <a:solidFill>
              <a:srgbClr val="CCCCE6"/>
            </a:solidFill>
            <a:ln w="12700" cap="flat">
              <a:noFill/>
              <a:miter lim="400000"/>
            </a:ln>
            <a:effectLst/>
          </p:spPr>
          <p:txBody>
            <a:bodyPr wrap="square" lIns="91439" tIns="91439" rIns="91439" bIns="91439" numCol="1" anchor="t">
              <a:noAutofit/>
            </a:bodyPr>
            <a:lstStyle/>
            <a:p>
              <a:pPr algn="l" defTabSz="914400">
                <a:defRPr sz="3600">
                  <a:solidFill>
                    <a:srgbClr val="666699"/>
                  </a:solidFill>
                  <a:latin typeface="Arial"/>
                  <a:ea typeface="Arial"/>
                  <a:cs typeface="Arial"/>
                  <a:sym typeface="Arial"/>
                </a:defRPr>
              </a:pPr>
              <a:endParaRPr sz="1800"/>
            </a:p>
          </p:txBody>
        </p:sp>
        <p:sp>
          <p:nvSpPr>
            <p:cNvPr id="162" name="Square"/>
            <p:cNvSpPr/>
            <p:nvPr/>
          </p:nvSpPr>
          <p:spPr>
            <a:xfrm>
              <a:off x="263525" y="273050"/>
              <a:ext cx="282575" cy="276225"/>
            </a:xfrm>
            <a:prstGeom prst="rect">
              <a:avLst/>
            </a:prstGeom>
            <a:solidFill>
              <a:srgbClr val="00007D"/>
            </a:solidFill>
            <a:ln w="12700" cap="flat">
              <a:noFill/>
              <a:miter lim="400000"/>
            </a:ln>
            <a:effectLst/>
          </p:spPr>
          <p:txBody>
            <a:bodyPr wrap="square" lIns="91439" tIns="91439" rIns="91439" bIns="91439" numCol="1" anchor="t">
              <a:noAutofit/>
            </a:bodyPr>
            <a:lstStyle/>
            <a:p>
              <a:pPr algn="l" defTabSz="914400">
                <a:defRPr sz="4800">
                  <a:solidFill>
                    <a:srgbClr val="000000"/>
                  </a:solidFill>
                  <a:latin typeface="Times New Roman"/>
                  <a:ea typeface="Times New Roman"/>
                  <a:cs typeface="Times New Roman"/>
                  <a:sym typeface="Times New Roman"/>
                </a:defRPr>
              </a:pPr>
              <a:endParaRPr sz="2400"/>
            </a:p>
          </p:txBody>
        </p:sp>
        <p:sp>
          <p:nvSpPr>
            <p:cNvPr id="163" name="Square"/>
            <p:cNvSpPr/>
            <p:nvPr/>
          </p:nvSpPr>
          <p:spPr>
            <a:xfrm>
              <a:off x="819150" y="542925"/>
              <a:ext cx="276225" cy="276225"/>
            </a:xfrm>
            <a:prstGeom prst="rect">
              <a:avLst/>
            </a:prstGeom>
            <a:solidFill>
              <a:srgbClr val="9999CC"/>
            </a:solidFill>
            <a:ln w="12700" cap="flat">
              <a:noFill/>
              <a:miter lim="400000"/>
            </a:ln>
            <a:effectLst/>
          </p:spPr>
          <p:txBody>
            <a:bodyPr wrap="square" lIns="91439" tIns="91439" rIns="91439" bIns="91439" numCol="1" anchor="t">
              <a:noAutofit/>
            </a:bodyPr>
            <a:lstStyle/>
            <a:p>
              <a:pPr algn="l" defTabSz="914400">
                <a:defRPr sz="3600">
                  <a:solidFill>
                    <a:srgbClr val="9999CC"/>
                  </a:solidFill>
                  <a:latin typeface="Arial"/>
                  <a:ea typeface="Arial"/>
                  <a:cs typeface="Arial"/>
                  <a:sym typeface="Arial"/>
                </a:defRPr>
              </a:pPr>
              <a:endParaRPr sz="1800"/>
            </a:p>
          </p:txBody>
        </p:sp>
        <p:sp>
          <p:nvSpPr>
            <p:cNvPr id="164" name="Square"/>
            <p:cNvSpPr/>
            <p:nvPr/>
          </p:nvSpPr>
          <p:spPr>
            <a:xfrm>
              <a:off x="549275" y="819150"/>
              <a:ext cx="273050" cy="273050"/>
            </a:xfrm>
            <a:prstGeom prst="rect">
              <a:avLst/>
            </a:prstGeom>
            <a:solidFill>
              <a:srgbClr val="9999CC"/>
            </a:solidFill>
            <a:ln w="12700" cap="flat">
              <a:noFill/>
              <a:miter lim="400000"/>
            </a:ln>
            <a:effectLst/>
          </p:spPr>
          <p:txBody>
            <a:bodyPr wrap="square" lIns="91439" tIns="91439" rIns="91439" bIns="91439" numCol="1" anchor="t">
              <a:noAutofit/>
            </a:bodyPr>
            <a:lstStyle/>
            <a:p>
              <a:pPr algn="l" defTabSz="914400">
                <a:defRPr sz="3600">
                  <a:solidFill>
                    <a:srgbClr val="9999CC"/>
                  </a:solidFill>
                  <a:latin typeface="Arial"/>
                  <a:ea typeface="Arial"/>
                  <a:cs typeface="Arial"/>
                  <a:sym typeface="Arial"/>
                </a:defRPr>
              </a:pPr>
              <a:endParaRPr sz="1800"/>
            </a:p>
          </p:txBody>
        </p:sp>
      </p:grpSp>
      <p:sp>
        <p:nvSpPr>
          <p:cNvPr id="166" name="Title Text"/>
          <p:cNvSpPr txBox="1">
            <a:spLocks noGrp="1"/>
          </p:cNvSpPr>
          <p:nvPr>
            <p:ph type="title"/>
          </p:nvPr>
        </p:nvSpPr>
        <p:spPr>
          <a:xfrm>
            <a:off x="1981200" y="457200"/>
            <a:ext cx="8229600" cy="1371600"/>
          </a:xfrm>
          <a:prstGeom prst="rect">
            <a:avLst/>
          </a:prstGeom>
        </p:spPr>
        <p:txBody>
          <a:bodyPr lIns="91439" tIns="91439" rIns="91439" bIns="91439" anchor="ctr"/>
          <a:lstStyle>
            <a:lvl1pPr defTabSz="914400">
              <a:lnSpc>
                <a:spcPct val="100000"/>
              </a:lnSpc>
              <a:defRPr sz="4400" b="0" spc="0">
                <a:latin typeface="Arial"/>
                <a:ea typeface="Arial"/>
                <a:cs typeface="Arial"/>
                <a:sym typeface="Arial"/>
              </a:defRPr>
            </a:lvl1pPr>
          </a:lstStyle>
          <a:p>
            <a:r>
              <a:t>Title Text</a:t>
            </a:r>
          </a:p>
        </p:txBody>
      </p:sp>
      <p:sp>
        <p:nvSpPr>
          <p:cNvPr id="167" name="Body Level One…"/>
          <p:cNvSpPr txBox="1">
            <a:spLocks noGrp="1"/>
          </p:cNvSpPr>
          <p:nvPr>
            <p:ph type="body" sz="half" idx="1"/>
          </p:nvPr>
        </p:nvSpPr>
        <p:spPr>
          <a:xfrm>
            <a:off x="1981200" y="1981200"/>
            <a:ext cx="8229600" cy="3886200"/>
          </a:xfrm>
          <a:prstGeom prst="rect">
            <a:avLst/>
          </a:prstGeom>
        </p:spPr>
        <p:txBody>
          <a:bodyPr lIns="91439" tIns="91439" rIns="91439" bIns="91439"/>
          <a:lstStyle>
            <a:lvl1pPr marL="342900" indent="-342900" defTabSz="914400">
              <a:lnSpc>
                <a:spcPct val="100000"/>
              </a:lnSpc>
              <a:spcBef>
                <a:spcPts val="750"/>
              </a:spcBef>
              <a:buClr>
                <a:srgbClr val="00007D"/>
              </a:buClr>
              <a:buSzPct val="75000"/>
              <a:buChar char="▪"/>
              <a:defRPr sz="3200">
                <a:latin typeface="Arial"/>
                <a:ea typeface="Arial"/>
                <a:cs typeface="Arial"/>
                <a:sym typeface="Arial"/>
              </a:defRPr>
            </a:lvl1pPr>
            <a:lvl2pPr marL="555171" indent="-326571" defTabSz="914400">
              <a:lnSpc>
                <a:spcPct val="100000"/>
              </a:lnSpc>
              <a:spcBef>
                <a:spcPts val="750"/>
              </a:spcBef>
              <a:buClr>
                <a:srgbClr val="00007D"/>
              </a:buClr>
              <a:buSzPct val="80000"/>
              <a:buChar char="◻"/>
              <a:defRPr sz="3200">
                <a:latin typeface="Arial"/>
                <a:ea typeface="Arial"/>
                <a:cs typeface="Arial"/>
                <a:sym typeface="Arial"/>
              </a:defRPr>
            </a:lvl2pPr>
            <a:lvl3pPr marL="762000" defTabSz="914400">
              <a:lnSpc>
                <a:spcPct val="100000"/>
              </a:lnSpc>
              <a:spcBef>
                <a:spcPts val="750"/>
              </a:spcBef>
              <a:buClr>
                <a:srgbClr val="00007D"/>
              </a:buClr>
              <a:buSzPct val="65000"/>
              <a:buChar char="■"/>
              <a:defRPr sz="3200">
                <a:latin typeface="Arial"/>
                <a:ea typeface="Arial"/>
                <a:cs typeface="Arial"/>
                <a:sym typeface="Arial"/>
              </a:defRPr>
            </a:lvl3pPr>
            <a:lvl4pPr marL="1051560" indent="-365760" defTabSz="914400">
              <a:lnSpc>
                <a:spcPct val="100000"/>
              </a:lnSpc>
              <a:spcBef>
                <a:spcPts val="750"/>
              </a:spcBef>
              <a:buClr>
                <a:srgbClr val="00007D"/>
              </a:buClr>
              <a:buSzPct val="70000"/>
              <a:buChar char="◻"/>
              <a:defRPr sz="3200">
                <a:latin typeface="Arial"/>
                <a:ea typeface="Arial"/>
                <a:cs typeface="Arial"/>
                <a:sym typeface="Arial"/>
              </a:defRPr>
            </a:lvl4pPr>
            <a:lvl5pPr marL="1320800" indent="-406400" defTabSz="914400">
              <a:lnSpc>
                <a:spcPct val="100000"/>
              </a:lnSpc>
              <a:spcBef>
                <a:spcPts val="750"/>
              </a:spcBef>
              <a:buClr>
                <a:srgbClr val="00007D"/>
              </a:buClr>
              <a:buSzPct val="100000"/>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9909711" y="6404610"/>
            <a:ext cx="301090" cy="300991"/>
          </a:xfrm>
          <a:prstGeom prst="rect">
            <a:avLst/>
          </a:prstGeom>
        </p:spPr>
        <p:txBody>
          <a:bodyPr lIns="91439" tIns="91439" rIns="91439" bIns="91439"/>
          <a:lstStyle>
            <a:lvl1pPr algn="r" defTabSz="914400">
              <a:defRPr sz="1200">
                <a:latin typeface="Arial Black"/>
                <a:ea typeface="Arial Black"/>
                <a:cs typeface="Arial Black"/>
                <a:sym typeface="Arial Black"/>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8276-3B7D-87C6-7F18-928203AA63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A48EC4-14DB-8798-B7A6-DA3510787F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A5386-0409-44A8-92B4-8F060F623F04}"/>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5" name="Footer Placeholder 4">
            <a:extLst>
              <a:ext uri="{FF2B5EF4-FFF2-40B4-BE49-F238E27FC236}">
                <a16:creationId xmlns:a16="http://schemas.microsoft.com/office/drawing/2014/main" id="{080E48A0-85ED-E9F2-713F-AE48C9286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68C62-3E60-071F-D1A0-2187482C2174}"/>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260967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F314-C355-851B-DBBB-884D9822A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2C0BB-5DDC-C3B4-E685-14C22B1038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4E404-86EB-FFA0-5735-4E9FB6F38D9E}"/>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5" name="Footer Placeholder 4">
            <a:extLst>
              <a:ext uri="{FF2B5EF4-FFF2-40B4-BE49-F238E27FC236}">
                <a16:creationId xmlns:a16="http://schemas.microsoft.com/office/drawing/2014/main" id="{ADF3E3CD-9657-6FDC-4E4F-8E275CC02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026AF-B962-156B-3C43-FC2BF66F9949}"/>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192609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464800" cy="1143000"/>
          </a:xfrm>
        </p:spPr>
        <p:txBody>
          <a:bodyPr/>
          <a:lstStyle>
            <a:lvl1pPr>
              <a:defRPr>
                <a:solidFill>
                  <a:srgbClr val="00247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b="0"/>
            </a:lvl1pPr>
          </a:lstStyle>
          <a:p>
            <a:pPr lvl="0"/>
            <a:r>
              <a:rPr lang="en-US"/>
              <a:t>Click to edit Master text styles</a:t>
            </a:r>
          </a:p>
        </p:txBody>
      </p:sp>
    </p:spTree>
    <p:extLst>
      <p:ext uri="{BB962C8B-B14F-4D97-AF65-F5344CB8AC3E}">
        <p14:creationId xmlns:p14="http://schemas.microsoft.com/office/powerpoint/2010/main" val="258801719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3C82-EB58-AA62-39FE-F1193DB167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DC7FF-D894-E0EA-C379-5637AD86B9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EFE1D0-D273-A85D-B2F3-B7B19A35F3FF}"/>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5" name="Footer Placeholder 4">
            <a:extLst>
              <a:ext uri="{FF2B5EF4-FFF2-40B4-BE49-F238E27FC236}">
                <a16:creationId xmlns:a16="http://schemas.microsoft.com/office/drawing/2014/main" id="{6F32A414-900C-ED0C-373E-4F53CD6A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08A62-7C41-C23D-C170-02CEB76B005E}"/>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4174288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49E9-8906-056E-F84A-4478BE692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19232-3A13-793C-99CB-47F4A307CC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46D8EB-0BD0-C2CB-62E1-1261ACF24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51A49D-6980-F1DC-4C38-B9A2D7B0B2A9}"/>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6" name="Footer Placeholder 5">
            <a:extLst>
              <a:ext uri="{FF2B5EF4-FFF2-40B4-BE49-F238E27FC236}">
                <a16:creationId xmlns:a16="http://schemas.microsoft.com/office/drawing/2014/main" id="{51FCA08C-36D1-EA77-D303-B303A29BD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F88BA6-A080-D86A-35E1-0827DEA246BA}"/>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702308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B0AF-77FB-3717-7BE8-88191F67F1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60AE1-CF17-1460-620A-349B3C05E8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DD6A3-9471-4ADC-B508-6C0D5009FB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5BB6E-CE7C-C28A-4572-CEA0F4502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C10D9-3F85-9F43-8F6E-15AD99E2C1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1D4BE8-5596-27CF-CFB0-B1DA688186C8}"/>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8" name="Footer Placeholder 7">
            <a:extLst>
              <a:ext uri="{FF2B5EF4-FFF2-40B4-BE49-F238E27FC236}">
                <a16:creationId xmlns:a16="http://schemas.microsoft.com/office/drawing/2014/main" id="{41291243-9448-A1A9-A9CF-FA1D1CCD85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270E25-1FFC-CD76-33E9-A769C7B715B9}"/>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3090289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6CE0-2469-F5FF-8C86-AF5D25200E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CA074A-D4E2-4F18-4FD7-93CD1BB1F94E}"/>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4" name="Footer Placeholder 3">
            <a:extLst>
              <a:ext uri="{FF2B5EF4-FFF2-40B4-BE49-F238E27FC236}">
                <a16:creationId xmlns:a16="http://schemas.microsoft.com/office/drawing/2014/main" id="{E9AA1EA3-2F9A-BE84-3F48-297462C0A1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8287C2-D184-879E-FBF8-F1C10D420808}"/>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4243661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0399D-FC5D-656B-0AEF-BADB56234C3C}"/>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3" name="Footer Placeholder 2">
            <a:extLst>
              <a:ext uri="{FF2B5EF4-FFF2-40B4-BE49-F238E27FC236}">
                <a16:creationId xmlns:a16="http://schemas.microsoft.com/office/drawing/2014/main" id="{8D8FA2D9-F2EC-F6BC-732A-F8383A58B7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3A6F59-69F4-3A6C-C92E-528EA94F6C06}"/>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3922005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E7A4-C0FC-DA8F-3F73-12C3CB646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41D611-200E-3CB7-0BCE-409D1F9F11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038F31-4C86-99ED-753E-D9E317CB3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43B4-3AA2-6E37-76B1-559649DD7B6E}"/>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6" name="Footer Placeholder 5">
            <a:extLst>
              <a:ext uri="{FF2B5EF4-FFF2-40B4-BE49-F238E27FC236}">
                <a16:creationId xmlns:a16="http://schemas.microsoft.com/office/drawing/2014/main" id="{826A1C29-68BB-C341-3386-5EF2FE2EB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784F7-DC76-1560-C03D-2832C3C0FF74}"/>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2632430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8E143-B99A-1F45-594C-E80DCB7BB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1BC33-7987-4A9E-0AD4-9CC3D823A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FE9CC-AA00-53DD-65CA-391AD34215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A10204-2C5D-17E9-E074-2CDA2D1948E2}"/>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6" name="Footer Placeholder 5">
            <a:extLst>
              <a:ext uri="{FF2B5EF4-FFF2-40B4-BE49-F238E27FC236}">
                <a16:creationId xmlns:a16="http://schemas.microsoft.com/office/drawing/2014/main" id="{147F216A-415C-3A36-E92C-45C7A8630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988B5-1222-DDB5-5FF7-9522F1AF19BE}"/>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2097024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B626-5534-6F03-BECC-F30E320242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C93230-D23D-156F-B0E0-7B5AFF2D1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74FAE-691B-7EA8-29FE-A01407F86DA4}"/>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5" name="Footer Placeholder 4">
            <a:extLst>
              <a:ext uri="{FF2B5EF4-FFF2-40B4-BE49-F238E27FC236}">
                <a16:creationId xmlns:a16="http://schemas.microsoft.com/office/drawing/2014/main" id="{8B5BE5C8-D14F-FE01-BDBF-468EF4216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D7CE6-2A18-D96A-4066-72DD697080CA}"/>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920322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72970-5F47-0061-81F5-FB9D2D2DE4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3BC903-EB6E-01E5-425F-653078BC6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761F2-05BF-44E2-9038-E31C217409D6}"/>
              </a:ext>
            </a:extLst>
          </p:cNvPr>
          <p:cNvSpPr>
            <a:spLocks noGrp="1"/>
          </p:cNvSpPr>
          <p:nvPr>
            <p:ph type="dt" sz="half" idx="10"/>
          </p:nvPr>
        </p:nvSpPr>
        <p:spPr/>
        <p:txBody>
          <a:bodyPr/>
          <a:lstStyle/>
          <a:p>
            <a:fld id="{87A247FB-AB77-4838-BA1A-F407D7A567D0}" type="datetimeFigureOut">
              <a:rPr lang="en-US" smtClean="0"/>
              <a:t>5/8/2025</a:t>
            </a:fld>
            <a:endParaRPr lang="en-US"/>
          </a:p>
        </p:txBody>
      </p:sp>
      <p:sp>
        <p:nvSpPr>
          <p:cNvPr id="5" name="Footer Placeholder 4">
            <a:extLst>
              <a:ext uri="{FF2B5EF4-FFF2-40B4-BE49-F238E27FC236}">
                <a16:creationId xmlns:a16="http://schemas.microsoft.com/office/drawing/2014/main" id="{BD7DA90E-6F82-62B3-F17C-DFA6D2AE2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4D5F7-4A14-3715-5265-0261556736EE}"/>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3474956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50930"/>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541737"/>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1734835"/>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181985"/>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20" name="Picture 19">
            <a:extLst>
              <a:ext uri="{FF2B5EF4-FFF2-40B4-BE49-F238E27FC236}">
                <a16:creationId xmlns:a16="http://schemas.microsoft.com/office/drawing/2014/main" id="{FA19C084-207B-C412-FC3C-E13F88D62F37}"/>
              </a:ext>
            </a:extLst>
          </p:cNvPr>
          <p:cNvPicPr>
            <a:picLocks noChangeAspect="1"/>
          </p:cNvPicPr>
          <p:nvPr userDrawn="1"/>
        </p:nvPicPr>
        <p:blipFill>
          <a:blip r:embed="rId2"/>
          <a:stretch>
            <a:fillRect/>
          </a:stretch>
        </p:blipFill>
        <p:spPr>
          <a:xfrm>
            <a:off x="2826555" y="4201379"/>
            <a:ext cx="7171845" cy="866928"/>
          </a:xfrm>
          <a:prstGeom prst="rect">
            <a:avLst/>
          </a:prstGeom>
        </p:spPr>
      </p:pic>
    </p:spTree>
    <p:extLst>
      <p:ext uri="{BB962C8B-B14F-4D97-AF65-F5344CB8AC3E}">
        <p14:creationId xmlns:p14="http://schemas.microsoft.com/office/powerpoint/2010/main" val="4047310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564969" cy="1143000"/>
          </a:xfrm>
        </p:spPr>
        <p:txBody>
          <a:bodyPr/>
          <a:lstStyle/>
          <a:p>
            <a:r>
              <a:rPr lang="en-US"/>
              <a:t>Click to edit Master title style</a:t>
            </a:r>
          </a:p>
        </p:txBody>
      </p:sp>
      <p:sp>
        <p:nvSpPr>
          <p:cNvPr id="3" name="Content Placeholder 2"/>
          <p:cNvSpPr>
            <a:spLocks noGrp="1"/>
          </p:cNvSpPr>
          <p:nvPr>
            <p:ph sz="half" idx="1"/>
          </p:nvPr>
        </p:nvSpPr>
        <p:spPr>
          <a:xfrm>
            <a:off x="812800" y="1722438"/>
            <a:ext cx="4978400" cy="36877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722438"/>
            <a:ext cx="5078569"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88486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Content_No Bottom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B1A79-098B-1BAE-76FC-FF16C38E85F3}"/>
              </a:ext>
            </a:extLst>
          </p:cNvPr>
          <p:cNvPicPr>
            <a:picLocks noChangeAspect="1"/>
          </p:cNvPicPr>
          <p:nvPr userDrawn="1"/>
        </p:nvPicPr>
        <p:blipFill rotWithShape="1">
          <a:blip r:embed="rId2"/>
          <a:srcRect t="-1276" b="44916"/>
          <a:stretch/>
        </p:blipFill>
        <p:spPr>
          <a:xfrm>
            <a:off x="3657600" y="6466351"/>
            <a:ext cx="4500720" cy="319853"/>
          </a:xfrm>
          <a:prstGeom prst="rect">
            <a:avLst/>
          </a:prstGeom>
        </p:spPr>
      </p:pic>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pic>
        <p:nvPicPr>
          <p:cNvPr id="10" name="Picture 9" descr="Shape, rectangle&#10;&#10;Description automatically generated">
            <a:extLst>
              <a:ext uri="{FF2B5EF4-FFF2-40B4-BE49-F238E27FC236}">
                <a16:creationId xmlns:a16="http://schemas.microsoft.com/office/drawing/2014/main" id="{BBE81F8D-49BF-3D3C-8B6D-B086DFD6A878}"/>
              </a:ext>
            </a:extLst>
          </p:cNvPr>
          <p:cNvPicPr>
            <a:picLocks noChangeAspect="1"/>
          </p:cNvPicPr>
          <p:nvPr userDrawn="1"/>
        </p:nvPicPr>
        <p:blipFill rotWithShape="1">
          <a:blip r:embed="rId3"/>
          <a:srcRect l="-4357" t="-108" r="39759" b="81895"/>
          <a:stretch/>
        </p:blipFill>
        <p:spPr>
          <a:xfrm>
            <a:off x="8158320" y="6347232"/>
            <a:ext cx="4033680" cy="510768"/>
          </a:xfrm>
          <a:prstGeom prst="rect">
            <a:avLst/>
          </a:prstGeom>
        </p:spPr>
      </p:pic>
      <p:pic>
        <p:nvPicPr>
          <p:cNvPr id="11" name="Picture 10" descr="Text&#10;&#10;Description automatically generated">
            <a:extLst>
              <a:ext uri="{FF2B5EF4-FFF2-40B4-BE49-F238E27FC236}">
                <a16:creationId xmlns:a16="http://schemas.microsoft.com/office/drawing/2014/main" id="{98385D3D-308A-47CB-9AFE-D6FC306FEA32}"/>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spTree>
    <p:extLst>
      <p:ext uri="{BB962C8B-B14F-4D97-AF65-F5344CB8AC3E}">
        <p14:creationId xmlns:p14="http://schemas.microsoft.com/office/powerpoint/2010/main" val="637981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wo Section | Copy with Graph Cente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53269D-6F1B-8A21-FA17-D32D3372CB44}"/>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52361" y="863628"/>
            <a:ext cx="1076780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 across top of slide</a:t>
            </a:r>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Graph Here.</a:t>
            </a:r>
          </a:p>
          <a:p>
            <a:pPr lvl="0"/>
            <a:endParaRPr lang="en-US"/>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Copy goes here.</a:t>
            </a:r>
          </a:p>
        </p:txBody>
      </p:sp>
      <p:pic>
        <p:nvPicPr>
          <p:cNvPr id="12" name="Picture 11" descr="Shape, rectangle&#10;&#10;Description automatically generated">
            <a:extLst>
              <a:ext uri="{FF2B5EF4-FFF2-40B4-BE49-F238E27FC236}">
                <a16:creationId xmlns:a16="http://schemas.microsoft.com/office/drawing/2014/main" id="{D417B2A0-E9A9-AC46-061C-9C0F7BF9576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4" name="Picture 13" descr="Text&#10;&#10;Description automatically generated">
            <a:extLst>
              <a:ext uri="{FF2B5EF4-FFF2-40B4-BE49-F238E27FC236}">
                <a16:creationId xmlns:a16="http://schemas.microsoft.com/office/drawing/2014/main" id="{82F3B3A6-7F91-C75A-38A1-EB2D762EF8F4}"/>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5" name="Picture 14">
            <a:extLst>
              <a:ext uri="{FF2B5EF4-FFF2-40B4-BE49-F238E27FC236}">
                <a16:creationId xmlns:a16="http://schemas.microsoft.com/office/drawing/2014/main" id="{5366DFD9-6881-7415-1F34-4D9871895C72}"/>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3182183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a:t>Click to add title.</a:t>
            </a:r>
          </a:p>
        </p:txBody>
      </p:sp>
      <p:pic>
        <p:nvPicPr>
          <p:cNvPr id="28" name="Picture 27" descr="Shape&#10;&#10;Description automatically generated">
            <a:extLst>
              <a:ext uri="{FF2B5EF4-FFF2-40B4-BE49-F238E27FC236}">
                <a16:creationId xmlns:a16="http://schemas.microsoft.com/office/drawing/2014/main" id="{5B793935-D141-F695-7226-5A3CE7A7451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446593" y="6347233"/>
            <a:ext cx="3745331" cy="511457"/>
          </a:xfrm>
          <a:prstGeom prst="rect">
            <a:avLst/>
          </a:prstGeom>
        </p:spPr>
      </p:pic>
      <p:pic>
        <p:nvPicPr>
          <p:cNvPr id="29" name="Picture 28" descr="Text&#10;&#10;Description automatically generated">
            <a:extLst>
              <a:ext uri="{FF2B5EF4-FFF2-40B4-BE49-F238E27FC236}">
                <a16:creationId xmlns:a16="http://schemas.microsoft.com/office/drawing/2014/main" id="{B306D44F-9753-AC1C-E68A-F293EBC422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810739" y="6480696"/>
            <a:ext cx="3002285" cy="243840"/>
          </a:xfrm>
          <a:prstGeom prst="rect">
            <a:avLst/>
          </a:prstGeom>
        </p:spPr>
      </p:pic>
      <p:pic>
        <p:nvPicPr>
          <p:cNvPr id="34" name="Picture 33">
            <a:extLst>
              <a:ext uri="{FF2B5EF4-FFF2-40B4-BE49-F238E27FC236}">
                <a16:creationId xmlns:a16="http://schemas.microsoft.com/office/drawing/2014/main" id="{0ED9A71E-1B7A-1AD3-A5F1-10D20C9BCED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848269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566400" cy="1143000"/>
          </a:xfrm>
        </p:spPr>
        <p:txBody>
          <a:bodyPr/>
          <a:lstStyle/>
          <a:p>
            <a:r>
              <a:rPr lang="en-US"/>
              <a:t>Click to edit Master title style</a:t>
            </a:r>
          </a:p>
        </p:txBody>
      </p:sp>
    </p:spTree>
    <p:extLst>
      <p:ext uri="{BB962C8B-B14F-4D97-AF65-F5344CB8AC3E}">
        <p14:creationId xmlns:p14="http://schemas.microsoft.com/office/powerpoint/2010/main" val="383649500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r>
              <a:rPr lang="en-US"/>
              <a:t>ABCD, Inc. 2025. Proprietary and all rights reserved.</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366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r>
              <a:rPr lang="en-US"/>
              <a:t>ABCD, Inc. 2025. Proprietary and all rights reserved.</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23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r>
              <a:rPr lang="en-US"/>
              <a:t>ABCD, Inc. 2025. Proprietary and all rights reserved.</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3591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r>
              <a:rPr lang="en-US"/>
              <a:t>ABCD, Inc. 2025. Proprietary and all rights reserved.</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313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5/8/2025</a:t>
            </a:fld>
            <a:endParaRPr lang="en-US"/>
          </a:p>
        </p:txBody>
      </p:sp>
      <p:sp>
        <p:nvSpPr>
          <p:cNvPr id="8" name="Footer Placeholder 7"/>
          <p:cNvSpPr>
            <a:spLocks noGrp="1"/>
          </p:cNvSpPr>
          <p:nvPr>
            <p:ph type="ftr" sz="quarter" idx="11"/>
          </p:nvPr>
        </p:nvSpPr>
        <p:spPr/>
        <p:txBody>
          <a:bodyPr/>
          <a:lstStyle/>
          <a:p>
            <a:r>
              <a:rPr lang="en-US"/>
              <a:t>ABCD, Inc. 2025. Proprietary and all rights reserved.</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855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5/8/2025</a:t>
            </a:fld>
            <a:endParaRPr lang="en-US"/>
          </a:p>
        </p:txBody>
      </p:sp>
      <p:sp>
        <p:nvSpPr>
          <p:cNvPr id="4" name="Footer Placeholder 3"/>
          <p:cNvSpPr>
            <a:spLocks noGrp="1"/>
          </p:cNvSpPr>
          <p:nvPr>
            <p:ph type="ftr" sz="quarter" idx="11"/>
          </p:nvPr>
        </p:nvSpPr>
        <p:spPr/>
        <p:txBody>
          <a:bodyPr/>
          <a:lstStyle/>
          <a:p>
            <a:r>
              <a:rPr lang="en-US"/>
              <a:t>ABCD, Inc. 2025. Proprietary and all rights reserved.</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213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86696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5/8/2025</a:t>
            </a:fld>
            <a:endParaRPr lang="en-US"/>
          </a:p>
        </p:txBody>
      </p:sp>
      <p:sp>
        <p:nvSpPr>
          <p:cNvPr id="3" name="Footer Placeholder 2"/>
          <p:cNvSpPr>
            <a:spLocks noGrp="1"/>
          </p:cNvSpPr>
          <p:nvPr>
            <p:ph type="ftr" sz="quarter" idx="11"/>
          </p:nvPr>
        </p:nvSpPr>
        <p:spPr/>
        <p:txBody>
          <a:bodyPr/>
          <a:lstStyle/>
          <a:p>
            <a:r>
              <a:rPr lang="en-US"/>
              <a:t>ABCD, Inc. 2025. Proprietary and all rights reserved.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5353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r>
              <a:rPr lang="en-US"/>
              <a:t>ABCD, Inc. 2025. Proprietary and all rights reserved.</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672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r>
              <a:rPr lang="en-US"/>
              <a:t>ABCD, Inc. 2025. Proprietary and all rights reserved.</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225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r>
              <a:rPr lang="en-US"/>
              <a:t>ABCD, Inc. 2025. Proprietary and all rights reserved.</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5089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r>
              <a:rPr lang="en-US"/>
              <a:t>ABCD, Inc. 2025. Proprietary and all rights reserved.</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4651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27793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 name="Group 1"/>
          <p:cNvGrpSpPr/>
          <p:nvPr userDrawn="1"/>
        </p:nvGrpSpPr>
        <p:grpSpPr>
          <a:xfrm>
            <a:off x="0" y="0"/>
            <a:ext cx="12192000" cy="6857999"/>
            <a:chOff x="0" y="1"/>
            <a:chExt cx="12192000" cy="6857999"/>
          </a:xfrm>
        </p:grpSpPr>
        <p:pic>
          <p:nvPicPr>
            <p:cNvPr id="3" name="Picture 2">
              <a:extLst>
                <a:ext uri="{FF2B5EF4-FFF2-40B4-BE49-F238E27FC236}">
                  <a16:creationId xmlns:a16="http://schemas.microsoft.com/office/drawing/2014/main" id="{56C0C1FE-11F1-4ECD-918E-2FF2F842BF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p:cNvPicPr>
              <a:picLocks noChangeAspect="1"/>
            </p:cNvPicPr>
            <p:nvPr userDrawn="1"/>
          </p:nvPicPr>
          <p:blipFill>
            <a:blip r:embed="rId3"/>
            <a:stretch>
              <a:fillRect/>
            </a:stretch>
          </p:blipFill>
          <p:spPr>
            <a:xfrm>
              <a:off x="3733800" y="3276600"/>
              <a:ext cx="5071598" cy="1653241"/>
            </a:xfrm>
            <a:prstGeom prst="rect">
              <a:avLst/>
            </a:prstGeom>
          </p:spPr>
        </p:pic>
      </p:grpSp>
    </p:spTree>
    <p:extLst>
      <p:ext uri="{BB962C8B-B14F-4D97-AF65-F5344CB8AC3E}">
        <p14:creationId xmlns:p14="http://schemas.microsoft.com/office/powerpoint/2010/main" val="215499138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44A95A-3ACC-4D1E-B269-7D97E364C22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FF06C09-6148-46B2-8BE7-FB57802B3FE2}"/>
              </a:ext>
            </a:extLst>
          </p:cNvPr>
          <p:cNvSpPr/>
          <p:nvPr userDrawn="1"/>
        </p:nvSpPr>
        <p:spPr>
          <a:xfrm>
            <a:off x="0" y="1548386"/>
            <a:ext cx="12192000" cy="4876800"/>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a:t>
            </a:r>
          </a:p>
        </p:txBody>
      </p:sp>
      <p:sp>
        <p:nvSpPr>
          <p:cNvPr id="10" name="Footer Placeholder 4">
            <a:extLst>
              <a:ext uri="{FF2B5EF4-FFF2-40B4-BE49-F238E27FC236}">
                <a16:creationId xmlns:a16="http://schemas.microsoft.com/office/drawing/2014/main" id="{3D4D1F5F-7CC3-450B-8C99-CF948B07D696}"/>
              </a:ext>
            </a:extLst>
          </p:cNvPr>
          <p:cNvSpPr txBox="1">
            <a:spLocks/>
          </p:cNvSpPr>
          <p:nvPr userDrawn="1"/>
        </p:nvSpPr>
        <p:spPr>
          <a:xfrm>
            <a:off x="7315200" y="6492876"/>
            <a:ext cx="3759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panose="020B0604020202020204" pitchFamily="34" charset="0"/>
                <a:cs typeface="Arial" panose="020B0604020202020204" pitchFamily="34" charset="0"/>
              </a:rPr>
              <a:t>WISCONSIN CANCER COLLABORATIVE – 3/2/23</a:t>
            </a:r>
          </a:p>
        </p:txBody>
      </p:sp>
      <p:sp>
        <p:nvSpPr>
          <p:cNvPr id="11" name="Slide Number Placeholder 3">
            <a:extLst>
              <a:ext uri="{FF2B5EF4-FFF2-40B4-BE49-F238E27FC236}">
                <a16:creationId xmlns:a16="http://schemas.microsoft.com/office/drawing/2014/main" id="{62B200E5-0AE5-4DAE-971B-685330E723F5}"/>
              </a:ext>
            </a:extLst>
          </p:cNvPr>
          <p:cNvSpPr txBox="1">
            <a:spLocks/>
          </p:cNvSpPr>
          <p:nvPr userDrawn="1"/>
        </p:nvSpPr>
        <p:spPr>
          <a:xfrm>
            <a:off x="11379200" y="6492876"/>
            <a:ext cx="711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Tahoma" panose="020B0604030504040204" pitchFamily="34" charset="0"/>
                <a:ea typeface="+mn-ea"/>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5D9604-D985-46EB-AA54-AB3741AA0FDA}" type="slidenum">
              <a:rPr lang="en-US" sz="1100" b="1" i="0" smtClean="0">
                <a:latin typeface="Arial Black" panose="020B0604020202020204" pitchFamily="34" charset="0"/>
                <a:cs typeface="Arial Black" panose="020B0604020202020204" pitchFamily="34" charset="0"/>
              </a:rPr>
              <a:pPr/>
              <a:t>‹#›</a:t>
            </a:fld>
            <a:endParaRPr lang="en-US" sz="1100" b="1" i="0">
              <a:latin typeface="Arial Black" panose="020B0604020202020204" pitchFamily="34" charset="0"/>
              <a:cs typeface="Arial Black" panose="020B0604020202020204" pitchFamily="34" charset="0"/>
            </a:endParaRPr>
          </a:p>
        </p:txBody>
      </p:sp>
      <p:sp>
        <p:nvSpPr>
          <p:cNvPr id="2" name="Title Placeholder 1"/>
          <p:cNvSpPr>
            <a:spLocks noGrp="1"/>
          </p:cNvSpPr>
          <p:nvPr>
            <p:ph type="title"/>
          </p:nvPr>
        </p:nvSpPr>
        <p:spPr>
          <a:xfrm>
            <a:off x="812800" y="381000"/>
            <a:ext cx="7924800" cy="1143000"/>
          </a:xfrm>
          <a:prstGeom prst="rect">
            <a:avLst/>
          </a:prstGeom>
        </p:spPr>
        <p:txBody>
          <a:bodyPr vert="horz" lIns="91440" tIns="45720" rIns="91440" bIns="45720" rtlCol="0" anchor="t">
            <a:noAutofit/>
          </a:bodyPr>
          <a:lstStyle/>
          <a:p>
            <a:r>
              <a:rPr lang="en-US"/>
              <a:t>Click to edit Master title styles</a:t>
            </a:r>
          </a:p>
        </p:txBody>
      </p:sp>
      <p:sp>
        <p:nvSpPr>
          <p:cNvPr id="3" name="Text Placeholder 2"/>
          <p:cNvSpPr>
            <a:spLocks noGrp="1"/>
          </p:cNvSpPr>
          <p:nvPr>
            <p:ph type="body" idx="1"/>
          </p:nvPr>
        </p:nvSpPr>
        <p:spPr>
          <a:xfrm>
            <a:off x="812800" y="1722438"/>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533400" y="5428743"/>
            <a:ext cx="3429000" cy="996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12">
            <a:extLst>
              <a:ext uri="{BEBA8EAE-BF5A-486C-A8C5-ECC9F3942E4B}">
                <a14:imgProps xmlns:a14="http://schemas.microsoft.com/office/drawing/2010/main">
                  <a14:imgLayer r:embed="rId13">
                    <a14:imgEffect>
                      <a14:backgroundRemoval t="0" b="98844" l="0" r="100000">
                        <a14:foregroundMark x1="18657" y1="44509" x2="18657" y2="44509"/>
                        <a14:foregroundMark x1="13993" y1="67052" x2="13993" y2="67052"/>
                        <a14:foregroundMark x1="28731" y1="64740" x2="28731" y2="64740"/>
                        <a14:foregroundMark x1="37500" y1="31214" x2="37500" y2="31214"/>
                        <a14:foregroundMark x1="41418" y1="27746" x2="41418" y2="27746"/>
                        <a14:foregroundMark x1="44030" y1="24277" x2="44030" y2="24277"/>
                        <a14:foregroundMark x1="20149" y1="72832" x2="20149" y2="72832"/>
                        <a14:foregroundMark x1="47948" y1="14451" x2="47948" y2="14451"/>
                        <a14:foregroundMark x1="47575" y1="25434" x2="47575" y2="25434"/>
                        <a14:foregroundMark x1="52239" y1="32370" x2="52239" y2="32370"/>
                        <a14:foregroundMark x1="54851" y1="25434" x2="54851" y2="25434"/>
                        <a14:foregroundMark x1="59142" y1="21965" x2="59142" y2="21965"/>
                        <a14:foregroundMark x1="63246" y1="23121" x2="63246" y2="23121"/>
                        <a14:foregroundMark x1="69403" y1="21965" x2="69403" y2="21965"/>
                        <a14:foregroundMark x1="72948" y1="26590" x2="72948" y2="26590"/>
                        <a14:foregroundMark x1="79478" y1="24277" x2="79478" y2="24277"/>
                        <a14:foregroundMark x1="76866" y1="13295" x2="76866" y2="13295"/>
                        <a14:foregroundMark x1="77239" y1="26590" x2="77239" y2="26590"/>
                        <a14:foregroundMark x1="40672" y1="43353" x2="40672" y2="43353"/>
                        <a14:foregroundMark x1="46455" y1="54913" x2="46455" y2="54913"/>
                        <a14:foregroundMark x1="51866" y1="47977" x2="51866" y2="47977"/>
                        <a14:foregroundMark x1="56343" y1="49133" x2="56343" y2="49133"/>
                        <a14:foregroundMark x1="62500" y1="47977" x2="62500" y2="47977"/>
                        <a14:foregroundMark x1="67164" y1="47977" x2="67164" y2="47977"/>
                        <a14:foregroundMark x1="40672" y1="87283" x2="40672" y2="87283"/>
                        <a14:foregroundMark x1="46455" y1="78035" x2="46455" y2="78035"/>
                        <a14:foregroundMark x1="49067" y1="79191" x2="49067" y2="79191"/>
                        <a14:foregroundMark x1="52239" y1="81503" x2="52239" y2="81503"/>
                        <a14:foregroundMark x1="58396" y1="81503" x2="58396" y2="81503"/>
                        <a14:foregroundMark x1="64552" y1="81503" x2="64552" y2="81503"/>
                        <a14:foregroundMark x1="71082" y1="84971" x2="71082" y2="84971"/>
                        <a14:foregroundMark x1="72948" y1="83815" x2="72948" y2="83815"/>
                        <a14:foregroundMark x1="80224" y1="82659" x2="80224" y2="82659"/>
                        <a14:foregroundMark x1="83022" y1="82659" x2="83022" y2="82659"/>
                        <a14:foregroundMark x1="87127" y1="83815" x2="87127" y2="83815"/>
                        <a14:foregroundMark x1="86754" y1="68208" x2="86754" y2="68208"/>
                        <a14:foregroundMark x1="91045" y1="87283" x2="91045" y2="87283"/>
                        <a14:foregroundMark x1="95709" y1="83815" x2="95709" y2="83815"/>
                        <a14:foregroundMark x1="20896" y1="87283" x2="20896" y2="87283"/>
                        <a14:foregroundMark x1="11754" y1="86127" x2="11754" y2="86127"/>
                        <a14:foregroundMark x1="8209" y1="38150" x2="8209" y2="38150"/>
                        <a14:backgroundMark x1="95709" y1="49133" x2="95709" y2="49133"/>
                        <a14:backgroundMark x1="80597" y1="51445" x2="80597" y2="51445"/>
                        <a14:backgroundMark x1="15672" y1="84971" x2="15672" y2="84971"/>
                        <a14:backgroundMark x1="27052" y1="51445" x2="27052" y2="51445"/>
                        <a14:backgroundMark x1="27612" y1="82659" x2="27612" y2="82659"/>
                        <a14:backgroundMark x1="7090" y1="76301" x2="7090" y2="76301"/>
                        <a14:backgroundMark x1="6716" y1="16763" x2="6716" y2="16763"/>
                      </a14:backgroundRemoval>
                    </a14:imgEffect>
                  </a14:imgLayer>
                </a14:imgProps>
              </a:ext>
              <a:ext uri="{28A0092B-C50C-407E-A947-70E740481C1C}">
                <a14:useLocalDpi xmlns:a14="http://schemas.microsoft.com/office/drawing/2010/main" val="0"/>
              </a:ext>
            </a:extLst>
          </a:blip>
          <a:stretch>
            <a:fillRect/>
          </a:stretch>
        </p:blipFill>
        <p:spPr>
          <a:xfrm>
            <a:off x="152400" y="5606640"/>
            <a:ext cx="2262208" cy="730153"/>
          </a:xfrm>
          <a:prstGeom prst="rect">
            <a:avLst/>
          </a:prstGeom>
        </p:spPr>
      </p:pic>
    </p:spTree>
    <p:extLst>
      <p:ext uri="{BB962C8B-B14F-4D97-AF65-F5344CB8AC3E}">
        <p14:creationId xmlns:p14="http://schemas.microsoft.com/office/powerpoint/2010/main" val="345055074"/>
      </p:ext>
    </p:extLst>
  </p:cSld>
  <p:clrMap bg1="lt1" tx1="dk1" bg2="lt2" tx2="dk2" accent1="accent1" accent2="accent2" accent3="accent3" accent4="accent4" accent5="accent5" accent6="accent6" hlink="hlink" folHlink="folHlink"/>
  <p:sldLayoutIdLst>
    <p:sldLayoutId id="2147483745" r:id="rId1"/>
    <p:sldLayoutId id="2147483753" r:id="rId2"/>
    <p:sldLayoutId id="2147483746" r:id="rId3"/>
    <p:sldLayoutId id="2147483751" r:id="rId4"/>
    <p:sldLayoutId id="2147483748" r:id="rId5"/>
    <p:sldLayoutId id="2147483749" r:id="rId6"/>
    <p:sldLayoutId id="2147483750" r:id="rId7"/>
    <p:sldLayoutId id="2147483747" r:id="rId8"/>
    <p:sldLayoutId id="2147483752" r:id="rId9"/>
  </p:sldLayoutIdLst>
  <p:transition>
    <p:fade/>
  </p:transition>
  <p:hf hdr="0" dt="0"/>
  <p:txStyles>
    <p:titleStyle>
      <a:lvl1pPr algn="l" defTabSz="914400" rtl="0" eaLnBrk="1" latinLnBrk="0" hangingPunct="1">
        <a:spcBef>
          <a:spcPct val="0"/>
        </a:spcBef>
        <a:buNone/>
        <a:defRPr sz="3500" b="1" i="1" kern="1200">
          <a:solidFill>
            <a:srgbClr val="00247F"/>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spcBef>
          <a:spcPct val="20000"/>
        </a:spcBef>
        <a:buFont typeface="Arial" panose="020B0604020202020204" pitchFamily="34" charset="0"/>
        <a:buChar char="•"/>
        <a:defRPr sz="2800" b="1" kern="1200">
          <a:solidFill>
            <a:srgbClr val="3275C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A785405-3C8F-4D29-AACB-D621CE75CFF4}" type="datetimeFigureOut">
              <a:rPr lang="en-US" smtClean="0"/>
              <a:t>5/8/2025</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2FB13CEB-CF93-4D76-ABF7-313EE43C693B}" type="slidenum">
              <a:rPr lang="en-US" smtClean="0"/>
              <a:t>‹#›</a:t>
            </a:fld>
            <a:endParaRPr lang="en-US"/>
          </a:p>
        </p:txBody>
      </p:sp>
    </p:spTree>
    <p:extLst>
      <p:ext uri="{BB962C8B-B14F-4D97-AF65-F5344CB8AC3E}">
        <p14:creationId xmlns:p14="http://schemas.microsoft.com/office/powerpoint/2010/main" val="19161518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209709"/>
            <a:ext cx="184253" cy="518091"/>
          </a:xfrm>
          <a:prstGeom prst="rect">
            <a:avLst/>
          </a:prstGeom>
          <a:ln w="12700">
            <a:miter lim="400000"/>
          </a:ln>
        </p:spPr>
        <p:txBody>
          <a:bodyPr wrap="squar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86" r:id="rId16"/>
    <p:sldLayoutId id="2147483787"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3F2BB4-0475-481D-F368-F1FC96270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52FBCE-16F4-D63C-6855-5441B1F1F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AC6AD-3898-7AAF-3E46-E506B174C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A247FB-AB77-4838-BA1A-F407D7A567D0}" type="datetimeFigureOut">
              <a:rPr lang="en-US" smtClean="0"/>
              <a:t>5/8/2025</a:t>
            </a:fld>
            <a:endParaRPr lang="en-US"/>
          </a:p>
        </p:txBody>
      </p:sp>
      <p:sp>
        <p:nvSpPr>
          <p:cNvPr id="5" name="Footer Placeholder 4">
            <a:extLst>
              <a:ext uri="{FF2B5EF4-FFF2-40B4-BE49-F238E27FC236}">
                <a16:creationId xmlns:a16="http://schemas.microsoft.com/office/drawing/2014/main" id="{225234C6-A574-9028-AA39-79DD879151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31C59A8-2A47-707D-F175-F691207E6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21D84F-4834-4CD1-87B3-BDD5BA681402}" type="slidenum">
              <a:rPr lang="en-US" smtClean="0"/>
              <a:t>‹#›</a:t>
            </a:fld>
            <a:endParaRPr lang="en-US"/>
          </a:p>
        </p:txBody>
      </p:sp>
    </p:spTree>
    <p:extLst>
      <p:ext uri="{BB962C8B-B14F-4D97-AF65-F5344CB8AC3E}">
        <p14:creationId xmlns:p14="http://schemas.microsoft.com/office/powerpoint/2010/main" val="207137696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ABCD, Inc. 2025. Proprietary and all rights reserved.</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4801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hyperlink" Target="mailto:Meghan.McHugh@aah.org" TargetMode="External"/><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svg"/><Relationship Id="rId2" Type="http://schemas.openxmlformats.org/officeDocument/2006/relationships/notesSlide" Target="../notesSlides/notesSlide26.xml"/><Relationship Id="rId1" Type="http://schemas.openxmlformats.org/officeDocument/2006/relationships/slideLayout" Target="../slideLayouts/slideLayout5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59.xml"/><Relationship Id="rId4" Type="http://schemas.openxmlformats.org/officeDocument/2006/relationships/image" Target="../media/image57.gif"/></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9.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5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9.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9.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9.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7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image" Target="../media/image77.png"/><Relationship Id="rId1" Type="http://schemas.openxmlformats.org/officeDocument/2006/relationships/slideLayout" Target="../slideLayouts/slideLayout59.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70.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9" Type="http://schemas.openxmlformats.org/officeDocument/2006/relationships/image" Target="../media/image140.png"/><Relationship Id="rId21" Type="http://schemas.openxmlformats.org/officeDocument/2006/relationships/image" Target="../media/image122.png"/><Relationship Id="rId34" Type="http://schemas.openxmlformats.org/officeDocument/2006/relationships/image" Target="../media/image135.png"/><Relationship Id="rId7" Type="http://schemas.openxmlformats.org/officeDocument/2006/relationships/image" Target="../media/image108.png"/><Relationship Id="rId2" Type="http://schemas.openxmlformats.org/officeDocument/2006/relationships/image" Target="../media/image103.png"/><Relationship Id="rId16" Type="http://schemas.openxmlformats.org/officeDocument/2006/relationships/image" Target="../media/image117.png"/><Relationship Id="rId20" Type="http://schemas.openxmlformats.org/officeDocument/2006/relationships/image" Target="../media/image121.png"/><Relationship Id="rId29" Type="http://schemas.openxmlformats.org/officeDocument/2006/relationships/image" Target="../media/image130.png"/><Relationship Id="rId41" Type="http://schemas.openxmlformats.org/officeDocument/2006/relationships/image" Target="../media/image142.png"/><Relationship Id="rId1" Type="http://schemas.openxmlformats.org/officeDocument/2006/relationships/slideLayout" Target="../slideLayouts/slideLayout59.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125.png"/><Relationship Id="rId32" Type="http://schemas.openxmlformats.org/officeDocument/2006/relationships/image" Target="../media/image133.jpeg"/><Relationship Id="rId37" Type="http://schemas.openxmlformats.org/officeDocument/2006/relationships/image" Target="../media/image138.png"/><Relationship Id="rId40" Type="http://schemas.openxmlformats.org/officeDocument/2006/relationships/image" Target="../media/image141.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png"/><Relationship Id="rId36" Type="http://schemas.openxmlformats.org/officeDocument/2006/relationships/image" Target="../media/image137.png"/><Relationship Id="rId10" Type="http://schemas.openxmlformats.org/officeDocument/2006/relationships/image" Target="../media/image111.png"/><Relationship Id="rId19" Type="http://schemas.openxmlformats.org/officeDocument/2006/relationships/image" Target="../media/image120.png"/><Relationship Id="rId31" Type="http://schemas.openxmlformats.org/officeDocument/2006/relationships/image" Target="../media/image132.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 Id="rId35" Type="http://schemas.openxmlformats.org/officeDocument/2006/relationships/image" Target="../media/image136.png"/><Relationship Id="rId8" Type="http://schemas.openxmlformats.org/officeDocument/2006/relationships/image" Target="../media/image109.png"/><Relationship Id="rId3" Type="http://schemas.openxmlformats.org/officeDocument/2006/relationships/image" Target="../media/image104.pn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image" Target="../media/image134.png"/><Relationship Id="rId38" Type="http://schemas.openxmlformats.org/officeDocument/2006/relationships/image" Target="../media/image139.png"/></Relationships>
</file>

<file path=ppt/slides/_rels/slide4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59.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4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9.xml"/><Relationship Id="rId4" Type="http://schemas.openxmlformats.org/officeDocument/2006/relationships/image" Target="https://files.constantcontact.com/60b42759701/30bae6d3-a336-4a65-af09-199fe8381d3b.p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59.xml"/><Relationship Id="rId6" Type="http://schemas.openxmlformats.org/officeDocument/2006/relationships/image" Target="../media/image162.png"/><Relationship Id="rId5" Type="http://schemas.openxmlformats.org/officeDocument/2006/relationships/image" Target="../media/image161.emf"/><Relationship Id="rId4" Type="http://schemas.openxmlformats.org/officeDocument/2006/relationships/image" Target="../media/image160.png"/></Relationships>
</file>

<file path=ppt/slides/_rels/slide52.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59.xml"/><Relationship Id="rId6" Type="http://schemas.openxmlformats.org/officeDocument/2006/relationships/image" Target="../media/image167.jpe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jpeg"/><Relationship Id="rId9" Type="http://schemas.openxmlformats.org/officeDocument/2006/relationships/image" Target="../media/image170.jpeg"/></Relationships>
</file>

<file path=ppt/slides/_rels/slide5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2.png"/><Relationship Id="rId2" Type="http://schemas.openxmlformats.org/officeDocument/2006/relationships/image" Target="../media/image163.jpeg"/><Relationship Id="rId1" Type="http://schemas.openxmlformats.org/officeDocument/2006/relationships/slideLayout" Target="../slideLayouts/slideLayout59.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45.png"/><Relationship Id="rId7" Type="http://schemas.openxmlformats.org/officeDocument/2006/relationships/image" Target="../media/image178.png"/><Relationship Id="rId12" Type="http://schemas.openxmlformats.org/officeDocument/2006/relationships/image" Target="../media/image183.svg"/><Relationship Id="rId2" Type="http://schemas.openxmlformats.org/officeDocument/2006/relationships/image" Target="../media/image42.jpeg"/><Relationship Id="rId1" Type="http://schemas.openxmlformats.org/officeDocument/2006/relationships/slideLayout" Target="../slideLayouts/slideLayout59.xml"/><Relationship Id="rId6" Type="http://schemas.openxmlformats.org/officeDocument/2006/relationships/image" Target="../media/image43.png"/><Relationship Id="rId11" Type="http://schemas.openxmlformats.org/officeDocument/2006/relationships/image" Target="../media/image182.png"/><Relationship Id="rId5" Type="http://schemas.openxmlformats.org/officeDocument/2006/relationships/image" Target="../media/image44.png"/><Relationship Id="rId10" Type="http://schemas.openxmlformats.org/officeDocument/2006/relationships/image" Target="../media/image181.svg"/><Relationship Id="rId4" Type="http://schemas.openxmlformats.org/officeDocument/2006/relationships/image" Target="../media/image46.svg"/><Relationship Id="rId9" Type="http://schemas.openxmlformats.org/officeDocument/2006/relationships/image" Target="../media/image18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96" y="560213"/>
            <a:ext cx="11658531" cy="1143000"/>
          </a:xfrm>
        </p:spPr>
        <p:txBody>
          <a:bodyPr/>
          <a:lstStyle/>
          <a:p>
            <a:r>
              <a:rPr lang="en-US">
                <a:latin typeface="Arial"/>
                <a:cs typeface="Arial"/>
              </a:rPr>
              <a:t>Welcome to the Green Bay Regional Meeting!</a:t>
            </a:r>
          </a:p>
        </p:txBody>
      </p:sp>
      <p:sp>
        <p:nvSpPr>
          <p:cNvPr id="3" name="Content Placeholder 2"/>
          <p:cNvSpPr>
            <a:spLocks noGrp="1"/>
          </p:cNvSpPr>
          <p:nvPr>
            <p:ph sz="half" idx="1"/>
          </p:nvPr>
        </p:nvSpPr>
        <p:spPr>
          <a:xfrm>
            <a:off x="738018" y="1958231"/>
            <a:ext cx="10715964" cy="4144962"/>
          </a:xfrm>
        </p:spPr>
        <p:txBody>
          <a:bodyPr vert="horz" lIns="91440" tIns="45720" rIns="91440" bIns="45720" rtlCol="0" anchor="t">
            <a:normAutofit fontScale="92500" lnSpcReduction="10000"/>
          </a:bodyPr>
          <a:lstStyle/>
          <a:p>
            <a:pPr marL="0" indent="0" algn="ctr">
              <a:buNone/>
            </a:pPr>
            <a:r>
              <a:rPr lang="en-US" sz="6000">
                <a:solidFill>
                  <a:schemeClr val="tx1"/>
                </a:solidFill>
                <a:latin typeface="Gotham" panose="02000604030000020004" pitchFamily="50" charset="0"/>
              </a:rPr>
              <a:t>Please enjoy this time for coffee, breakfast, and conversation! We’ll get started at 9:45.</a:t>
            </a:r>
          </a:p>
          <a:p>
            <a:pPr marL="0" indent="0" algn="ctr">
              <a:buNone/>
            </a:pPr>
            <a:r>
              <a:rPr lang="en-US" sz="4800" b="0" err="1">
                <a:solidFill>
                  <a:schemeClr val="tx1"/>
                </a:solidFill>
                <a:latin typeface="Gotham" panose="02000604030000020004" pitchFamily="50" charset="0"/>
              </a:rPr>
              <a:t>Wifi</a:t>
            </a:r>
            <a:r>
              <a:rPr lang="en-US" sz="4800" b="0">
                <a:solidFill>
                  <a:schemeClr val="tx1"/>
                </a:solidFill>
                <a:latin typeface="Gotham" panose="02000604030000020004" pitchFamily="50" charset="0"/>
              </a:rPr>
              <a:t> Username: Guest</a:t>
            </a:r>
          </a:p>
          <a:p>
            <a:pPr marL="0" indent="0" algn="ctr">
              <a:buNone/>
            </a:pPr>
            <a:r>
              <a:rPr lang="en-US" sz="4800" b="0">
                <a:solidFill>
                  <a:schemeClr val="tx1"/>
                </a:solidFill>
                <a:latin typeface="Gotham" panose="02000604030000020004" pitchFamily="50" charset="0"/>
              </a:rPr>
              <a:t>Password: Lodge@24 </a:t>
            </a:r>
            <a:endParaRPr lang="en-US"/>
          </a:p>
          <a:p>
            <a:pPr marL="0" indent="0" algn="ctr">
              <a:buNone/>
            </a:pPr>
            <a:endParaRPr lang="en-US" sz="6000">
              <a:solidFill>
                <a:srgbClr val="224FB2"/>
              </a:solidFill>
              <a:latin typeface="Gotham" panose="02000604030000020004" pitchFamily="50" charset="0"/>
            </a:endParaRPr>
          </a:p>
        </p:txBody>
      </p:sp>
      <p:sp>
        <p:nvSpPr>
          <p:cNvPr id="4" name="Rectangle 3">
            <a:extLst>
              <a:ext uri="{FF2B5EF4-FFF2-40B4-BE49-F238E27FC236}">
                <a16:creationId xmlns:a16="http://schemas.microsoft.com/office/drawing/2014/main" id="{8BBC9AA0-2E1F-13D5-8BED-4B81719C1C8C}"/>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18971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8018" y="433668"/>
            <a:ext cx="10715964" cy="1085055"/>
          </a:xfrm>
        </p:spPr>
        <p:txBody>
          <a:bodyPr vert="horz" lIns="91440" tIns="45720" rIns="91440" bIns="45720" rtlCol="0" anchor="t">
            <a:normAutofit/>
          </a:bodyPr>
          <a:lstStyle/>
          <a:p>
            <a:pPr marL="0" indent="0" algn="ctr">
              <a:buNone/>
            </a:pPr>
            <a:r>
              <a:rPr lang="en-US" sz="6000">
                <a:solidFill>
                  <a:srgbClr val="224FB2"/>
                </a:solidFill>
                <a:latin typeface="Gotham" panose="02000604030000020004" pitchFamily="50" charset="0"/>
              </a:rPr>
              <a:t>Community Spotlight</a:t>
            </a:r>
          </a:p>
          <a:p>
            <a:pPr marL="0" indent="0" algn="ctr">
              <a:buNone/>
            </a:pPr>
            <a:endParaRPr lang="en-US" sz="6000">
              <a:solidFill>
                <a:srgbClr val="224FB2"/>
              </a:solidFill>
              <a:latin typeface="Gotham" panose="02000604030000020004" pitchFamily="50" charset="0"/>
            </a:endParaRPr>
          </a:p>
          <a:p>
            <a:pPr marL="0" indent="0" algn="ctr">
              <a:buNone/>
            </a:pPr>
            <a:endParaRPr lang="en-US" sz="2400" b="0">
              <a:solidFill>
                <a:srgbClr val="013998"/>
              </a:solidFill>
              <a:latin typeface="Segoe UI"/>
              <a:cs typeface="Segoe UI"/>
            </a:endParaRPr>
          </a:p>
        </p:txBody>
      </p:sp>
      <p:pic>
        <p:nvPicPr>
          <p:cNvPr id="2" name="Picture 1" descr="A person smiling at camera&#10;&#10;AI-generated content may be incorrect.">
            <a:extLst>
              <a:ext uri="{FF2B5EF4-FFF2-40B4-BE49-F238E27FC236}">
                <a16:creationId xmlns:a16="http://schemas.microsoft.com/office/drawing/2014/main" id="{E274A89C-71D7-C8D5-2BB5-392FE88B4E0E}"/>
              </a:ext>
            </a:extLst>
          </p:cNvPr>
          <p:cNvPicPr>
            <a:picLocks noChangeAspect="1"/>
          </p:cNvPicPr>
          <p:nvPr/>
        </p:nvPicPr>
        <p:blipFill>
          <a:blip r:embed="rId3"/>
          <a:stretch>
            <a:fillRect/>
          </a:stretch>
        </p:blipFill>
        <p:spPr>
          <a:xfrm>
            <a:off x="1143200" y="1918719"/>
            <a:ext cx="2147013" cy="3017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1146A0D-6CD7-78EB-5D1F-699C538550DA}"/>
              </a:ext>
            </a:extLst>
          </p:cNvPr>
          <p:cNvSpPr txBox="1"/>
          <p:nvPr/>
        </p:nvSpPr>
        <p:spPr>
          <a:xfrm>
            <a:off x="4059664" y="1922061"/>
            <a:ext cx="7172644"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13998"/>
                </a:solidFill>
                <a:latin typeface="Arial"/>
                <a:cs typeface="Arial"/>
              </a:rPr>
              <a:t>Meghan McHugh, RN, BSN, OCN </a:t>
            </a:r>
            <a:br>
              <a:rPr lang="en-US" sz="2800" b="1">
                <a:solidFill>
                  <a:srgbClr val="013998"/>
                </a:solidFill>
                <a:latin typeface="Arial"/>
                <a:cs typeface="Arial"/>
              </a:rPr>
            </a:br>
            <a:r>
              <a:rPr lang="en-US" sz="2800" b="1">
                <a:solidFill>
                  <a:srgbClr val="013998"/>
                </a:solidFill>
                <a:latin typeface="Arial"/>
                <a:cs typeface="Arial"/>
              </a:rPr>
              <a:t>Manager CT Lung Screening Program</a:t>
            </a:r>
          </a:p>
          <a:p>
            <a:r>
              <a:rPr lang="en-US" sz="2000">
                <a:solidFill>
                  <a:srgbClr val="013998"/>
                </a:solidFill>
                <a:latin typeface="Arial"/>
                <a:cs typeface="Arial"/>
              </a:rPr>
              <a:t>Advocate Health – Midwest</a:t>
            </a:r>
          </a:p>
          <a:p>
            <a:endParaRPr lang="en-US" sz="3000">
              <a:solidFill>
                <a:srgbClr val="000000"/>
              </a:solidFill>
              <a:latin typeface="YAFdJt8dAY0 0"/>
              <a:cs typeface="Segoe UI"/>
            </a:endParaRPr>
          </a:p>
        </p:txBody>
      </p:sp>
      <p:sp>
        <p:nvSpPr>
          <p:cNvPr id="8" name="Rectangle 7">
            <a:extLst>
              <a:ext uri="{FF2B5EF4-FFF2-40B4-BE49-F238E27FC236}">
                <a16:creationId xmlns:a16="http://schemas.microsoft.com/office/drawing/2014/main" id="{6ECB7B8B-578D-7261-3413-1EA1BFA99BB6}"/>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37064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26554" y="861700"/>
            <a:ext cx="9161229" cy="1629459"/>
          </a:xfrm>
        </p:spPr>
        <p:txBody>
          <a:bodyPr>
            <a:noAutofit/>
          </a:bodyPr>
          <a:lstStyle/>
          <a:p>
            <a:r>
              <a:rPr lang="en-US" sz="3700">
                <a:solidFill>
                  <a:schemeClr val="tx2"/>
                </a:solidFill>
              </a:rPr>
              <a:t>Lambeau’s Deadliest Opponent: Tackling Lung Cancer with </a:t>
            </a:r>
            <a:br>
              <a:rPr lang="en-US" sz="3700">
                <a:solidFill>
                  <a:schemeClr val="tx2"/>
                </a:solidFill>
              </a:rPr>
            </a:br>
            <a:r>
              <a:rPr lang="en-US" sz="3700">
                <a:solidFill>
                  <a:schemeClr val="tx2"/>
                </a:solidFill>
              </a:rPr>
              <a:t>Early Screening! </a:t>
            </a:r>
          </a:p>
        </p:txBody>
      </p:sp>
      <p:sp>
        <p:nvSpPr>
          <p:cNvPr id="5" name="Text Placeholder 4"/>
          <p:cNvSpPr>
            <a:spLocks noGrp="1"/>
          </p:cNvSpPr>
          <p:nvPr>
            <p:ph type="body" sz="quarter" idx="13"/>
          </p:nvPr>
        </p:nvSpPr>
        <p:spPr>
          <a:xfrm>
            <a:off x="2826553" y="2876032"/>
            <a:ext cx="9161229" cy="713317"/>
          </a:xfrm>
        </p:spPr>
        <p:txBody>
          <a:bodyPr>
            <a:normAutofit fontScale="92500" lnSpcReduction="20000"/>
          </a:bodyPr>
          <a:lstStyle/>
          <a:p>
            <a:r>
              <a:rPr lang="en-US" sz="2400"/>
              <a:t>WI Cancer Collaborative </a:t>
            </a:r>
          </a:p>
          <a:p>
            <a:r>
              <a:rPr lang="en-US" sz="2400"/>
              <a:t>2025 Regional Meeting – Green Bay</a:t>
            </a:r>
          </a:p>
        </p:txBody>
      </p:sp>
      <p:sp>
        <p:nvSpPr>
          <p:cNvPr id="3" name="Text Placeholder 2">
            <a:extLst>
              <a:ext uri="{FF2B5EF4-FFF2-40B4-BE49-F238E27FC236}">
                <a16:creationId xmlns:a16="http://schemas.microsoft.com/office/drawing/2014/main" id="{4A072692-D734-78D5-3E62-BDCC8BDF3C5A}"/>
              </a:ext>
            </a:extLst>
          </p:cNvPr>
          <p:cNvSpPr>
            <a:spLocks noGrp="1"/>
          </p:cNvSpPr>
          <p:nvPr>
            <p:ph type="body" sz="quarter" idx="15"/>
          </p:nvPr>
        </p:nvSpPr>
        <p:spPr>
          <a:xfrm>
            <a:off x="2826555" y="5400857"/>
            <a:ext cx="8178613" cy="1124603"/>
          </a:xfrm>
        </p:spPr>
        <p:txBody>
          <a:bodyPr/>
          <a:lstStyle/>
          <a:p>
            <a:r>
              <a:rPr lang="en-US"/>
              <a:t>Meghan McHugh, RN BSN OCN Manager Lung Screening Program</a:t>
            </a:r>
          </a:p>
          <a:p>
            <a:r>
              <a:rPr lang="en-US"/>
              <a:t>Advocate Health – Midwest Region</a:t>
            </a:r>
          </a:p>
          <a:p>
            <a:endParaRPr lang="en-US"/>
          </a:p>
        </p:txBody>
      </p:sp>
    </p:spTree>
    <p:extLst>
      <p:ext uri="{BB962C8B-B14F-4D97-AF65-F5344CB8AC3E}">
        <p14:creationId xmlns:p14="http://schemas.microsoft.com/office/powerpoint/2010/main" val="1246970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in Football Outline Clip Art at Clker.com - vector clip art online,  royalty free &amp; public domain">
            <a:extLst>
              <a:ext uri="{FF2B5EF4-FFF2-40B4-BE49-F238E27FC236}">
                <a16:creationId xmlns:a16="http://schemas.microsoft.com/office/drawing/2014/main" id="{1F93C1CD-F4D8-19DB-0B8C-6A6620C37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448" y="3809602"/>
            <a:ext cx="28289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n Football Outline Clip Art at Clker.com - vector clip art online,  royalty free &amp; public domain">
            <a:extLst>
              <a:ext uri="{FF2B5EF4-FFF2-40B4-BE49-F238E27FC236}">
                <a16:creationId xmlns:a16="http://schemas.microsoft.com/office/drawing/2014/main" id="{FC805758-AC0B-847F-8320-67F363376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449" y="1714500"/>
            <a:ext cx="28289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80+ Lambeau Field Stock Photos, Pictures &amp; Royalty-Free Images - iStock |  Green bay packers, Green bay, Wisconsin">
            <a:extLst>
              <a:ext uri="{FF2B5EF4-FFF2-40B4-BE49-F238E27FC236}">
                <a16:creationId xmlns:a16="http://schemas.microsoft.com/office/drawing/2014/main" id="{F4420A43-C1DA-65A2-23DE-CB0621AFC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588" y="1088993"/>
            <a:ext cx="6901611" cy="46800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A0367E-F0DA-A822-0DAA-541BBBDFA6B4}"/>
              </a:ext>
            </a:extLst>
          </p:cNvPr>
          <p:cNvSpPr txBox="1"/>
          <p:nvPr/>
        </p:nvSpPr>
        <p:spPr>
          <a:xfrm>
            <a:off x="8363712" y="2191147"/>
            <a:ext cx="2438400" cy="830997"/>
          </a:xfrm>
          <a:prstGeom prst="rect">
            <a:avLst/>
          </a:prstGeom>
          <a:noFill/>
        </p:spPr>
        <p:txBody>
          <a:bodyPr wrap="square" rtlCol="0">
            <a:spAutoFit/>
          </a:bodyPr>
          <a:lstStyle/>
          <a:p>
            <a:pPr algn="ctr"/>
            <a:r>
              <a:rPr lang="en-US" sz="2400"/>
              <a:t>Lambeau Field Capacity ~ 81K</a:t>
            </a:r>
          </a:p>
        </p:txBody>
      </p:sp>
      <p:sp>
        <p:nvSpPr>
          <p:cNvPr id="5" name="TextBox 4">
            <a:extLst>
              <a:ext uri="{FF2B5EF4-FFF2-40B4-BE49-F238E27FC236}">
                <a16:creationId xmlns:a16="http://schemas.microsoft.com/office/drawing/2014/main" id="{FDD7974B-D244-89DE-3507-9C4550EDED4C}"/>
              </a:ext>
            </a:extLst>
          </p:cNvPr>
          <p:cNvSpPr txBox="1"/>
          <p:nvPr/>
        </p:nvSpPr>
        <p:spPr>
          <a:xfrm>
            <a:off x="8497824" y="4251354"/>
            <a:ext cx="2170176" cy="830997"/>
          </a:xfrm>
          <a:prstGeom prst="rect">
            <a:avLst/>
          </a:prstGeom>
          <a:noFill/>
        </p:spPr>
        <p:txBody>
          <a:bodyPr wrap="square" rtlCol="0">
            <a:spAutoFit/>
          </a:bodyPr>
          <a:lstStyle/>
          <a:p>
            <a:r>
              <a:rPr lang="en-US" sz="2400"/>
              <a:t>NFL Draft saw ~ 250K Visitors</a:t>
            </a:r>
          </a:p>
        </p:txBody>
      </p:sp>
    </p:spTree>
    <p:extLst>
      <p:ext uri="{BB962C8B-B14F-4D97-AF65-F5344CB8AC3E}">
        <p14:creationId xmlns:p14="http://schemas.microsoft.com/office/powerpoint/2010/main" val="216994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1592257A-2A43-4F33-B95D-87FED12BB791}"/>
              </a:ext>
            </a:extLst>
          </p:cNvPr>
          <p:cNvSpPr>
            <a:spLocks noGrp="1"/>
          </p:cNvSpPr>
          <p:nvPr>
            <p:ph type="title"/>
          </p:nvPr>
        </p:nvSpPr>
        <p:spPr>
          <a:xfrm>
            <a:off x="95793" y="-110061"/>
            <a:ext cx="12000412" cy="787908"/>
          </a:xfrm>
        </p:spPr>
        <p:txBody>
          <a:bodyPr wrap="square" anchor="b">
            <a:noAutofit/>
          </a:bodyPr>
          <a:lstStyle/>
          <a:p>
            <a:pPr algn="ctr"/>
            <a:r>
              <a:rPr lang="en-US" sz="3200"/>
              <a:t>Game Changer: Lung Cancer Screening</a:t>
            </a:r>
            <a:endParaRPr lang="en-US" sz="3333"/>
          </a:p>
        </p:txBody>
      </p:sp>
      <p:pic>
        <p:nvPicPr>
          <p:cNvPr id="4" name="Picture 2">
            <a:extLst>
              <a:ext uri="{FF2B5EF4-FFF2-40B4-BE49-F238E27FC236}">
                <a16:creationId xmlns:a16="http://schemas.microsoft.com/office/drawing/2014/main" id="{D53950CC-5675-3081-263D-0F4FB2AFE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141" y="810646"/>
            <a:ext cx="7553717" cy="523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87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878E-56F8-D383-1B0D-A0D0E6083EF1}"/>
              </a:ext>
            </a:extLst>
          </p:cNvPr>
          <p:cNvSpPr>
            <a:spLocks noGrp="1"/>
          </p:cNvSpPr>
          <p:nvPr>
            <p:ph type="title"/>
          </p:nvPr>
        </p:nvSpPr>
        <p:spPr>
          <a:xfrm>
            <a:off x="1014502" y="1993452"/>
            <a:ext cx="4021297" cy="757130"/>
          </a:xfrm>
        </p:spPr>
        <p:txBody>
          <a:bodyPr/>
          <a:lstStyle/>
          <a:p>
            <a:r>
              <a:rPr lang="en-US"/>
              <a:t>Stage Shift</a:t>
            </a:r>
          </a:p>
        </p:txBody>
      </p:sp>
      <p:pic>
        <p:nvPicPr>
          <p:cNvPr id="5" name="Content Placeholder 3" descr="A graph of cancer patients&#10;&#10;Description automatically generated">
            <a:extLst>
              <a:ext uri="{FF2B5EF4-FFF2-40B4-BE49-F238E27FC236}">
                <a16:creationId xmlns:a16="http://schemas.microsoft.com/office/drawing/2014/main" id="{84C293A4-AFDD-20DF-3887-FA1B7EA403AB}"/>
              </a:ext>
            </a:extLst>
          </p:cNvPr>
          <p:cNvPicPr>
            <a:picLocks noChangeAspect="1"/>
          </p:cNvPicPr>
          <p:nvPr/>
        </p:nvPicPr>
        <p:blipFill>
          <a:blip r:embed="rId3"/>
          <a:stretch>
            <a:fillRect/>
          </a:stretch>
        </p:blipFill>
        <p:spPr>
          <a:xfrm>
            <a:off x="5382551" y="48022"/>
            <a:ext cx="6809449" cy="6281717"/>
          </a:xfrm>
          <a:prstGeom prst="rect">
            <a:avLst/>
          </a:prstGeom>
        </p:spPr>
      </p:pic>
      <p:sp>
        <p:nvSpPr>
          <p:cNvPr id="3" name="TextBox 2">
            <a:extLst>
              <a:ext uri="{FF2B5EF4-FFF2-40B4-BE49-F238E27FC236}">
                <a16:creationId xmlns:a16="http://schemas.microsoft.com/office/drawing/2014/main" id="{B93E1DC6-5D72-1412-6F0B-CD2C13514270}"/>
              </a:ext>
            </a:extLst>
          </p:cNvPr>
          <p:cNvSpPr txBox="1"/>
          <p:nvPr/>
        </p:nvSpPr>
        <p:spPr>
          <a:xfrm>
            <a:off x="1014502" y="3014472"/>
            <a:ext cx="4021297" cy="1477328"/>
          </a:xfrm>
          <a:prstGeom prst="rect">
            <a:avLst/>
          </a:prstGeom>
          <a:noFill/>
        </p:spPr>
        <p:txBody>
          <a:bodyPr wrap="square" rtlCol="0">
            <a:spAutoFit/>
          </a:bodyPr>
          <a:lstStyle/>
          <a:p>
            <a:r>
              <a:rPr lang="en-US"/>
              <a:t>July 2024 – nearly 76% were diagnosed at an early stage (Stage 1/2)</a:t>
            </a:r>
          </a:p>
          <a:p>
            <a:endParaRPr lang="en-US"/>
          </a:p>
          <a:p>
            <a:r>
              <a:rPr lang="en-US"/>
              <a:t>In WI – nearly 30% of all lung cancers were early stage</a:t>
            </a:r>
          </a:p>
        </p:txBody>
      </p:sp>
    </p:spTree>
    <p:extLst>
      <p:ext uri="{BB962C8B-B14F-4D97-AF65-F5344CB8AC3E}">
        <p14:creationId xmlns:p14="http://schemas.microsoft.com/office/powerpoint/2010/main" val="2030818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988" y="482138"/>
            <a:ext cx="10156179" cy="757130"/>
          </a:xfrm>
        </p:spPr>
        <p:txBody>
          <a:bodyPr/>
          <a:lstStyle/>
          <a:p>
            <a:r>
              <a:rPr lang="en-US"/>
              <a:t>Building Our Team</a:t>
            </a:r>
          </a:p>
        </p:txBody>
      </p:sp>
      <p:sp>
        <p:nvSpPr>
          <p:cNvPr id="3" name="Text Placeholder 2"/>
          <p:cNvSpPr>
            <a:spLocks noGrp="1"/>
          </p:cNvSpPr>
          <p:nvPr>
            <p:ph type="body" sz="quarter" idx="10"/>
          </p:nvPr>
        </p:nvSpPr>
        <p:spPr>
          <a:xfrm>
            <a:off x="848989" y="1637853"/>
            <a:ext cx="10594866" cy="4117159"/>
          </a:xfrm>
        </p:spPr>
        <p:txBody>
          <a:bodyPr>
            <a:normAutofit lnSpcReduction="10000"/>
          </a:bodyPr>
          <a:lstStyle/>
          <a:p>
            <a:pPr marL="342900" indent="-342900">
              <a:buFont typeface="Arial" panose="020B0604020202020204" pitchFamily="34" charset="0"/>
              <a:buChar char="•"/>
            </a:pPr>
            <a:r>
              <a:rPr lang="en-US" b="1"/>
              <a:t>2014-2016 </a:t>
            </a:r>
            <a:r>
              <a:rPr lang="en-US"/>
              <a:t>– 9 Decentralized LDCT Sites opened in WI, cases submitted to the ACR Registry since 2016</a:t>
            </a:r>
          </a:p>
          <a:p>
            <a:pPr marL="342900" indent="-342900">
              <a:buFont typeface="Arial" panose="020B0604020202020204" pitchFamily="34" charset="0"/>
              <a:buChar char="•"/>
            </a:pPr>
            <a:r>
              <a:rPr lang="en-US" b="1"/>
              <a:t>2017</a:t>
            </a:r>
            <a:r>
              <a:rPr lang="en-US"/>
              <a:t> – Best Practice Alert created in the EHR</a:t>
            </a:r>
          </a:p>
          <a:p>
            <a:pPr marL="342900" indent="-342900">
              <a:buFont typeface="Arial" panose="020B0604020202020204" pitchFamily="34" charset="0"/>
              <a:buChar char="•"/>
            </a:pPr>
            <a:r>
              <a:rPr lang="en-US" b="1"/>
              <a:t>Fall 2018 </a:t>
            </a:r>
            <a:r>
              <a:rPr lang="en-US"/>
              <a:t>– dedicated team in WI was created, Advocate and Aurora Merger</a:t>
            </a:r>
          </a:p>
          <a:p>
            <a:pPr marL="342900" indent="-342900">
              <a:buFont typeface="Arial" panose="020B0604020202020204" pitchFamily="34" charset="0"/>
              <a:buChar char="•"/>
            </a:pPr>
            <a:r>
              <a:rPr lang="en-US" b="1"/>
              <a:t>Fall 2022 </a:t>
            </a:r>
            <a:r>
              <a:rPr lang="en-US"/>
              <a:t>– Combined IL and WI programs</a:t>
            </a:r>
          </a:p>
          <a:p>
            <a:pPr marL="1028700" lvl="1" indent="-342900"/>
            <a:r>
              <a:rPr lang="en-US"/>
              <a:t>One LCSR Registry</a:t>
            </a:r>
          </a:p>
          <a:p>
            <a:pPr marL="1028700" lvl="1" indent="-342900"/>
            <a:r>
              <a:rPr lang="en-US"/>
              <a:t>Standardized workflows and policy</a:t>
            </a:r>
          </a:p>
          <a:p>
            <a:pPr marL="1028700" lvl="1" indent="-342900"/>
            <a:r>
              <a:rPr lang="en-US"/>
              <a:t>Staff education on program and support</a:t>
            </a:r>
          </a:p>
          <a:p>
            <a:pPr marL="1028700" lvl="1" indent="-342900"/>
            <a:r>
              <a:rPr lang="en-US"/>
              <a:t>Two additional dedicated Thoracic tumor conferences created (4 total across WI and IL)</a:t>
            </a:r>
          </a:p>
          <a:p>
            <a:pPr marL="342900" indent="-342900">
              <a:buFont typeface="Arial" panose="020B0604020202020204" pitchFamily="34" charset="0"/>
              <a:buChar char="•"/>
            </a:pPr>
            <a:r>
              <a:rPr lang="en-US" b="1"/>
              <a:t>2025…</a:t>
            </a:r>
          </a:p>
        </p:txBody>
      </p:sp>
    </p:spTree>
    <p:extLst>
      <p:ext uri="{BB962C8B-B14F-4D97-AF65-F5344CB8AC3E}">
        <p14:creationId xmlns:p14="http://schemas.microsoft.com/office/powerpoint/2010/main" val="1339695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A40D10-6614-D731-AF29-DCCBFA7580D5}"/>
              </a:ext>
            </a:extLst>
          </p:cNvPr>
          <p:cNvSpPr txBox="1"/>
          <p:nvPr/>
        </p:nvSpPr>
        <p:spPr>
          <a:xfrm>
            <a:off x="725424" y="1859174"/>
            <a:ext cx="3279648" cy="1938992"/>
          </a:xfrm>
          <a:prstGeom prst="rect">
            <a:avLst/>
          </a:prstGeom>
          <a:noFill/>
        </p:spPr>
        <p:txBody>
          <a:bodyPr wrap="square" rtlCol="0">
            <a:spAutoFit/>
          </a:bodyPr>
          <a:lstStyle/>
          <a:p>
            <a:pPr algn="ctr"/>
            <a:r>
              <a:rPr lang="en-US" sz="2400" b="1" u="sng">
                <a:solidFill>
                  <a:schemeClr val="accent1">
                    <a:lumMod val="50000"/>
                  </a:schemeClr>
                </a:solidFill>
                <a:latin typeface="Veranda"/>
              </a:rPr>
              <a:t>Who</a:t>
            </a:r>
          </a:p>
          <a:p>
            <a:pPr marL="285750" indent="-285750" algn="ctr">
              <a:buFont typeface="Arial" panose="020B0604020202020204" pitchFamily="34" charset="0"/>
              <a:buChar char="•"/>
            </a:pPr>
            <a:r>
              <a:rPr lang="en-US" sz="2400">
                <a:solidFill>
                  <a:schemeClr val="accent1">
                    <a:lumMod val="50000"/>
                  </a:schemeClr>
                </a:solidFill>
                <a:latin typeface="Veranda"/>
              </a:rPr>
              <a:t>RN Nurse Coordinator</a:t>
            </a:r>
          </a:p>
          <a:p>
            <a:pPr marL="285750" indent="-285750" algn="ctr">
              <a:buFont typeface="Arial" panose="020B0604020202020204" pitchFamily="34" charset="0"/>
              <a:buChar char="•"/>
            </a:pPr>
            <a:r>
              <a:rPr lang="en-US" sz="2400">
                <a:solidFill>
                  <a:schemeClr val="accent1">
                    <a:lumMod val="50000"/>
                  </a:schemeClr>
                </a:solidFill>
                <a:latin typeface="Veranda"/>
              </a:rPr>
              <a:t>Data Specialist</a:t>
            </a:r>
          </a:p>
          <a:p>
            <a:pPr marL="285750" indent="-285750" algn="ctr">
              <a:buFont typeface="Arial" panose="020B0604020202020204" pitchFamily="34" charset="0"/>
              <a:buChar char="•"/>
            </a:pPr>
            <a:r>
              <a:rPr lang="en-US" sz="2400">
                <a:solidFill>
                  <a:schemeClr val="accent1">
                    <a:lumMod val="50000"/>
                  </a:schemeClr>
                </a:solidFill>
                <a:latin typeface="Veranda"/>
              </a:rPr>
              <a:t>Physician Champions</a:t>
            </a:r>
          </a:p>
          <a:p>
            <a:pPr marL="285750" indent="-285750" algn="ctr">
              <a:buFont typeface="Arial" panose="020B0604020202020204" pitchFamily="34" charset="0"/>
              <a:buChar char="•"/>
            </a:pPr>
            <a:r>
              <a:rPr lang="en-US" sz="2400">
                <a:solidFill>
                  <a:schemeClr val="accent1">
                    <a:lumMod val="50000"/>
                  </a:schemeClr>
                </a:solidFill>
                <a:latin typeface="Veranda"/>
              </a:rPr>
              <a:t>26K patients in 2024</a:t>
            </a:r>
          </a:p>
        </p:txBody>
      </p:sp>
      <p:sp>
        <p:nvSpPr>
          <p:cNvPr id="9" name="TextBox 8">
            <a:extLst>
              <a:ext uri="{FF2B5EF4-FFF2-40B4-BE49-F238E27FC236}">
                <a16:creationId xmlns:a16="http://schemas.microsoft.com/office/drawing/2014/main" id="{E3D8A9DF-43A7-3E1E-7107-111CE8490C51}"/>
              </a:ext>
            </a:extLst>
          </p:cNvPr>
          <p:cNvSpPr txBox="1"/>
          <p:nvPr/>
        </p:nvSpPr>
        <p:spPr>
          <a:xfrm>
            <a:off x="7836408" y="1802821"/>
            <a:ext cx="3675888" cy="2246769"/>
          </a:xfrm>
          <a:prstGeom prst="rect">
            <a:avLst/>
          </a:prstGeom>
          <a:noFill/>
        </p:spPr>
        <p:txBody>
          <a:bodyPr wrap="square" rtlCol="0">
            <a:spAutoFit/>
          </a:bodyPr>
          <a:lstStyle/>
          <a:p>
            <a:pPr algn="ctr"/>
            <a:r>
              <a:rPr lang="en-US" sz="2000" b="1" u="sng">
                <a:solidFill>
                  <a:schemeClr val="accent1">
                    <a:lumMod val="50000"/>
                  </a:schemeClr>
                </a:solidFill>
                <a:latin typeface="Veranda"/>
              </a:rPr>
              <a:t>Where</a:t>
            </a:r>
          </a:p>
          <a:p>
            <a:pPr marL="285750" indent="-285750" algn="ctr">
              <a:buFont typeface="Arial" panose="020B0604020202020204" pitchFamily="34" charset="0"/>
              <a:buChar char="•"/>
            </a:pPr>
            <a:r>
              <a:rPr lang="en-US" sz="2000">
                <a:solidFill>
                  <a:schemeClr val="accent1">
                    <a:lumMod val="50000"/>
                  </a:schemeClr>
                </a:solidFill>
                <a:latin typeface="Veranda"/>
              </a:rPr>
              <a:t>50 locations across WI and IL</a:t>
            </a:r>
          </a:p>
          <a:p>
            <a:pPr marL="285750" indent="-285750" algn="ctr">
              <a:buFont typeface="Arial" panose="020B0604020202020204" pitchFamily="34" charset="0"/>
              <a:buChar char="•"/>
            </a:pPr>
            <a:r>
              <a:rPr lang="en-US" sz="2000">
                <a:solidFill>
                  <a:schemeClr val="accent1">
                    <a:lumMod val="50000"/>
                  </a:schemeClr>
                </a:solidFill>
                <a:latin typeface="Veranda"/>
              </a:rPr>
              <a:t>Hospitals and outpatient imaging centers</a:t>
            </a:r>
          </a:p>
          <a:p>
            <a:pPr marL="285750" indent="-285750" algn="ctr">
              <a:buFont typeface="Arial" panose="020B0604020202020204" pitchFamily="34" charset="0"/>
              <a:buChar char="•"/>
            </a:pPr>
            <a:r>
              <a:rPr lang="en-US" sz="2000">
                <a:solidFill>
                  <a:schemeClr val="accent1">
                    <a:lumMod val="50000"/>
                  </a:schemeClr>
                </a:solidFill>
                <a:latin typeface="Veranda"/>
              </a:rPr>
              <a:t>Community education and awareness events</a:t>
            </a:r>
          </a:p>
          <a:p>
            <a:pPr marL="285750" indent="-285750" algn="ctr">
              <a:buFont typeface="Arial" panose="020B0604020202020204" pitchFamily="34" charset="0"/>
              <a:buChar char="•"/>
            </a:pPr>
            <a:r>
              <a:rPr lang="en-US" sz="2000">
                <a:solidFill>
                  <a:schemeClr val="accent1">
                    <a:lumMod val="50000"/>
                  </a:schemeClr>
                </a:solidFill>
                <a:latin typeface="Veranda"/>
              </a:rPr>
              <a:t>Primary care offices </a:t>
            </a:r>
          </a:p>
        </p:txBody>
      </p:sp>
      <p:sp>
        <p:nvSpPr>
          <p:cNvPr id="10" name="TextBox 9">
            <a:extLst>
              <a:ext uri="{FF2B5EF4-FFF2-40B4-BE49-F238E27FC236}">
                <a16:creationId xmlns:a16="http://schemas.microsoft.com/office/drawing/2014/main" id="{20D3C42F-00B8-BB02-3AC5-40A8CCE7F5CD}"/>
              </a:ext>
            </a:extLst>
          </p:cNvPr>
          <p:cNvSpPr txBox="1"/>
          <p:nvPr/>
        </p:nvSpPr>
        <p:spPr>
          <a:xfrm>
            <a:off x="4259961" y="1859174"/>
            <a:ext cx="3563112" cy="1938992"/>
          </a:xfrm>
          <a:prstGeom prst="rect">
            <a:avLst/>
          </a:prstGeom>
          <a:noFill/>
        </p:spPr>
        <p:txBody>
          <a:bodyPr wrap="square" rtlCol="0">
            <a:spAutoFit/>
          </a:bodyPr>
          <a:lstStyle/>
          <a:p>
            <a:pPr algn="ctr"/>
            <a:r>
              <a:rPr lang="en-US" sz="2400" b="1" u="sng">
                <a:solidFill>
                  <a:schemeClr val="accent1">
                    <a:lumMod val="50000"/>
                  </a:schemeClr>
                </a:solidFill>
                <a:latin typeface="Veranda"/>
              </a:rPr>
              <a:t>What</a:t>
            </a:r>
          </a:p>
          <a:p>
            <a:pPr marL="285750" indent="-285750" algn="ctr">
              <a:buFont typeface="Arial" panose="020B0604020202020204" pitchFamily="34" charset="0"/>
              <a:buChar char="•"/>
            </a:pPr>
            <a:r>
              <a:rPr lang="en-US" sz="2400">
                <a:solidFill>
                  <a:schemeClr val="accent1">
                    <a:lumMod val="50000"/>
                  </a:schemeClr>
                </a:solidFill>
                <a:latin typeface="Veranda"/>
              </a:rPr>
              <a:t>Hybrid model</a:t>
            </a:r>
          </a:p>
          <a:p>
            <a:pPr marL="285750" indent="-285750" algn="ctr">
              <a:buFont typeface="Arial" panose="020B0604020202020204" pitchFamily="34" charset="0"/>
              <a:buChar char="•"/>
            </a:pPr>
            <a:r>
              <a:rPr lang="en-US" sz="2400">
                <a:solidFill>
                  <a:schemeClr val="accent1">
                    <a:lumMod val="50000"/>
                  </a:schemeClr>
                </a:solidFill>
                <a:latin typeface="Veranda"/>
              </a:rPr>
              <a:t>USPSTF and CMS Criteria</a:t>
            </a:r>
          </a:p>
          <a:p>
            <a:pPr marL="285750" indent="-285750" algn="ctr">
              <a:buFont typeface="Arial" panose="020B0604020202020204" pitchFamily="34" charset="0"/>
              <a:buChar char="•"/>
            </a:pPr>
            <a:r>
              <a:rPr lang="en-US" sz="2400">
                <a:solidFill>
                  <a:schemeClr val="accent1">
                    <a:lumMod val="50000"/>
                  </a:schemeClr>
                </a:solidFill>
                <a:latin typeface="Veranda"/>
              </a:rPr>
              <a:t>Smoking cessation</a:t>
            </a:r>
          </a:p>
          <a:p>
            <a:pPr marL="285750" indent="-285750" algn="ctr">
              <a:buFont typeface="Arial" panose="020B0604020202020204" pitchFamily="34" charset="0"/>
              <a:buChar char="•"/>
            </a:pPr>
            <a:r>
              <a:rPr lang="en-US" sz="2400">
                <a:solidFill>
                  <a:schemeClr val="accent1">
                    <a:lumMod val="50000"/>
                  </a:schemeClr>
                </a:solidFill>
                <a:latin typeface="Veranda"/>
              </a:rPr>
              <a:t>Patient education</a:t>
            </a:r>
          </a:p>
        </p:txBody>
      </p:sp>
      <p:sp>
        <p:nvSpPr>
          <p:cNvPr id="13" name="Oval 12">
            <a:extLst>
              <a:ext uri="{FF2B5EF4-FFF2-40B4-BE49-F238E27FC236}">
                <a16:creationId xmlns:a16="http://schemas.microsoft.com/office/drawing/2014/main" id="{8767D055-6697-0E88-1D95-5E378F729C66}"/>
              </a:ext>
            </a:extLst>
          </p:cNvPr>
          <p:cNvSpPr/>
          <p:nvPr/>
        </p:nvSpPr>
        <p:spPr>
          <a:xfrm>
            <a:off x="7905750" y="1171320"/>
            <a:ext cx="3537204" cy="3314700"/>
          </a:xfrm>
          <a:prstGeom prst="ellipse">
            <a:avLst/>
          </a:prstGeom>
          <a:noFill/>
          <a:ln w="38100">
            <a:solidFill>
              <a:srgbClr val="003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38CFA0F-2929-62E4-EB77-43AF231972FD}"/>
              </a:ext>
            </a:extLst>
          </p:cNvPr>
          <p:cNvSpPr/>
          <p:nvPr/>
        </p:nvSpPr>
        <p:spPr>
          <a:xfrm>
            <a:off x="4251198" y="1268856"/>
            <a:ext cx="3537204" cy="3314700"/>
          </a:xfrm>
          <a:prstGeom prst="ellipse">
            <a:avLst/>
          </a:prstGeom>
          <a:noFill/>
          <a:ln w="38100">
            <a:solidFill>
              <a:srgbClr val="003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D99678-1064-59C8-2D35-3BE064E8B702}"/>
              </a:ext>
            </a:extLst>
          </p:cNvPr>
          <p:cNvSpPr/>
          <p:nvPr/>
        </p:nvSpPr>
        <p:spPr>
          <a:xfrm>
            <a:off x="596646" y="1171320"/>
            <a:ext cx="3537204" cy="3314700"/>
          </a:xfrm>
          <a:prstGeom prst="ellipse">
            <a:avLst/>
          </a:prstGeom>
          <a:noFill/>
          <a:ln w="38100">
            <a:solidFill>
              <a:srgbClr val="003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834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2EB6830-9499-E0CB-F42D-1D75BCF6C6F1}"/>
              </a:ext>
            </a:extLst>
          </p:cNvPr>
          <p:cNvGraphicFramePr/>
          <p:nvPr/>
        </p:nvGraphicFramePr>
        <p:xfrm>
          <a:off x="1181100" y="119269"/>
          <a:ext cx="9829800" cy="6122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B1FDCE4-A7D1-1B80-B12F-4B44EF5D41BD}"/>
              </a:ext>
            </a:extLst>
          </p:cNvPr>
          <p:cNvSpPr txBox="1"/>
          <p:nvPr/>
        </p:nvSpPr>
        <p:spPr>
          <a:xfrm>
            <a:off x="4398065" y="2257191"/>
            <a:ext cx="3395869" cy="1846659"/>
          </a:xfrm>
          <a:prstGeom prst="rect">
            <a:avLst/>
          </a:prstGeom>
          <a:noFill/>
        </p:spPr>
        <p:txBody>
          <a:bodyPr wrap="square" rtlCol="0">
            <a:spAutoFit/>
          </a:bodyPr>
          <a:lstStyle/>
          <a:p>
            <a:pPr algn="ctr"/>
            <a:r>
              <a:rPr lang="en-US" sz="2400" b="1"/>
              <a:t>Patient</a:t>
            </a:r>
          </a:p>
          <a:p>
            <a:pPr algn="ctr"/>
            <a:r>
              <a:rPr lang="en-US"/>
              <a:t>Nurse Navigators</a:t>
            </a:r>
          </a:p>
          <a:p>
            <a:pPr algn="ctr"/>
            <a:r>
              <a:rPr lang="en-US"/>
              <a:t>Interventional Pulmonary </a:t>
            </a:r>
          </a:p>
          <a:p>
            <a:pPr algn="ctr"/>
            <a:r>
              <a:rPr lang="en-US"/>
              <a:t>Thoracic Surgery</a:t>
            </a:r>
          </a:p>
          <a:p>
            <a:pPr algn="ctr"/>
            <a:r>
              <a:rPr lang="en-US"/>
              <a:t>Radiology</a:t>
            </a:r>
          </a:p>
          <a:p>
            <a:pPr algn="ctr"/>
            <a:r>
              <a:rPr lang="en-US"/>
              <a:t>Medical/Radiation Oncology</a:t>
            </a:r>
          </a:p>
        </p:txBody>
      </p:sp>
    </p:spTree>
    <p:extLst>
      <p:ext uri="{BB962C8B-B14F-4D97-AF65-F5344CB8AC3E}">
        <p14:creationId xmlns:p14="http://schemas.microsoft.com/office/powerpoint/2010/main" val="147664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E5FF-5225-21F2-386C-AC8C6A5F8CC6}"/>
              </a:ext>
            </a:extLst>
          </p:cNvPr>
          <p:cNvSpPr>
            <a:spLocks noGrp="1"/>
          </p:cNvSpPr>
          <p:nvPr>
            <p:ph type="title"/>
          </p:nvPr>
        </p:nvSpPr>
        <p:spPr>
          <a:xfrm>
            <a:off x="848990" y="213971"/>
            <a:ext cx="10156179" cy="757130"/>
          </a:xfrm>
        </p:spPr>
        <p:txBody>
          <a:bodyPr/>
          <a:lstStyle/>
          <a:p>
            <a:r>
              <a:rPr lang="en-US"/>
              <a:t>Executing the Gameplan </a:t>
            </a:r>
          </a:p>
        </p:txBody>
      </p:sp>
      <p:sp>
        <p:nvSpPr>
          <p:cNvPr id="3" name="Text Placeholder 2">
            <a:extLst>
              <a:ext uri="{FF2B5EF4-FFF2-40B4-BE49-F238E27FC236}">
                <a16:creationId xmlns:a16="http://schemas.microsoft.com/office/drawing/2014/main" id="{ED83FF24-6DEF-410D-AB5A-EF8511A1945A}"/>
              </a:ext>
            </a:extLst>
          </p:cNvPr>
          <p:cNvSpPr>
            <a:spLocks noGrp="1"/>
          </p:cNvSpPr>
          <p:nvPr>
            <p:ph type="body" sz="quarter" idx="10"/>
          </p:nvPr>
        </p:nvSpPr>
        <p:spPr>
          <a:xfrm>
            <a:off x="848990" y="1190177"/>
            <a:ext cx="5725546" cy="5338639"/>
          </a:xfrm>
        </p:spPr>
        <p:txBody>
          <a:bodyPr>
            <a:normAutofit/>
          </a:bodyPr>
          <a:lstStyle/>
          <a:p>
            <a:pPr marL="342900" indent="-342900">
              <a:buFont typeface="Arial" panose="020B0604020202020204" pitchFamily="34" charset="0"/>
              <a:buChar char="•"/>
            </a:pPr>
            <a:r>
              <a:rPr lang="en-US"/>
              <a:t>Health Maintenance Topic/Best Practice Advisory</a:t>
            </a:r>
          </a:p>
          <a:p>
            <a:pPr marL="342900" indent="-342900">
              <a:buFont typeface="Arial" panose="020B0604020202020204" pitchFamily="34" charset="0"/>
              <a:buChar char="•"/>
            </a:pPr>
            <a:r>
              <a:rPr lang="en-US"/>
              <a:t>Unique Orders for screening</a:t>
            </a:r>
          </a:p>
          <a:p>
            <a:pPr marL="1028700" lvl="1" indent="-342900"/>
            <a:r>
              <a:rPr lang="en-US"/>
              <a:t>Baseline/Annual</a:t>
            </a:r>
          </a:p>
          <a:p>
            <a:pPr marL="1028700" lvl="1" indent="-342900"/>
            <a:r>
              <a:rPr lang="en-US"/>
              <a:t>Follow up</a:t>
            </a:r>
          </a:p>
          <a:p>
            <a:pPr marL="342900" indent="-342900">
              <a:buFont typeface="Arial" panose="020B0604020202020204" pitchFamily="34" charset="0"/>
              <a:buChar char="•"/>
            </a:pPr>
            <a:r>
              <a:rPr lang="en-US"/>
              <a:t>Quality Metrics and Evaluation</a:t>
            </a:r>
          </a:p>
          <a:p>
            <a:pPr marL="1028700" lvl="1" indent="-342900"/>
            <a:r>
              <a:rPr lang="en-US"/>
              <a:t>Bronchoscopy Complication Rates</a:t>
            </a:r>
          </a:p>
          <a:p>
            <a:pPr marL="1028700" lvl="1" indent="-342900"/>
            <a:r>
              <a:rPr lang="en-US"/>
              <a:t>Screening Rate</a:t>
            </a:r>
          </a:p>
          <a:p>
            <a:pPr marL="1028700" lvl="1" indent="-342900"/>
            <a:r>
              <a:rPr lang="en-US"/>
              <a:t>Adherence to Annual Screening</a:t>
            </a:r>
          </a:p>
          <a:p>
            <a:pPr marL="1028700" lvl="1" indent="-342900"/>
            <a:r>
              <a:rPr lang="en-US"/>
              <a:t>Tobacco Documentation</a:t>
            </a:r>
          </a:p>
          <a:p>
            <a:pPr marL="342900" indent="-342900">
              <a:buFont typeface="Arial" panose="020B0604020202020204" pitchFamily="34" charset="0"/>
              <a:buChar char="•"/>
            </a:pPr>
            <a:r>
              <a:rPr lang="en-US"/>
              <a:t>Staff and Community Outreach</a:t>
            </a:r>
          </a:p>
          <a:p>
            <a:pPr marL="1028700" lvl="1" indent="-342900"/>
            <a:r>
              <a:rPr lang="en-US"/>
              <a:t>Lobby tables</a:t>
            </a:r>
          </a:p>
          <a:p>
            <a:pPr marL="1028700" lvl="1" indent="-342900"/>
            <a:r>
              <a:rPr lang="en-US"/>
              <a:t>Community festivals and health fairs</a:t>
            </a:r>
          </a:p>
          <a:p>
            <a:pPr marL="1028700" lvl="1" indent="-342900"/>
            <a:r>
              <a:rPr lang="en-US"/>
              <a:t>Sporting events</a:t>
            </a:r>
          </a:p>
        </p:txBody>
      </p:sp>
      <p:pic>
        <p:nvPicPr>
          <p:cNvPr id="5" name="Picture 4">
            <a:extLst>
              <a:ext uri="{FF2B5EF4-FFF2-40B4-BE49-F238E27FC236}">
                <a16:creationId xmlns:a16="http://schemas.microsoft.com/office/drawing/2014/main" id="{4D3D863B-B8EE-713D-7308-F8BABCB42C46}"/>
              </a:ext>
            </a:extLst>
          </p:cNvPr>
          <p:cNvPicPr>
            <a:picLocks noChangeAspect="1"/>
          </p:cNvPicPr>
          <p:nvPr/>
        </p:nvPicPr>
        <p:blipFill>
          <a:blip r:embed="rId3"/>
          <a:stretch>
            <a:fillRect/>
          </a:stretch>
        </p:blipFill>
        <p:spPr>
          <a:xfrm>
            <a:off x="6096000" y="2419126"/>
            <a:ext cx="5890929" cy="2019747"/>
          </a:xfrm>
          <a:prstGeom prst="rect">
            <a:avLst/>
          </a:prstGeom>
        </p:spPr>
      </p:pic>
    </p:spTree>
    <p:extLst>
      <p:ext uri="{BB962C8B-B14F-4D97-AF65-F5344CB8AC3E}">
        <p14:creationId xmlns:p14="http://schemas.microsoft.com/office/powerpoint/2010/main" val="1645823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9D72F31-4849-6668-0718-677D8B7F00D5}"/>
              </a:ext>
            </a:extLst>
          </p:cNvPr>
          <p:cNvGraphicFramePr/>
          <p:nvPr/>
        </p:nvGraphicFramePr>
        <p:xfrm>
          <a:off x="630936" y="237744"/>
          <a:ext cx="10250424" cy="60167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4995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76350" y="3543300"/>
            <a:ext cx="9074150" cy="1219200"/>
          </a:xfrm>
        </p:spPr>
        <p:txBody>
          <a:bodyPr vert="horz" lIns="91440" tIns="45720" rIns="91440" bIns="45720" rtlCol="0" anchor="t">
            <a:noAutofit/>
          </a:bodyPr>
          <a:lstStyle/>
          <a:p>
            <a:r>
              <a:rPr lang="en-US" sz="6000">
                <a:latin typeface="Gotham"/>
                <a:cs typeface="Arial"/>
              </a:rPr>
              <a:t>Green Bay Regional Meeting</a:t>
            </a:r>
          </a:p>
        </p:txBody>
      </p:sp>
      <p:sp>
        <p:nvSpPr>
          <p:cNvPr id="96275" name="Rectangle 19"/>
          <p:cNvSpPr>
            <a:spLocks noChangeArrowheads="1"/>
          </p:cNvSpPr>
          <p:nvPr/>
        </p:nvSpPr>
        <p:spPr bwMode="auto">
          <a:xfrm>
            <a:off x="3352800" y="3886200"/>
            <a:ext cx="6553200" cy="533400"/>
          </a:xfrm>
          <a:prstGeom prst="rect">
            <a:avLst/>
          </a:prstGeom>
          <a:noFill/>
          <a:ln w="9525">
            <a:noFill/>
            <a:miter lim="800000"/>
            <a:headEnd/>
            <a:tailEnd/>
          </a:ln>
          <a:effectLst/>
        </p:spPr>
        <p:txBody>
          <a:bodyPr anchor="ctr"/>
          <a:lstStyle/>
          <a:p>
            <a:pPr>
              <a:spcBef>
                <a:spcPct val="0"/>
              </a:spcBef>
            </a:pPr>
            <a:endParaRPr lang="en-US" sz="2800">
              <a:solidFill>
                <a:schemeClr val="tx2"/>
              </a:solidFill>
            </a:endParaRPr>
          </a:p>
        </p:txBody>
      </p:sp>
      <p:sp>
        <p:nvSpPr>
          <p:cNvPr id="4" name="Rectangle 3">
            <a:extLst>
              <a:ext uri="{FF2B5EF4-FFF2-40B4-BE49-F238E27FC236}">
                <a16:creationId xmlns:a16="http://schemas.microsoft.com/office/drawing/2014/main" id="{23514366-68EB-44ED-D536-EA3C7693EB5D}"/>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7BB2-9B36-04C0-96E6-E9A8298F63BD}"/>
              </a:ext>
            </a:extLst>
          </p:cNvPr>
          <p:cNvSpPr>
            <a:spLocks noGrp="1"/>
          </p:cNvSpPr>
          <p:nvPr>
            <p:ph type="title"/>
          </p:nvPr>
        </p:nvSpPr>
        <p:spPr>
          <a:xfrm>
            <a:off x="331752" y="252859"/>
            <a:ext cx="10156179" cy="1255728"/>
          </a:xfrm>
        </p:spPr>
        <p:txBody>
          <a:bodyPr/>
          <a:lstStyle/>
          <a:p>
            <a:r>
              <a:rPr lang="en-US" sz="2800"/>
              <a:t>Multi-center Analysis of Extrapulmonary Malignancies Identified during Low-Dose Lung Cancer Screening</a:t>
            </a:r>
          </a:p>
        </p:txBody>
      </p:sp>
      <p:graphicFrame>
        <p:nvGraphicFramePr>
          <p:cNvPr id="4" name="Object 4">
            <a:extLst>
              <a:ext uri="{FF2B5EF4-FFF2-40B4-BE49-F238E27FC236}">
                <a16:creationId xmlns:a16="http://schemas.microsoft.com/office/drawing/2014/main" id="{9899E1BE-5B52-26E4-30AE-05081E457AC9}"/>
              </a:ext>
            </a:extLst>
          </p:cNvPr>
          <p:cNvGraphicFramePr>
            <a:graphicFrameLocks noChangeAspect="1"/>
          </p:cNvGraphicFramePr>
          <p:nvPr/>
        </p:nvGraphicFramePr>
        <p:xfrm>
          <a:off x="6096000" y="1849055"/>
          <a:ext cx="5562599" cy="41282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Object 4">
            <a:extLst>
              <a:ext uri="{FF2B5EF4-FFF2-40B4-BE49-F238E27FC236}">
                <a16:creationId xmlns:a16="http://schemas.microsoft.com/office/drawing/2014/main" id="{648DF751-9EDD-0C50-6930-9ADAF6382F5B}"/>
              </a:ext>
            </a:extLst>
          </p:cNvPr>
          <p:cNvGraphicFramePr>
            <a:graphicFrameLocks noChangeAspect="1"/>
          </p:cNvGraphicFramePr>
          <p:nvPr/>
        </p:nvGraphicFramePr>
        <p:xfrm>
          <a:off x="533401" y="1849056"/>
          <a:ext cx="5562599" cy="412822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51F84E21-50C9-C572-E31F-3E175E59B039}"/>
              </a:ext>
            </a:extLst>
          </p:cNvPr>
          <p:cNvSpPr txBox="1"/>
          <p:nvPr/>
        </p:nvSpPr>
        <p:spPr>
          <a:xfrm>
            <a:off x="4010891" y="5458691"/>
            <a:ext cx="3318163" cy="646331"/>
          </a:xfrm>
          <a:prstGeom prst="rect">
            <a:avLst/>
          </a:prstGeom>
          <a:noFill/>
        </p:spPr>
        <p:txBody>
          <a:bodyPr wrap="square" rtlCol="0">
            <a:spAutoFit/>
          </a:bodyPr>
          <a:lstStyle/>
          <a:p>
            <a:r>
              <a:rPr lang="en-US"/>
              <a:t>Total 24 renal EMs</a:t>
            </a:r>
          </a:p>
          <a:p>
            <a:pPr marL="285750" indent="-285750">
              <a:buFont typeface="Arial" panose="020B0604020202020204" pitchFamily="34" charset="0"/>
              <a:buChar char="•"/>
            </a:pPr>
            <a:r>
              <a:rPr lang="en-US"/>
              <a:t>1 patient died of lung cancer</a:t>
            </a:r>
          </a:p>
        </p:txBody>
      </p:sp>
      <p:sp>
        <p:nvSpPr>
          <p:cNvPr id="3" name="TextBox 2">
            <a:extLst>
              <a:ext uri="{FF2B5EF4-FFF2-40B4-BE49-F238E27FC236}">
                <a16:creationId xmlns:a16="http://schemas.microsoft.com/office/drawing/2014/main" id="{FEB2DC34-87E3-C29F-353C-A90D9938880E}"/>
              </a:ext>
            </a:extLst>
          </p:cNvPr>
          <p:cNvSpPr txBox="1"/>
          <p:nvPr/>
        </p:nvSpPr>
        <p:spPr>
          <a:xfrm>
            <a:off x="118827" y="6080848"/>
            <a:ext cx="3529720" cy="1015663"/>
          </a:xfrm>
          <a:prstGeom prst="rect">
            <a:avLst/>
          </a:prstGeom>
          <a:noFill/>
        </p:spPr>
        <p:txBody>
          <a:bodyPr wrap="square" rtlCol="0">
            <a:spAutoFit/>
          </a:bodyPr>
          <a:lstStyle/>
          <a:p>
            <a:r>
              <a:rPr lang="en-US" sz="1200"/>
              <a:t>Unpublished data, manuscript in process</a:t>
            </a:r>
          </a:p>
          <a:p>
            <a:r>
              <a:rPr lang="en-US" sz="1200" b="1">
                <a:solidFill>
                  <a:srgbClr val="616364"/>
                </a:solidFill>
              </a:rPr>
              <a:t>Tisileli S. Tuifua, MD Philip Kaminsky, MD</a:t>
            </a:r>
          </a:p>
          <a:p>
            <a:r>
              <a:rPr lang="en-US" sz="1200" b="1">
                <a:solidFill>
                  <a:srgbClr val="616364"/>
                </a:solidFill>
              </a:rPr>
              <a:t>Abraham Weiss, MD</a:t>
            </a:r>
            <a:r>
              <a:rPr lang="en-US" sz="1200" b="1" baseline="30000">
                <a:solidFill>
                  <a:srgbClr val="616364"/>
                </a:solidFill>
              </a:rPr>
              <a:t> </a:t>
            </a:r>
            <a:r>
              <a:rPr lang="en-US" sz="1200" b="1">
                <a:solidFill>
                  <a:srgbClr val="616364"/>
                </a:solidFill>
              </a:rPr>
              <a:t>Meghan McHugh, RN, BSN</a:t>
            </a:r>
            <a:r>
              <a:rPr lang="en-US" sz="1200" b="1" baseline="30000">
                <a:solidFill>
                  <a:srgbClr val="616364"/>
                </a:solidFill>
              </a:rPr>
              <a:t> </a:t>
            </a:r>
            <a:r>
              <a:rPr lang="en-US" sz="1200" b="1">
                <a:solidFill>
                  <a:srgbClr val="616364"/>
                </a:solidFill>
              </a:rPr>
              <a:t>Daniel Malone, MD</a:t>
            </a:r>
            <a:r>
              <a:rPr lang="en-US" sz="1200" b="1" baseline="30000">
                <a:solidFill>
                  <a:srgbClr val="616364"/>
                </a:solidFill>
              </a:rPr>
              <a:t>1</a:t>
            </a:r>
            <a:endParaRPr lang="en-US" sz="1200" b="1">
              <a:solidFill>
                <a:srgbClr val="616364"/>
              </a:solidFill>
            </a:endParaRPr>
          </a:p>
          <a:p>
            <a:endParaRPr lang="en-US" sz="1200"/>
          </a:p>
        </p:txBody>
      </p:sp>
    </p:spTree>
    <p:extLst>
      <p:ext uri="{BB962C8B-B14F-4D97-AF65-F5344CB8AC3E}">
        <p14:creationId xmlns:p14="http://schemas.microsoft.com/office/powerpoint/2010/main" val="298177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79FB-A8A1-DA49-FE8E-69B1E26AFA73}"/>
              </a:ext>
            </a:extLst>
          </p:cNvPr>
          <p:cNvSpPr>
            <a:spLocks noGrp="1"/>
          </p:cNvSpPr>
          <p:nvPr>
            <p:ph type="title"/>
          </p:nvPr>
        </p:nvSpPr>
        <p:spPr>
          <a:xfrm>
            <a:off x="496122" y="437524"/>
            <a:ext cx="11525891" cy="1200329"/>
          </a:xfrm>
        </p:spPr>
        <p:txBody>
          <a:bodyPr/>
          <a:lstStyle/>
          <a:p>
            <a:pPr algn="ctr"/>
            <a:r>
              <a:rPr lang="en-US" sz="4000"/>
              <a:t>First Line of Defense: </a:t>
            </a:r>
            <a:br>
              <a:rPr lang="en-US" sz="4000"/>
            </a:br>
            <a:r>
              <a:rPr lang="en-US" sz="4000"/>
              <a:t>Tobacco Screening and Documentation</a:t>
            </a:r>
            <a:endParaRPr lang="en-US"/>
          </a:p>
        </p:txBody>
      </p:sp>
      <p:sp>
        <p:nvSpPr>
          <p:cNvPr id="3" name="Text Placeholder 2">
            <a:extLst>
              <a:ext uri="{FF2B5EF4-FFF2-40B4-BE49-F238E27FC236}">
                <a16:creationId xmlns:a16="http://schemas.microsoft.com/office/drawing/2014/main" id="{0DF02E16-524F-60CA-91E9-6BA35BD504C9}"/>
              </a:ext>
            </a:extLst>
          </p:cNvPr>
          <p:cNvSpPr>
            <a:spLocks noGrp="1"/>
          </p:cNvSpPr>
          <p:nvPr>
            <p:ph type="body" sz="quarter" idx="10"/>
          </p:nvPr>
        </p:nvSpPr>
        <p:spPr/>
        <p:txBody>
          <a:bodyPr>
            <a:normAutofit/>
          </a:bodyPr>
          <a:lstStyle/>
          <a:p>
            <a:pPr marL="342900" indent="-342900">
              <a:buFont typeface="Arial" panose="020B0604020202020204" pitchFamily="34" charset="0"/>
              <a:buChar char="•"/>
            </a:pPr>
            <a:endParaRPr lang="en-US"/>
          </a:p>
          <a:p>
            <a:pPr marL="1028700" lvl="1" indent="-342900"/>
            <a:endParaRPr lang="en-US"/>
          </a:p>
        </p:txBody>
      </p:sp>
      <p:pic>
        <p:nvPicPr>
          <p:cNvPr id="6" name="Picture 5">
            <a:extLst>
              <a:ext uri="{FF2B5EF4-FFF2-40B4-BE49-F238E27FC236}">
                <a16:creationId xmlns:a16="http://schemas.microsoft.com/office/drawing/2014/main" id="{EC2D308B-A376-672E-2BFD-B9D956D0929E}"/>
              </a:ext>
            </a:extLst>
          </p:cNvPr>
          <p:cNvPicPr>
            <a:picLocks noChangeAspect="1"/>
          </p:cNvPicPr>
          <p:nvPr/>
        </p:nvPicPr>
        <p:blipFill>
          <a:blip r:embed="rId3"/>
          <a:stretch>
            <a:fillRect/>
          </a:stretch>
        </p:blipFill>
        <p:spPr>
          <a:xfrm>
            <a:off x="8103183" y="2270385"/>
            <a:ext cx="3795032" cy="2852095"/>
          </a:xfrm>
          <a:prstGeom prst="rect">
            <a:avLst/>
          </a:prstGeom>
        </p:spPr>
      </p:pic>
      <p:pic>
        <p:nvPicPr>
          <p:cNvPr id="5" name="Picture 4">
            <a:extLst>
              <a:ext uri="{FF2B5EF4-FFF2-40B4-BE49-F238E27FC236}">
                <a16:creationId xmlns:a16="http://schemas.microsoft.com/office/drawing/2014/main" id="{EB64E49A-06C1-2DB5-32A0-55A570A0D560}"/>
              </a:ext>
            </a:extLst>
          </p:cNvPr>
          <p:cNvPicPr>
            <a:picLocks noChangeAspect="1"/>
          </p:cNvPicPr>
          <p:nvPr/>
        </p:nvPicPr>
        <p:blipFill>
          <a:blip r:embed="rId4"/>
          <a:stretch>
            <a:fillRect/>
          </a:stretch>
        </p:blipFill>
        <p:spPr>
          <a:xfrm>
            <a:off x="510698" y="1858743"/>
            <a:ext cx="7592485" cy="3896269"/>
          </a:xfrm>
          <a:prstGeom prst="rect">
            <a:avLst/>
          </a:prstGeom>
        </p:spPr>
      </p:pic>
      <p:sp>
        <p:nvSpPr>
          <p:cNvPr id="7" name="Oval 6">
            <a:extLst>
              <a:ext uri="{FF2B5EF4-FFF2-40B4-BE49-F238E27FC236}">
                <a16:creationId xmlns:a16="http://schemas.microsoft.com/office/drawing/2014/main" id="{8925DB92-5BDC-372E-752D-B31A7AB154E9}"/>
              </a:ext>
            </a:extLst>
          </p:cNvPr>
          <p:cNvSpPr/>
          <p:nvPr/>
        </p:nvSpPr>
        <p:spPr>
          <a:xfrm>
            <a:off x="371477" y="2699657"/>
            <a:ext cx="1474055" cy="4493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F623-BB55-1474-1B66-6846DE264A01}"/>
              </a:ext>
            </a:extLst>
          </p:cNvPr>
          <p:cNvSpPr>
            <a:spLocks noGrp="1"/>
          </p:cNvSpPr>
          <p:nvPr>
            <p:ph type="title"/>
          </p:nvPr>
        </p:nvSpPr>
        <p:spPr>
          <a:xfrm>
            <a:off x="848989" y="145334"/>
            <a:ext cx="10156179" cy="757130"/>
          </a:xfrm>
        </p:spPr>
        <p:txBody>
          <a:bodyPr/>
          <a:lstStyle/>
          <a:p>
            <a:r>
              <a:rPr lang="en-US"/>
              <a:t>Tackling our Challenges</a:t>
            </a:r>
          </a:p>
        </p:txBody>
      </p:sp>
      <p:sp>
        <p:nvSpPr>
          <p:cNvPr id="3" name="Text Placeholder 2">
            <a:extLst>
              <a:ext uri="{FF2B5EF4-FFF2-40B4-BE49-F238E27FC236}">
                <a16:creationId xmlns:a16="http://schemas.microsoft.com/office/drawing/2014/main" id="{722801BC-B7EE-D08E-456C-B8143792B4E6}"/>
              </a:ext>
            </a:extLst>
          </p:cNvPr>
          <p:cNvSpPr>
            <a:spLocks noGrp="1"/>
          </p:cNvSpPr>
          <p:nvPr>
            <p:ph type="body" sz="quarter" idx="10"/>
          </p:nvPr>
        </p:nvSpPr>
        <p:spPr>
          <a:xfrm>
            <a:off x="848989" y="1567543"/>
            <a:ext cx="6722243" cy="4799892"/>
          </a:xfrm>
        </p:spPr>
        <p:txBody>
          <a:bodyPr>
            <a:normAutofit/>
          </a:bodyPr>
          <a:lstStyle/>
          <a:p>
            <a:pPr marL="342900" indent="-342900">
              <a:buFont typeface="Arial" panose="020B0604020202020204" pitchFamily="34" charset="0"/>
              <a:buChar char="•"/>
            </a:pPr>
            <a:r>
              <a:rPr lang="en-US"/>
              <a:t>Community Education</a:t>
            </a:r>
          </a:p>
          <a:p>
            <a:pPr marL="1028700" lvl="1" indent="-342900"/>
            <a:r>
              <a:rPr lang="en-US"/>
              <a:t>Lobby tables</a:t>
            </a:r>
          </a:p>
          <a:p>
            <a:pPr marL="1028700" lvl="1" indent="-342900"/>
            <a:r>
              <a:rPr lang="en-US"/>
              <a:t>Community events – festivals, sporting events, etc.</a:t>
            </a:r>
          </a:p>
          <a:p>
            <a:pPr marL="1028700" lvl="1" indent="-342900"/>
            <a:r>
              <a:rPr lang="en-US"/>
              <a:t>Media</a:t>
            </a:r>
          </a:p>
          <a:p>
            <a:pPr marL="342900" indent="-342900">
              <a:buFont typeface="Arial" panose="020B0604020202020204" pitchFamily="34" charset="0"/>
              <a:buChar char="•"/>
            </a:pPr>
            <a:r>
              <a:rPr lang="en-US"/>
              <a:t>Staff Awareness</a:t>
            </a:r>
          </a:p>
          <a:p>
            <a:pPr marL="1028700" lvl="1" indent="-342900"/>
            <a:r>
              <a:rPr lang="en-US"/>
              <a:t>Attend monthly meetings</a:t>
            </a:r>
          </a:p>
          <a:p>
            <a:pPr marL="1028700" lvl="1" indent="-342900"/>
            <a:r>
              <a:rPr lang="en-US"/>
              <a:t>Created/Updated a learning module</a:t>
            </a:r>
          </a:p>
          <a:p>
            <a:pPr marL="1028700" lvl="1" indent="-342900"/>
            <a:r>
              <a:rPr lang="en-US"/>
              <a:t>Hotline phone number</a:t>
            </a:r>
          </a:p>
          <a:p>
            <a:pPr marL="342900" indent="-342900">
              <a:buFont typeface="Arial" panose="020B0604020202020204" pitchFamily="34" charset="0"/>
              <a:buChar char="•"/>
            </a:pPr>
            <a:r>
              <a:rPr lang="en-US"/>
              <a:t>Increase access and availability</a:t>
            </a:r>
          </a:p>
          <a:p>
            <a:pPr marL="342900" indent="-342900">
              <a:buFont typeface="Arial" panose="020B0604020202020204" pitchFamily="34" charset="0"/>
              <a:buChar char="•"/>
            </a:pPr>
            <a:r>
              <a:rPr lang="en-US"/>
              <a:t>Smoking cessation tools and documentation</a:t>
            </a:r>
          </a:p>
          <a:p>
            <a:pPr marL="1028700" lvl="1" indent="-342900"/>
            <a:r>
              <a:rPr lang="en-US"/>
              <a:t>Registration high, completion low</a:t>
            </a:r>
          </a:p>
          <a:p>
            <a:pPr marL="1028700" lvl="1" indent="-342900"/>
            <a:r>
              <a:rPr lang="en-US"/>
              <a:t>Smart sets</a:t>
            </a:r>
          </a:p>
          <a:p>
            <a:pPr marL="1028700" lvl="1" indent="-342900"/>
            <a:r>
              <a:rPr lang="en-US"/>
              <a:t>Education and working with Epic partners</a:t>
            </a:r>
          </a:p>
          <a:p>
            <a:pPr marL="1028700" lvl="1" indent="-342900"/>
            <a:endParaRPr lang="en-US"/>
          </a:p>
        </p:txBody>
      </p:sp>
      <p:sp>
        <p:nvSpPr>
          <p:cNvPr id="4" name="TextBox 3">
            <a:extLst>
              <a:ext uri="{FF2B5EF4-FFF2-40B4-BE49-F238E27FC236}">
                <a16:creationId xmlns:a16="http://schemas.microsoft.com/office/drawing/2014/main" id="{0A181016-C68C-F512-8BA7-20C30AF4CFE8}"/>
              </a:ext>
            </a:extLst>
          </p:cNvPr>
          <p:cNvSpPr txBox="1"/>
          <p:nvPr/>
        </p:nvSpPr>
        <p:spPr>
          <a:xfrm>
            <a:off x="848989" y="1028359"/>
            <a:ext cx="4754118" cy="646331"/>
          </a:xfrm>
          <a:prstGeom prst="rect">
            <a:avLst/>
          </a:prstGeom>
          <a:noFill/>
        </p:spPr>
        <p:txBody>
          <a:bodyPr wrap="square" rtlCol="0">
            <a:spAutoFit/>
          </a:bodyPr>
          <a:lstStyle/>
          <a:p>
            <a:pPr algn="ctr"/>
            <a:r>
              <a:rPr lang="en-US" sz="3600" b="1">
                <a:solidFill>
                  <a:srgbClr val="003B5C"/>
                </a:solidFill>
              </a:rPr>
              <a:t>~20% Screening Rate</a:t>
            </a:r>
          </a:p>
        </p:txBody>
      </p:sp>
      <p:pic>
        <p:nvPicPr>
          <p:cNvPr id="6" name="Picture 5" descr="A person and person holding white ribbons&#10;&#10;AI-generated content may be incorrect.">
            <a:extLst>
              <a:ext uri="{FF2B5EF4-FFF2-40B4-BE49-F238E27FC236}">
                <a16:creationId xmlns:a16="http://schemas.microsoft.com/office/drawing/2014/main" id="{1DDAFEE5-90C6-8E19-1047-1E7CC301CF03}"/>
              </a:ext>
            </a:extLst>
          </p:cNvPr>
          <p:cNvPicPr>
            <a:picLocks noChangeAspect="1"/>
          </p:cNvPicPr>
          <p:nvPr/>
        </p:nvPicPr>
        <p:blipFill>
          <a:blip r:embed="rId3">
            <a:extLst>
              <a:ext uri="{28A0092B-C50C-407E-A947-70E740481C1C}">
                <a14:useLocalDpi xmlns:a14="http://schemas.microsoft.com/office/drawing/2010/main" val="0"/>
              </a:ext>
            </a:extLst>
          </a:blip>
          <a:srcRect t="15289" r="7570" b="26934"/>
          <a:stretch/>
        </p:blipFill>
        <p:spPr>
          <a:xfrm>
            <a:off x="7313477" y="1028359"/>
            <a:ext cx="4754118" cy="3962400"/>
          </a:xfrm>
          <a:prstGeom prst="rect">
            <a:avLst/>
          </a:prstGeom>
        </p:spPr>
      </p:pic>
    </p:spTree>
    <p:extLst>
      <p:ext uri="{BB962C8B-B14F-4D97-AF65-F5344CB8AC3E}">
        <p14:creationId xmlns:p14="http://schemas.microsoft.com/office/powerpoint/2010/main" val="2578333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43792"/>
            <a:ext cx="10515600" cy="3582519"/>
          </a:xfrm>
        </p:spPr>
        <p:txBody>
          <a:bodyPr/>
          <a:lstStyle/>
          <a:p>
            <a:r>
              <a:rPr lang="en-US" sz="3600"/>
              <a:t>Thank you! </a:t>
            </a:r>
            <a:br>
              <a:rPr lang="en-US" sz="2400"/>
            </a:br>
            <a:r>
              <a:rPr lang="en-US" sz="2400"/>
              <a:t>Questions?</a:t>
            </a:r>
            <a:br>
              <a:rPr lang="en-US" sz="2400"/>
            </a:br>
            <a:br>
              <a:rPr lang="en-US" sz="2400"/>
            </a:br>
            <a:br>
              <a:rPr lang="en-US" sz="2400"/>
            </a:br>
            <a:br>
              <a:rPr lang="en-US" sz="2000"/>
            </a:br>
            <a:br>
              <a:rPr lang="en-US" sz="2000"/>
            </a:br>
            <a:br>
              <a:rPr lang="en-US" sz="2000"/>
            </a:br>
            <a:br>
              <a:rPr lang="en-US"/>
            </a:br>
            <a:r>
              <a:rPr lang="en-US" sz="1800">
                <a:hlinkClick r:id="rId3"/>
              </a:rPr>
              <a:t>Meghan.McHugh@aah.org</a:t>
            </a:r>
            <a:br>
              <a:rPr lang="en-US" sz="1800"/>
            </a:br>
            <a:r>
              <a:rPr lang="en-US" sz="1800"/>
              <a:t>800-252-2990</a:t>
            </a:r>
            <a:endParaRPr lang="en-US"/>
          </a:p>
        </p:txBody>
      </p:sp>
    </p:spTree>
    <p:extLst>
      <p:ext uri="{BB962C8B-B14F-4D97-AF65-F5344CB8AC3E}">
        <p14:creationId xmlns:p14="http://schemas.microsoft.com/office/powerpoint/2010/main" val="119420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0258" y="694809"/>
            <a:ext cx="10715964" cy="4144962"/>
          </a:xfrm>
        </p:spPr>
        <p:txBody>
          <a:bodyPr vert="horz" lIns="91440" tIns="45720" rIns="91440" bIns="45720" rtlCol="0" anchor="t">
            <a:normAutofit/>
          </a:bodyPr>
          <a:lstStyle/>
          <a:p>
            <a:pPr marL="0" indent="0" algn="ctr">
              <a:buNone/>
            </a:pPr>
            <a:r>
              <a:rPr lang="en-US" sz="4800">
                <a:solidFill>
                  <a:srgbClr val="224FB2"/>
                </a:solidFill>
                <a:latin typeface="Gotham"/>
                <a:cs typeface="Arial"/>
              </a:rPr>
              <a:t>Table Discussions</a:t>
            </a:r>
            <a:endParaRPr lang="en-US" sz="4800">
              <a:solidFill>
                <a:srgbClr val="224FB2"/>
              </a:solidFill>
              <a:latin typeface="Gotham" panose="02000604030000020004" pitchFamily="50" charset="0"/>
            </a:endParaRPr>
          </a:p>
          <a:p>
            <a:pPr marL="0" indent="0" algn="ctr">
              <a:buNone/>
            </a:pPr>
            <a:br>
              <a:rPr lang="en-US" sz="5000" i="1">
                <a:solidFill>
                  <a:srgbClr val="224FB2"/>
                </a:solidFill>
                <a:latin typeface="Gotham"/>
                <a:cs typeface="Arial"/>
              </a:rPr>
            </a:br>
            <a:br>
              <a:rPr lang="en-US" sz="5000" i="1">
                <a:latin typeface="Gotham"/>
                <a:cs typeface="Arial"/>
              </a:rPr>
            </a:br>
            <a:endParaRPr lang="en-US" sz="5000" i="1">
              <a:solidFill>
                <a:srgbClr val="224FB2"/>
              </a:solidFill>
              <a:latin typeface="Gotham"/>
              <a:cs typeface="Arial"/>
            </a:endParaRPr>
          </a:p>
        </p:txBody>
      </p:sp>
      <p:sp>
        <p:nvSpPr>
          <p:cNvPr id="4" name="Rectangle 3">
            <a:extLst>
              <a:ext uri="{FF2B5EF4-FFF2-40B4-BE49-F238E27FC236}">
                <a16:creationId xmlns:a16="http://schemas.microsoft.com/office/drawing/2014/main" id="{AFEEB26A-DA18-8B9E-DB7F-2E977D807F36}"/>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7975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8018" y="433668"/>
            <a:ext cx="10715964" cy="1085055"/>
          </a:xfrm>
        </p:spPr>
        <p:txBody>
          <a:bodyPr vert="horz" lIns="91440" tIns="45720" rIns="91440" bIns="45720" rtlCol="0" anchor="t">
            <a:normAutofit/>
          </a:bodyPr>
          <a:lstStyle/>
          <a:p>
            <a:pPr marL="0" indent="0" algn="ctr">
              <a:buNone/>
            </a:pPr>
            <a:r>
              <a:rPr lang="en-US" sz="6000">
                <a:solidFill>
                  <a:srgbClr val="224FB2"/>
                </a:solidFill>
                <a:latin typeface="Gotham" panose="02000604030000020004" pitchFamily="50" charset="0"/>
              </a:rPr>
              <a:t>Community Spotlight</a:t>
            </a:r>
          </a:p>
          <a:p>
            <a:pPr marL="0" indent="0" algn="ctr">
              <a:buNone/>
            </a:pPr>
            <a:endParaRPr lang="en-US" sz="6000">
              <a:solidFill>
                <a:srgbClr val="224FB2"/>
              </a:solidFill>
              <a:latin typeface="Gotham" panose="02000604030000020004" pitchFamily="50" charset="0"/>
            </a:endParaRPr>
          </a:p>
          <a:p>
            <a:pPr marL="0" indent="0" algn="ctr">
              <a:buNone/>
            </a:pPr>
            <a:endParaRPr lang="en-US" sz="2400" b="0">
              <a:solidFill>
                <a:srgbClr val="013998"/>
              </a:solidFill>
              <a:latin typeface="Segoe UI"/>
              <a:cs typeface="Segoe UI"/>
            </a:endParaRPr>
          </a:p>
        </p:txBody>
      </p:sp>
      <p:pic>
        <p:nvPicPr>
          <p:cNvPr id="2" name="Picture 1" descr="A person wearing a green jacket&#10;&#10;AI-generated content may be incorrect.">
            <a:extLst>
              <a:ext uri="{FF2B5EF4-FFF2-40B4-BE49-F238E27FC236}">
                <a16:creationId xmlns:a16="http://schemas.microsoft.com/office/drawing/2014/main" id="{E274A89C-71D7-C8D5-2BB5-392FE88B4E0E}"/>
              </a:ext>
            </a:extLst>
          </p:cNvPr>
          <p:cNvPicPr>
            <a:picLocks noChangeAspect="1"/>
          </p:cNvPicPr>
          <p:nvPr/>
        </p:nvPicPr>
        <p:blipFill>
          <a:blip r:embed="rId3"/>
          <a:stretch>
            <a:fillRect/>
          </a:stretch>
        </p:blipFill>
        <p:spPr>
          <a:xfrm>
            <a:off x="885768" y="2055287"/>
            <a:ext cx="2754553" cy="2754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1146A0D-6CD7-78EB-5D1F-699C538550DA}"/>
              </a:ext>
            </a:extLst>
          </p:cNvPr>
          <p:cNvSpPr txBox="1"/>
          <p:nvPr/>
        </p:nvSpPr>
        <p:spPr>
          <a:xfrm>
            <a:off x="4059664" y="1922061"/>
            <a:ext cx="78419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13998"/>
                </a:solidFill>
                <a:ea typeface="+mn-lt"/>
                <a:cs typeface="+mn-lt"/>
              </a:rPr>
              <a:t>Keeshia Jones</a:t>
            </a:r>
            <a:br>
              <a:rPr lang="en-US" sz="2400" b="1">
                <a:ea typeface="+mn-lt"/>
                <a:cs typeface="+mn-lt"/>
              </a:rPr>
            </a:br>
            <a:r>
              <a:rPr lang="en-US" sz="2400" b="1">
                <a:solidFill>
                  <a:srgbClr val="013998"/>
                </a:solidFill>
                <a:ea typeface="+mn-lt"/>
                <a:cs typeface="+mn-lt"/>
              </a:rPr>
              <a:t>Director of Healthcare &amp; Community Partnerships ABCD</a:t>
            </a:r>
            <a:endParaRPr lang="en-US" b="1">
              <a:ea typeface="Calibri"/>
              <a:cs typeface="Calibri"/>
            </a:endParaRPr>
          </a:p>
          <a:p>
            <a:r>
              <a:rPr lang="en-US" sz="2000">
                <a:solidFill>
                  <a:srgbClr val="013998"/>
                </a:solidFill>
                <a:latin typeface="Arial"/>
                <a:cs typeface="Arial"/>
              </a:rPr>
              <a:t>After Breast Cancer Diagnosis</a:t>
            </a:r>
          </a:p>
        </p:txBody>
      </p:sp>
      <p:sp>
        <p:nvSpPr>
          <p:cNvPr id="8" name="Rectangle 7">
            <a:extLst>
              <a:ext uri="{FF2B5EF4-FFF2-40B4-BE49-F238E27FC236}">
                <a16:creationId xmlns:a16="http://schemas.microsoft.com/office/drawing/2014/main" id="{6ECB7B8B-578D-7261-3413-1EA1BFA99BB6}"/>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43580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794" t="-8009" b="-1382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936854" y="647101"/>
            <a:ext cx="4158769" cy="4144541"/>
          </a:xfrm>
          <a:custGeom>
            <a:avLst/>
            <a:gdLst/>
            <a:ahLst/>
            <a:cxnLst/>
            <a:rect l="l" t="t" r="r" b="b"/>
            <a:pathLst>
              <a:path w="6238154" h="6216811">
                <a:moveTo>
                  <a:pt x="0" y="0"/>
                </a:moveTo>
                <a:lnTo>
                  <a:pt x="6238154" y="0"/>
                </a:lnTo>
                <a:lnTo>
                  <a:pt x="6238154" y="6216811"/>
                </a:lnTo>
                <a:lnTo>
                  <a:pt x="0" y="6216811"/>
                </a:lnTo>
                <a:lnTo>
                  <a:pt x="0" y="0"/>
                </a:lnTo>
                <a:close/>
              </a:path>
            </a:pathLst>
          </a:custGeom>
          <a:blipFill>
            <a:blip r:embed="rId4"/>
            <a:stretch>
              <a:fillRect r="-10031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6095623" y="647063"/>
            <a:ext cx="4098223" cy="4215815"/>
          </a:xfrm>
          <a:custGeom>
            <a:avLst/>
            <a:gdLst/>
            <a:ahLst/>
            <a:cxnLst/>
            <a:rect l="l" t="t" r="r" b="b"/>
            <a:pathLst>
              <a:path w="6147334" h="6323723">
                <a:moveTo>
                  <a:pt x="0" y="0"/>
                </a:moveTo>
                <a:lnTo>
                  <a:pt x="6147334" y="0"/>
                </a:lnTo>
                <a:lnTo>
                  <a:pt x="6147334" y="6323723"/>
                </a:lnTo>
                <a:lnTo>
                  <a:pt x="0" y="6323723"/>
                </a:lnTo>
                <a:lnTo>
                  <a:pt x="0" y="0"/>
                </a:lnTo>
                <a:close/>
              </a:path>
            </a:pathLst>
          </a:custGeom>
          <a:blipFill>
            <a:blip r:embed="rId5"/>
            <a:stretch>
              <a:fillRect l="-111045" t="-11516" r="-6092" b="-98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2" name="Group 11">
            <a:extLst>
              <a:ext uri="{FF2B5EF4-FFF2-40B4-BE49-F238E27FC236}">
                <a16:creationId xmlns:a16="http://schemas.microsoft.com/office/drawing/2014/main" id="{6CC67938-99D5-9519-D8F4-C043511277E6}"/>
              </a:ext>
            </a:extLst>
          </p:cNvPr>
          <p:cNvGrpSpPr/>
          <p:nvPr/>
        </p:nvGrpSpPr>
        <p:grpSpPr>
          <a:xfrm>
            <a:off x="2217272" y="4791642"/>
            <a:ext cx="7756703" cy="786815"/>
            <a:chOff x="3326472" y="7688843"/>
            <a:chExt cx="11635055" cy="1180223"/>
          </a:xfrm>
        </p:grpSpPr>
        <p:sp>
          <p:nvSpPr>
            <p:cNvPr id="5" name="Freeform 5"/>
            <p:cNvSpPr/>
            <p:nvPr/>
          </p:nvSpPr>
          <p:spPr>
            <a:xfrm>
              <a:off x="8773878" y="7688843"/>
              <a:ext cx="739115" cy="1180223"/>
            </a:xfrm>
            <a:custGeom>
              <a:avLst/>
              <a:gdLst/>
              <a:ahLst/>
              <a:cxnLst/>
              <a:rect l="l" t="t" r="r" b="b"/>
              <a:pathLst>
                <a:path w="739115" h="1180223">
                  <a:moveTo>
                    <a:pt x="0" y="0"/>
                  </a:moveTo>
                  <a:lnTo>
                    <a:pt x="739114" y="0"/>
                  </a:lnTo>
                  <a:lnTo>
                    <a:pt x="739114" y="1180223"/>
                  </a:lnTo>
                  <a:lnTo>
                    <a:pt x="0" y="1180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3326472" y="8158113"/>
              <a:ext cx="11635055" cy="41438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9"/>
                </a:lnSpc>
              </a:pPr>
              <a:r>
                <a:rPr lang="en-US" sz="2187">
                  <a:solidFill>
                    <a:srgbClr val="FFFFFF"/>
                  </a:solidFill>
                  <a:latin typeface="Arboria 1"/>
                </a:rPr>
                <a:t>CUSTOMIZED, ONE-TO-ONE EMOTIONAL SUPPORT </a:t>
              </a:r>
            </a:p>
          </p:txBody>
        </p:sp>
        <p:sp>
          <p:nvSpPr>
            <p:cNvPr id="7" name="AutoShape 7"/>
            <p:cNvSpPr/>
            <p:nvPr/>
          </p:nvSpPr>
          <p:spPr>
            <a:xfrm>
              <a:off x="4051369" y="8600398"/>
              <a:ext cx="4634709" cy="0"/>
            </a:xfrm>
            <a:prstGeom prst="line">
              <a:avLst/>
            </a:prstGeom>
            <a:ln w="19050"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AutoShape 8"/>
            <p:cNvSpPr/>
            <p:nvPr/>
          </p:nvSpPr>
          <p:spPr>
            <a:xfrm>
              <a:off x="9600791" y="8600398"/>
              <a:ext cx="4634709" cy="0"/>
            </a:xfrm>
            <a:prstGeom prst="line">
              <a:avLst/>
            </a:prstGeom>
            <a:ln w="19050"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AutoShape 9"/>
            <p:cNvSpPr/>
            <p:nvPr/>
          </p:nvSpPr>
          <p:spPr>
            <a:xfrm flipV="1">
              <a:off x="9503932" y="8020105"/>
              <a:ext cx="4731569" cy="0"/>
            </a:xfrm>
            <a:prstGeom prst="line">
              <a:avLst/>
            </a:prstGeom>
            <a:ln w="19050"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AutoShape 10"/>
            <p:cNvSpPr/>
            <p:nvPr/>
          </p:nvSpPr>
          <p:spPr>
            <a:xfrm flipV="1">
              <a:off x="4051369" y="8020105"/>
              <a:ext cx="4731569" cy="0"/>
            </a:xfrm>
            <a:prstGeom prst="line">
              <a:avLst/>
            </a:prstGeom>
            <a:ln w="19050"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1" name="TextBox 10">
            <a:extLst>
              <a:ext uri="{FF2B5EF4-FFF2-40B4-BE49-F238E27FC236}">
                <a16:creationId xmlns:a16="http://schemas.microsoft.com/office/drawing/2014/main" id="{4746EDC2-CACA-920D-2AFA-C40D72461365}"/>
              </a:ext>
            </a:extLst>
          </p:cNvPr>
          <p:cNvSpPr txBox="1"/>
          <p:nvPr/>
        </p:nvSpPr>
        <p:spPr>
          <a:xfrm>
            <a:off x="3188274" y="5706483"/>
            <a:ext cx="5813946" cy="95391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333" b="1"/>
              <a:t>Wisconsin Cancer Collaborative </a:t>
            </a:r>
          </a:p>
          <a:p>
            <a:pPr algn="ctr"/>
            <a:r>
              <a:rPr lang="en-US" sz="1333" b="1"/>
              <a:t>Regional Meeting, Green Bay, WI</a:t>
            </a:r>
          </a:p>
          <a:p>
            <a:pPr algn="ctr"/>
            <a:r>
              <a:rPr lang="en-US" sz="1333" b="1"/>
              <a:t>Presented by Keeshia Jones, Director of Healthcare &amp; Community Partnerships</a:t>
            </a:r>
          </a:p>
          <a:p>
            <a:pPr algn="ctr"/>
            <a:r>
              <a:rPr lang="en-US" sz="800" b="1"/>
              <a:t>May 6</a:t>
            </a:r>
            <a:r>
              <a:rPr lang="en-US" sz="800" b="1" baseline="30000"/>
              <a:t>th</a:t>
            </a:r>
            <a:r>
              <a:rPr lang="en-US" sz="800" b="1"/>
              <a:t>, 2025</a:t>
            </a:r>
          </a:p>
          <a:p>
            <a:endParaRPr lang="en-US" sz="800"/>
          </a:p>
        </p:txBody>
      </p:sp>
    </p:spTree>
  </p:cSld>
  <p:clrMapOvr>
    <a:masterClrMapping/>
  </p:clrMapOvr>
  <mc:AlternateContent xmlns:mc="http://schemas.openxmlformats.org/markup-compatibility/2006">
    <mc:Choice xmlns:p14="http://schemas.microsoft.com/office/powerpoint/2010/main" Requires="p14">
      <p:transition spd="med" p14:dur="700" advTm="15784">
        <p:fade/>
      </p:transition>
    </mc:Choice>
    <mc:Fallback>
      <p:transition spd="med" advTm="15784">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5" name="TextBox 5"/>
          <p:cNvSpPr txBox="1"/>
          <p:nvPr/>
        </p:nvSpPr>
        <p:spPr>
          <a:xfrm>
            <a:off x="725574" y="1806478"/>
            <a:ext cx="4865593" cy="7564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5836"/>
              </a:lnSpc>
              <a:spcBef>
                <a:spcPts val="0"/>
              </a:spcBef>
              <a:spcAft>
                <a:spcPts val="0"/>
              </a:spcAft>
              <a:buClrTx/>
              <a:buSzTx/>
              <a:buFontTx/>
              <a:buNone/>
              <a:tabLst/>
              <a:defRPr/>
            </a:pPr>
            <a:r>
              <a:rPr kumimoji="0" lang="en-US" sz="5867" b="0" i="0" u="none" strike="noStrike" kern="1200" cap="none" spc="0" normalizeH="0" baseline="0" noProof="0">
                <a:ln>
                  <a:noFill/>
                </a:ln>
                <a:solidFill>
                  <a:srgbClr val="2B2B2B"/>
                </a:solidFill>
                <a:effectLst/>
                <a:uLnTx/>
                <a:uFillTx/>
                <a:latin typeface="HK Grotesk Bold"/>
                <a:ea typeface="+mn-ea"/>
                <a:cs typeface="+mn-cs"/>
              </a:rPr>
              <a:t>What We Do</a:t>
            </a:r>
          </a:p>
        </p:txBody>
      </p:sp>
      <p:sp>
        <p:nvSpPr>
          <p:cNvPr id="6" name="TextBox 6"/>
          <p:cNvSpPr txBox="1"/>
          <p:nvPr/>
        </p:nvSpPr>
        <p:spPr>
          <a:xfrm>
            <a:off x="725574" y="2591683"/>
            <a:ext cx="4865593" cy="26258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2B2B2B"/>
                </a:solidFill>
                <a:effectLst/>
                <a:uLnTx/>
                <a:uFillTx/>
                <a:latin typeface="Arboria 2"/>
                <a:ea typeface="+mn-ea"/>
                <a:cs typeface="+mn-cs"/>
              </a:rPr>
              <a:t>ABCD offers free, personalized emotional support and information for anyone impacted by breast cancer.</a:t>
            </a:r>
          </a:p>
          <a:p>
            <a:pPr marL="0" marR="0" lvl="0" indent="0" algn="l" defTabSz="609630" rtl="0" eaLnBrk="1" fontAlgn="auto" latinLnBrk="0" hangingPunct="1">
              <a:lnSpc>
                <a:spcPct val="100000"/>
              </a:lnSpc>
              <a:spcBef>
                <a:spcPts val="0"/>
              </a:spcBef>
              <a:spcAft>
                <a:spcPts val="0"/>
              </a:spcAft>
              <a:buClrTx/>
              <a:buSzTx/>
              <a:buFontTx/>
              <a:buNone/>
              <a:tabLst/>
              <a:defRPr/>
            </a:pPr>
            <a:br>
              <a:rPr kumimoji="0" lang="en-US" sz="2133" b="0" i="0" u="none" strike="noStrike" kern="1200" cap="none" spc="0" normalizeH="0" baseline="0" noProof="0">
                <a:ln>
                  <a:noFill/>
                </a:ln>
                <a:solidFill>
                  <a:srgbClr val="2B2B2B"/>
                </a:solidFill>
                <a:effectLst/>
                <a:uLnTx/>
                <a:uFillTx/>
                <a:latin typeface="Arboria 2"/>
                <a:ea typeface="+mn-ea"/>
                <a:cs typeface="+mn-cs"/>
              </a:rPr>
            </a:br>
            <a:r>
              <a:rPr kumimoji="0" lang="en-US" sz="2133" b="0" i="0" u="none" strike="noStrike" kern="1200" cap="none" spc="0" normalizeH="0" baseline="0" noProof="0">
                <a:ln>
                  <a:noFill/>
                </a:ln>
                <a:solidFill>
                  <a:srgbClr val="2B2B2B"/>
                </a:solidFill>
                <a:effectLst/>
                <a:uLnTx/>
                <a:uFillTx/>
                <a:latin typeface="Arboria 2"/>
                <a:ea typeface="+mn-ea"/>
                <a:cs typeface="+mn-cs"/>
              </a:rPr>
              <a:t>With a fully virtual platform, ABCD helps people worldwide, ensuring no one faces breast cancer alone.</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2B2B2B"/>
              </a:solidFill>
              <a:effectLst/>
              <a:uLnTx/>
              <a:uFillTx/>
              <a:latin typeface="Arboria 2"/>
              <a:ea typeface="+mn-ea"/>
              <a:cs typeface="+mn-cs"/>
            </a:endParaRPr>
          </a:p>
        </p:txBody>
      </p:sp>
      <p:sp>
        <p:nvSpPr>
          <p:cNvPr id="8" name="Freeform 8"/>
          <p:cNvSpPr/>
          <p:nvPr/>
        </p:nvSpPr>
        <p:spPr>
          <a:xfrm>
            <a:off x="5646773" y="244413"/>
            <a:ext cx="6369175" cy="6369175"/>
          </a:xfrm>
          <a:custGeom>
            <a:avLst/>
            <a:gdLst/>
            <a:ahLst/>
            <a:cxnLst/>
            <a:rect l="l" t="t" r="r" b="b"/>
            <a:pathLst>
              <a:path w="9553763" h="9553763">
                <a:moveTo>
                  <a:pt x="0" y="0"/>
                </a:moveTo>
                <a:lnTo>
                  <a:pt x="9553763" y="0"/>
                </a:lnTo>
                <a:lnTo>
                  <a:pt x="9553763" y="9553762"/>
                </a:lnTo>
                <a:lnTo>
                  <a:pt x="0" y="955376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6196294" y="2103718"/>
            <a:ext cx="5270133" cy="2043003"/>
            <a:chOff x="0" y="0"/>
            <a:chExt cx="10540265" cy="4086006"/>
          </a:xfrm>
        </p:grpSpPr>
        <p:sp>
          <p:nvSpPr>
            <p:cNvPr id="10" name="TextBox 10"/>
            <p:cNvSpPr txBox="1"/>
            <p:nvPr/>
          </p:nvSpPr>
          <p:spPr>
            <a:xfrm>
              <a:off x="0" y="-342900"/>
              <a:ext cx="10540265" cy="429139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17942"/>
                </a:lnSpc>
                <a:spcBef>
                  <a:spcPts val="0"/>
                </a:spcBef>
                <a:spcAft>
                  <a:spcPts val="0"/>
                </a:spcAft>
                <a:buClrTx/>
                <a:buSzTx/>
                <a:buFontTx/>
                <a:buNone/>
                <a:tabLst/>
                <a:defRPr/>
              </a:pPr>
              <a:r>
                <a:rPr kumimoji="0" lang="en-US" sz="13001" b="0" i="0" u="none" strike="noStrike" kern="1200" cap="none" spc="-481" normalizeH="0" baseline="0" noProof="0" err="1">
                  <a:ln>
                    <a:noFill/>
                  </a:ln>
                  <a:solidFill>
                    <a:srgbClr val="FFFFFF"/>
                  </a:solidFill>
                  <a:effectLst/>
                  <a:uLnTx/>
                  <a:uFillTx/>
                  <a:latin typeface="Arboria 1"/>
                  <a:ea typeface="+mn-ea"/>
                  <a:cs typeface="+mn-cs"/>
                </a:rPr>
                <a:t>abcd</a:t>
              </a:r>
              <a:endParaRPr kumimoji="0" lang="en-US" sz="13001" b="0" i="0" u="none" strike="noStrike" kern="1200" cap="none" spc="-481" normalizeH="0" baseline="0" noProof="0">
                <a:ln>
                  <a:noFill/>
                </a:ln>
                <a:solidFill>
                  <a:srgbClr val="FFFFFF"/>
                </a:solidFill>
                <a:effectLst/>
                <a:uLnTx/>
                <a:uFillTx/>
                <a:latin typeface="Arboria 1"/>
                <a:ea typeface="+mn-ea"/>
                <a:cs typeface="+mn-cs"/>
              </a:endParaRPr>
            </a:p>
          </p:txBody>
        </p:sp>
        <p:sp>
          <p:nvSpPr>
            <p:cNvPr id="11" name="TextBox 11"/>
            <p:cNvSpPr txBox="1"/>
            <p:nvPr/>
          </p:nvSpPr>
          <p:spPr>
            <a:xfrm>
              <a:off x="938466" y="3359428"/>
              <a:ext cx="8663333" cy="72657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2437"/>
                </a:lnSpc>
                <a:spcBef>
                  <a:spcPts val="0"/>
                </a:spcBef>
                <a:spcAft>
                  <a:spcPts val="0"/>
                </a:spcAft>
                <a:buClrTx/>
                <a:buSzTx/>
                <a:buFontTx/>
                <a:buNone/>
                <a:tabLst/>
                <a:defRPr/>
              </a:pPr>
              <a:r>
                <a:rPr kumimoji="0" lang="en-US" sz="2321" b="0" i="0" u="none" strike="noStrike" kern="1200" cap="none" spc="0" normalizeH="0" baseline="0" noProof="0">
                  <a:ln>
                    <a:noFill/>
                  </a:ln>
                  <a:solidFill>
                    <a:srgbClr val="FFFFFF"/>
                  </a:solidFill>
                  <a:effectLst/>
                  <a:uLnTx/>
                  <a:uFillTx/>
                  <a:latin typeface="Arboria-MediumItalic"/>
                  <a:ea typeface="+mn-ea"/>
                  <a:cs typeface="+mn-cs"/>
                </a:rPr>
                <a:t>Anyone. Anywhere. Any Stage.</a:t>
              </a:r>
            </a:p>
          </p:txBody>
        </p:sp>
      </p:grpSp>
      <p:sp>
        <p:nvSpPr>
          <p:cNvPr id="2" name="TextBox 6">
            <a:extLst>
              <a:ext uri="{FF2B5EF4-FFF2-40B4-BE49-F238E27FC236}">
                <a16:creationId xmlns:a16="http://schemas.microsoft.com/office/drawing/2014/main" id="{A2F4B9FB-00B9-DBC7-8668-F9350440ED41}"/>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54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501123F8-F451-C11B-7C35-22E7B4047AEF}"/>
              </a:ext>
            </a:extLst>
          </p:cNvPr>
          <p:cNvSpPr txBox="1"/>
          <p:nvPr/>
        </p:nvSpPr>
        <p:spPr>
          <a:xfrm>
            <a:off x="781180" y="3665168"/>
            <a:ext cx="4865593" cy="7564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5836"/>
              </a:lnSpc>
              <a:spcBef>
                <a:spcPts val="0"/>
              </a:spcBef>
              <a:spcAft>
                <a:spcPts val="0"/>
              </a:spcAft>
              <a:buClrTx/>
              <a:buSzTx/>
              <a:buFontTx/>
              <a:buNone/>
              <a:tabLst/>
              <a:defRPr/>
            </a:pPr>
            <a:r>
              <a:rPr kumimoji="0" lang="en-US" sz="5867" b="0" i="0" u="none" strike="noStrike" kern="1200" cap="none" spc="0" normalizeH="0" baseline="0" noProof="0">
                <a:ln>
                  <a:noFill/>
                </a:ln>
                <a:solidFill>
                  <a:srgbClr val="2B2B2B"/>
                </a:solidFill>
                <a:effectLst/>
                <a:uLnTx/>
                <a:uFillTx/>
                <a:latin typeface="HK Grotesk Bold"/>
                <a:ea typeface="+mn-ea"/>
                <a:cs typeface="+mn-cs"/>
              </a:rPr>
              <a:t>Our Mission</a:t>
            </a:r>
          </a:p>
        </p:txBody>
      </p:sp>
      <p:sp>
        <p:nvSpPr>
          <p:cNvPr id="3" name="TextBox 6">
            <a:extLst>
              <a:ext uri="{FF2B5EF4-FFF2-40B4-BE49-F238E27FC236}">
                <a16:creationId xmlns:a16="http://schemas.microsoft.com/office/drawing/2014/main" id="{5C514578-051E-E6EA-D6F5-3EC3785AE501}"/>
              </a:ext>
            </a:extLst>
          </p:cNvPr>
          <p:cNvSpPr txBox="1"/>
          <p:nvPr/>
        </p:nvSpPr>
        <p:spPr>
          <a:xfrm>
            <a:off x="781180" y="4444077"/>
            <a:ext cx="4865593" cy="13131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2B2B2B"/>
                </a:solidFill>
                <a:effectLst/>
                <a:uLnTx/>
                <a:uFillTx/>
                <a:latin typeface="Arboria 2"/>
                <a:ea typeface="+mn-ea"/>
                <a:cs typeface="+mn-cs"/>
              </a:rPr>
              <a:t>To inspire hope and transform lives by providing emotional support to anyone impacted by breast cancer, anywhere, at any stage.</a:t>
            </a:r>
          </a:p>
        </p:txBody>
      </p:sp>
      <p:sp>
        <p:nvSpPr>
          <p:cNvPr id="4" name="Freeform 8">
            <a:extLst>
              <a:ext uri="{FF2B5EF4-FFF2-40B4-BE49-F238E27FC236}">
                <a16:creationId xmlns:a16="http://schemas.microsoft.com/office/drawing/2014/main" id="{48BDEEB8-F0D8-CD99-5530-98D70406F025}"/>
              </a:ext>
            </a:extLst>
          </p:cNvPr>
          <p:cNvSpPr/>
          <p:nvPr/>
        </p:nvSpPr>
        <p:spPr>
          <a:xfrm>
            <a:off x="5646773" y="244413"/>
            <a:ext cx="6369175" cy="6369175"/>
          </a:xfrm>
          <a:custGeom>
            <a:avLst/>
            <a:gdLst/>
            <a:ahLst/>
            <a:cxnLst/>
            <a:rect l="l" t="t" r="r" b="b"/>
            <a:pathLst>
              <a:path w="9553763" h="9553763">
                <a:moveTo>
                  <a:pt x="0" y="0"/>
                </a:moveTo>
                <a:lnTo>
                  <a:pt x="9553763" y="0"/>
                </a:lnTo>
                <a:lnTo>
                  <a:pt x="9553763" y="9553762"/>
                </a:lnTo>
                <a:lnTo>
                  <a:pt x="0" y="955376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6">
            <a:extLst>
              <a:ext uri="{FF2B5EF4-FFF2-40B4-BE49-F238E27FC236}">
                <a16:creationId xmlns:a16="http://schemas.microsoft.com/office/drawing/2014/main" id="{F495548D-A46A-8145-B0C7-06EA1A4068D3}"/>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
        <p:nvSpPr>
          <p:cNvPr id="7" name="TextBox 6">
            <a:extLst>
              <a:ext uri="{FF2B5EF4-FFF2-40B4-BE49-F238E27FC236}">
                <a16:creationId xmlns:a16="http://schemas.microsoft.com/office/drawing/2014/main" id="{72010D07-AF17-B5C1-89B2-C973CB776DED}"/>
              </a:ext>
            </a:extLst>
          </p:cNvPr>
          <p:cNvSpPr txBox="1"/>
          <p:nvPr/>
        </p:nvSpPr>
        <p:spPr>
          <a:xfrm>
            <a:off x="781180" y="1367425"/>
            <a:ext cx="4952397" cy="16414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2B2B2B"/>
                </a:solidFill>
                <a:effectLst/>
                <a:uLnTx/>
                <a:uFillTx/>
                <a:latin typeface="Arboria 2"/>
                <a:ea typeface="+mn-ea"/>
                <a:cs typeface="+mn-cs"/>
              </a:rPr>
              <a:t>ABCD’s vision is that anyone impacted by breast cancer receives personalized emotional support and has access to services and resources to enhance their health and well-being.</a:t>
            </a:r>
          </a:p>
        </p:txBody>
      </p:sp>
      <p:sp>
        <p:nvSpPr>
          <p:cNvPr id="8" name="TextBox 5">
            <a:extLst>
              <a:ext uri="{FF2B5EF4-FFF2-40B4-BE49-F238E27FC236}">
                <a16:creationId xmlns:a16="http://schemas.microsoft.com/office/drawing/2014/main" id="{35B8350D-ED1F-B0E1-3679-E582D84DEFE2}"/>
              </a:ext>
            </a:extLst>
          </p:cNvPr>
          <p:cNvSpPr txBox="1"/>
          <p:nvPr/>
        </p:nvSpPr>
        <p:spPr>
          <a:xfrm>
            <a:off x="781180" y="651324"/>
            <a:ext cx="4865593" cy="7564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5836"/>
              </a:lnSpc>
              <a:spcBef>
                <a:spcPts val="0"/>
              </a:spcBef>
              <a:spcAft>
                <a:spcPts val="0"/>
              </a:spcAft>
              <a:buClrTx/>
              <a:buSzTx/>
              <a:buFontTx/>
              <a:buNone/>
              <a:tabLst/>
              <a:defRPr/>
            </a:pPr>
            <a:r>
              <a:rPr kumimoji="0" lang="en-US" sz="5867" b="0" i="0" u="none" strike="noStrike" kern="1200" cap="none" spc="0" normalizeH="0" baseline="0" noProof="0">
                <a:ln>
                  <a:noFill/>
                </a:ln>
                <a:solidFill>
                  <a:srgbClr val="2B2B2B"/>
                </a:solidFill>
                <a:effectLst/>
                <a:uLnTx/>
                <a:uFillTx/>
                <a:latin typeface="HK Grotesk Bold"/>
                <a:ea typeface="+mn-ea"/>
                <a:cs typeface="+mn-cs"/>
              </a:rPr>
              <a:t>Our Vision</a:t>
            </a:r>
          </a:p>
        </p:txBody>
      </p:sp>
    </p:spTree>
    <p:extLst>
      <p:ext uri="{BB962C8B-B14F-4D97-AF65-F5344CB8AC3E}">
        <p14:creationId xmlns:p14="http://schemas.microsoft.com/office/powerpoint/2010/main" val="1552873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5" name="AutoShape 5"/>
          <p:cNvSpPr/>
          <p:nvPr/>
        </p:nvSpPr>
        <p:spPr>
          <a:xfrm>
            <a:off x="745646" y="1857833"/>
            <a:ext cx="3653243" cy="0"/>
          </a:xfrm>
          <a:prstGeom prst="line">
            <a:avLst/>
          </a:prstGeom>
          <a:ln w="28575" cap="flat">
            <a:solidFill>
              <a:srgbClr val="606060"/>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p:cNvGrpSpPr/>
          <p:nvPr/>
        </p:nvGrpSpPr>
        <p:grpSpPr>
          <a:xfrm>
            <a:off x="6885694" y="685800"/>
            <a:ext cx="4816451" cy="5486400"/>
            <a:chOff x="0" y="0"/>
            <a:chExt cx="9632901" cy="10972800"/>
          </a:xfrm>
        </p:grpSpPr>
        <p:sp>
          <p:nvSpPr>
            <p:cNvPr id="7" name="Freeform 7"/>
            <p:cNvSpPr/>
            <p:nvPr/>
          </p:nvSpPr>
          <p:spPr>
            <a:xfrm>
              <a:off x="0" y="0"/>
              <a:ext cx="9544920" cy="10403183"/>
            </a:xfrm>
            <a:custGeom>
              <a:avLst/>
              <a:gdLst/>
              <a:ahLst/>
              <a:cxnLst/>
              <a:rect l="l" t="t" r="r" b="b"/>
              <a:pathLst>
                <a:path w="9544920" h="10403183">
                  <a:moveTo>
                    <a:pt x="0" y="0"/>
                  </a:moveTo>
                  <a:lnTo>
                    <a:pt x="9544920" y="0"/>
                  </a:lnTo>
                  <a:lnTo>
                    <a:pt x="9544920" y="10403183"/>
                  </a:lnTo>
                  <a:lnTo>
                    <a:pt x="0" y="104031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4772460" y="6316902"/>
              <a:ext cx="4860441" cy="4655898"/>
            </a:xfrm>
            <a:custGeom>
              <a:avLst/>
              <a:gdLst/>
              <a:ahLst/>
              <a:cxnLst/>
              <a:rect l="l" t="t" r="r" b="b"/>
              <a:pathLst>
                <a:path w="4860441" h="4655898">
                  <a:moveTo>
                    <a:pt x="0" y="0"/>
                  </a:moveTo>
                  <a:lnTo>
                    <a:pt x="4860441" y="0"/>
                  </a:lnTo>
                  <a:lnTo>
                    <a:pt x="4860441" y="4655898"/>
                  </a:lnTo>
                  <a:lnTo>
                    <a:pt x="0" y="4655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Freeform 9"/>
          <p:cNvSpPr/>
          <p:nvPr/>
        </p:nvSpPr>
        <p:spPr>
          <a:xfrm>
            <a:off x="3908717" y="2867001"/>
            <a:ext cx="2976977" cy="2333171"/>
          </a:xfrm>
          <a:custGeom>
            <a:avLst/>
            <a:gdLst/>
            <a:ahLst/>
            <a:cxnLst/>
            <a:rect l="l" t="t" r="r" b="b"/>
            <a:pathLst>
              <a:path w="4465466" h="3499756">
                <a:moveTo>
                  <a:pt x="0" y="0"/>
                </a:moveTo>
                <a:lnTo>
                  <a:pt x="4465466" y="0"/>
                </a:lnTo>
                <a:lnTo>
                  <a:pt x="4465466" y="3499755"/>
                </a:lnTo>
                <a:lnTo>
                  <a:pt x="0" y="3499755"/>
                </a:lnTo>
                <a:lnTo>
                  <a:pt x="0" y="0"/>
                </a:lnTo>
                <a:close/>
              </a:path>
            </a:pathLst>
          </a:custGeom>
          <a:blipFill>
            <a:blip r:embed="rId7"/>
            <a:stretch>
              <a:fillRect t="-1844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685800" y="895350"/>
            <a:ext cx="5273449" cy="873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6738"/>
              </a:lnSpc>
            </a:pPr>
            <a:r>
              <a:rPr lang="en-US" sz="5867">
                <a:solidFill>
                  <a:srgbClr val="2B2B2B"/>
                </a:solidFill>
                <a:latin typeface="HK Grotesk Bold"/>
              </a:rPr>
              <a:t>Our History</a:t>
            </a:r>
          </a:p>
        </p:txBody>
      </p:sp>
      <p:sp>
        <p:nvSpPr>
          <p:cNvPr id="12" name="TextBox 12"/>
          <p:cNvSpPr txBox="1"/>
          <p:nvPr/>
        </p:nvSpPr>
        <p:spPr>
          <a:xfrm>
            <a:off x="4609453" y="1520591"/>
            <a:ext cx="2468161" cy="6046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917"/>
              </a:lnSpc>
              <a:spcBef>
                <a:spcPct val="0"/>
              </a:spcBef>
            </a:pPr>
            <a:r>
              <a:rPr lang="en-US" sz="3512">
                <a:solidFill>
                  <a:srgbClr val="5487C7"/>
                </a:solidFill>
                <a:latin typeface="HK Grotesk Bold"/>
              </a:rPr>
              <a:t>est. 1999</a:t>
            </a:r>
          </a:p>
        </p:txBody>
      </p:sp>
      <p:sp>
        <p:nvSpPr>
          <p:cNvPr id="13" name="Freeform 13"/>
          <p:cNvSpPr/>
          <p:nvPr/>
        </p:nvSpPr>
        <p:spPr>
          <a:xfrm>
            <a:off x="685801" y="2322814"/>
            <a:ext cx="3042623" cy="3421545"/>
          </a:xfrm>
          <a:custGeom>
            <a:avLst/>
            <a:gdLst/>
            <a:ahLst/>
            <a:cxnLst/>
            <a:rect l="l" t="t" r="r" b="b"/>
            <a:pathLst>
              <a:path w="4563935" h="5132317">
                <a:moveTo>
                  <a:pt x="0" y="0"/>
                </a:moveTo>
                <a:lnTo>
                  <a:pt x="4563935" y="0"/>
                </a:lnTo>
                <a:lnTo>
                  <a:pt x="4563935" y="5132317"/>
                </a:lnTo>
                <a:lnTo>
                  <a:pt x="0" y="5132317"/>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6">
            <a:extLst>
              <a:ext uri="{FF2B5EF4-FFF2-40B4-BE49-F238E27FC236}">
                <a16:creationId xmlns:a16="http://schemas.microsoft.com/office/drawing/2014/main" id="{907D09FC-2EE0-9DD5-373F-AA3E0623A8DA}"/>
              </a:ext>
            </a:extLst>
          </p:cNvPr>
          <p:cNvSpPr txBox="1"/>
          <p:nvPr/>
        </p:nvSpPr>
        <p:spPr>
          <a:xfrm>
            <a:off x="317266" y="66264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12" y="520415"/>
            <a:ext cx="10464800" cy="1143000"/>
          </a:xfrm>
        </p:spPr>
        <p:txBody>
          <a:bodyPr anchor="t">
            <a:normAutofit/>
          </a:bodyPr>
          <a:lstStyle/>
          <a:p>
            <a:r>
              <a:rPr lang="en-US"/>
              <a:t>Purpose of the Day</a:t>
            </a:r>
          </a:p>
        </p:txBody>
      </p:sp>
      <p:graphicFrame>
        <p:nvGraphicFramePr>
          <p:cNvPr id="5" name="Content Placeholder 2">
            <a:extLst>
              <a:ext uri="{FF2B5EF4-FFF2-40B4-BE49-F238E27FC236}">
                <a16:creationId xmlns:a16="http://schemas.microsoft.com/office/drawing/2014/main" id="{ACCAB81A-0AF6-5563-E189-5FEAD4739AF3}"/>
              </a:ext>
            </a:extLst>
          </p:cNvPr>
          <p:cNvGraphicFramePr>
            <a:graphicFrameLocks noGrp="1"/>
          </p:cNvGraphicFramePr>
          <p:nvPr>
            <p:ph idx="1"/>
            <p:extLst>
              <p:ext uri="{D42A27DB-BD31-4B8C-83A1-F6EECF244321}">
                <p14:modId xmlns:p14="http://schemas.microsoft.com/office/powerpoint/2010/main" val="129650669"/>
              </p:ext>
            </p:extLst>
          </p:nvPr>
        </p:nvGraphicFramePr>
        <p:xfrm>
          <a:off x="993671" y="1380794"/>
          <a:ext cx="10566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Rectangle 44">
            <a:extLst>
              <a:ext uri="{FF2B5EF4-FFF2-40B4-BE49-F238E27FC236}">
                <a16:creationId xmlns:a16="http://schemas.microsoft.com/office/drawing/2014/main" id="{F27F63D9-50E0-31B2-B201-61EEBD05D906}"/>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53558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5" name="Freeform 5"/>
          <p:cNvSpPr/>
          <p:nvPr/>
        </p:nvSpPr>
        <p:spPr>
          <a:xfrm>
            <a:off x="5299538" y="0"/>
            <a:ext cx="6892462" cy="6858000"/>
          </a:xfrm>
          <a:custGeom>
            <a:avLst/>
            <a:gdLst/>
            <a:ahLst/>
            <a:cxnLst/>
            <a:rect l="l" t="t" r="r" b="b"/>
            <a:pathLst>
              <a:path w="10338693" h="10287000">
                <a:moveTo>
                  <a:pt x="0" y="0"/>
                </a:moveTo>
                <a:lnTo>
                  <a:pt x="10338693" y="0"/>
                </a:lnTo>
                <a:lnTo>
                  <a:pt x="10338693" y="10287000"/>
                </a:lnTo>
                <a:lnTo>
                  <a:pt x="0" y="1028700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685800" y="1501160"/>
            <a:ext cx="4210050" cy="20586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280"/>
              </a:lnSpc>
            </a:pPr>
            <a:r>
              <a:rPr lang="en-US" sz="5867">
                <a:solidFill>
                  <a:srgbClr val="2B2B2B"/>
                </a:solidFill>
                <a:latin typeface="HK Grotesk Bold"/>
              </a:rPr>
              <a:t>ABCD’s Signature </a:t>
            </a:r>
          </a:p>
          <a:p>
            <a:pPr marL="0" lvl="0" indent="0" algn="l">
              <a:lnSpc>
                <a:spcPts val="5280"/>
              </a:lnSpc>
            </a:pPr>
            <a:r>
              <a:rPr lang="en-US" sz="5867">
                <a:solidFill>
                  <a:srgbClr val="2B2B2B"/>
                </a:solidFill>
                <a:latin typeface="HK Grotesk Bold"/>
              </a:rPr>
              <a:t>Service</a:t>
            </a:r>
          </a:p>
        </p:txBody>
      </p:sp>
      <p:sp>
        <p:nvSpPr>
          <p:cNvPr id="7" name="TextBox 7"/>
          <p:cNvSpPr txBox="1"/>
          <p:nvPr/>
        </p:nvSpPr>
        <p:spPr>
          <a:xfrm>
            <a:off x="685800" y="3615375"/>
            <a:ext cx="4210050" cy="16809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166"/>
              </a:lnSpc>
            </a:pPr>
            <a:r>
              <a:rPr lang="en-US" sz="1733">
                <a:solidFill>
                  <a:srgbClr val="2B2B2B"/>
                </a:solidFill>
                <a:latin typeface="Arboria 2"/>
              </a:rPr>
              <a:t>Our signature service is creating a customized match with a professionally trained volunteer Mentor who not only shares a similar diagnosis and treatment plan, but is also of similar age, has common interests, personal traits and family dynamics.</a:t>
            </a:r>
          </a:p>
        </p:txBody>
      </p:sp>
      <p:sp>
        <p:nvSpPr>
          <p:cNvPr id="9" name="TextBox 6">
            <a:extLst>
              <a:ext uri="{FF2B5EF4-FFF2-40B4-BE49-F238E27FC236}">
                <a16:creationId xmlns:a16="http://schemas.microsoft.com/office/drawing/2014/main" id="{B1D634EE-5303-C48B-C71A-2A2C28EAEE87}"/>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pic>
        <p:nvPicPr>
          <p:cNvPr id="3" name="Picture 2" descr="A white background with text and icons&#10;&#10;AI-generated content may be incorrect.">
            <a:extLst>
              <a:ext uri="{FF2B5EF4-FFF2-40B4-BE49-F238E27FC236}">
                <a16:creationId xmlns:a16="http://schemas.microsoft.com/office/drawing/2014/main" id="{A4F2A0C6-8134-F2E3-85EB-66BD6FB0BB2F}"/>
              </a:ext>
            </a:extLst>
          </p:cNvPr>
          <p:cNvPicPr>
            <a:picLocks noChangeAspect="1"/>
          </p:cNvPicPr>
          <p:nvPr/>
        </p:nvPicPr>
        <p:blipFill>
          <a:blip r:embed="rId2"/>
          <a:srcRect l="3538" t="-1" r="7536" b="2"/>
          <a:stretch/>
        </p:blipFill>
        <p:spPr>
          <a:xfrm>
            <a:off x="1318666" y="58064"/>
            <a:ext cx="9834249" cy="5999373"/>
          </a:xfrm>
          <a:prstGeom prst="rect">
            <a:avLst/>
          </a:prstGeom>
          <a:ln>
            <a:noFill/>
          </a:ln>
        </p:spPr>
      </p:pic>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4" name="TextBox 6">
            <a:extLst>
              <a:ext uri="{FF2B5EF4-FFF2-40B4-BE49-F238E27FC236}">
                <a16:creationId xmlns:a16="http://schemas.microsoft.com/office/drawing/2014/main" id="{44330B3F-3B69-7B8B-7AFC-D04CEA3D198E}"/>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extLst>
      <p:ext uri="{BB962C8B-B14F-4D97-AF65-F5344CB8AC3E}">
        <p14:creationId xmlns:p14="http://schemas.microsoft.com/office/powerpoint/2010/main" val="4134590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grpSp>
        <p:nvGrpSpPr>
          <p:cNvPr id="6" name="Group 6"/>
          <p:cNvGrpSpPr>
            <a:grpSpLocks noChangeAspect="1"/>
          </p:cNvGrpSpPr>
          <p:nvPr/>
        </p:nvGrpSpPr>
        <p:grpSpPr>
          <a:xfrm>
            <a:off x="6168173" y="-529683"/>
            <a:ext cx="7488687" cy="7458657"/>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TextBox 9"/>
          <p:cNvSpPr txBox="1"/>
          <p:nvPr/>
        </p:nvSpPr>
        <p:spPr>
          <a:xfrm>
            <a:off x="517763" y="966564"/>
            <a:ext cx="6475611" cy="7320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5280"/>
              </a:lnSpc>
            </a:pPr>
            <a:r>
              <a:rPr lang="en-US" sz="5867">
                <a:solidFill>
                  <a:srgbClr val="2B2B2B"/>
                </a:solidFill>
                <a:latin typeface="HK Grotesk Bold"/>
              </a:rPr>
              <a:t>ABCD Mentors</a:t>
            </a:r>
          </a:p>
        </p:txBody>
      </p:sp>
      <p:sp>
        <p:nvSpPr>
          <p:cNvPr id="10" name="TextBox 10"/>
          <p:cNvSpPr txBox="1"/>
          <p:nvPr/>
        </p:nvSpPr>
        <p:spPr>
          <a:xfrm>
            <a:off x="607511" y="2054909"/>
            <a:ext cx="4865592" cy="11751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333"/>
              </a:lnSpc>
            </a:pPr>
            <a:r>
              <a:rPr lang="en-US" sz="1866">
                <a:solidFill>
                  <a:srgbClr val="2B2B2B"/>
                </a:solidFill>
                <a:latin typeface="Arboria 2"/>
              </a:rPr>
              <a:t>We currently have over 275 active and diverse Mentors located throughout the United States, enabling us to make truly personalized connections.</a:t>
            </a:r>
          </a:p>
        </p:txBody>
      </p:sp>
      <p:sp>
        <p:nvSpPr>
          <p:cNvPr id="11" name="TextBox 6">
            <a:extLst>
              <a:ext uri="{FF2B5EF4-FFF2-40B4-BE49-F238E27FC236}">
                <a16:creationId xmlns:a16="http://schemas.microsoft.com/office/drawing/2014/main" id="{2670929E-890F-5A2C-AC89-42758E559DC9}"/>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
        <p:nvSpPr>
          <p:cNvPr id="12" name="TextBox 11">
            <a:extLst>
              <a:ext uri="{FF2B5EF4-FFF2-40B4-BE49-F238E27FC236}">
                <a16:creationId xmlns:a16="http://schemas.microsoft.com/office/drawing/2014/main" id="{EE47346D-EDBA-794B-82AB-87123C378F87}"/>
              </a:ext>
            </a:extLst>
          </p:cNvPr>
          <p:cNvSpPr txBox="1"/>
          <p:nvPr/>
        </p:nvSpPr>
        <p:spPr>
          <a:xfrm>
            <a:off x="517764" y="3885551"/>
            <a:ext cx="5277986" cy="192484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519"/>
              </a:lnSpc>
            </a:pPr>
            <a:r>
              <a:rPr lang="en-US" sz="1999">
                <a:solidFill>
                  <a:srgbClr val="2B2B2B"/>
                </a:solidFill>
                <a:latin typeface="Arboria 2"/>
              </a:rPr>
              <a:t>ABCD Mentors are volunteers who are breast cancer survivors at least 1 year past completing treatment (with the exception of hormone replacement therapy), living with metastatic/Stage IV disease, or a friend, family, or caregiver of a breast cancer patient. </a:t>
            </a:r>
          </a:p>
        </p:txBody>
      </p:sp>
      <p:pic>
        <p:nvPicPr>
          <p:cNvPr id="13" name="Picture 8">
            <a:extLst>
              <a:ext uri="{FF2B5EF4-FFF2-40B4-BE49-F238E27FC236}">
                <a16:creationId xmlns:a16="http://schemas.microsoft.com/office/drawing/2014/main" id="{F2EF2BF9-F996-8E16-DCAF-227EDF04A169}"/>
              </a:ext>
            </a:extLst>
          </p:cNvPr>
          <p:cNvPicPr>
            <a:picLocks noChangeAspect="1"/>
          </p:cNvPicPr>
          <p:nvPr/>
        </p:nvPicPr>
        <p:blipFill>
          <a:blip r:embed="rId4"/>
          <a:srcRect/>
          <a:stretch>
            <a:fillRect/>
          </a:stretch>
        </p:blipFill>
        <p:spPr>
          <a:xfrm>
            <a:off x="5237238" y="576785"/>
            <a:ext cx="7878013" cy="66175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5" name="Freeform 5"/>
          <p:cNvSpPr/>
          <p:nvPr/>
        </p:nvSpPr>
        <p:spPr>
          <a:xfrm>
            <a:off x="2189234" y="342334"/>
            <a:ext cx="7813532" cy="3772619"/>
          </a:xfrm>
          <a:custGeom>
            <a:avLst/>
            <a:gdLst/>
            <a:ahLst/>
            <a:cxnLst/>
            <a:rect l="l" t="t" r="r" b="b"/>
            <a:pathLst>
              <a:path w="11720298" h="5658929">
                <a:moveTo>
                  <a:pt x="0" y="0"/>
                </a:moveTo>
                <a:lnTo>
                  <a:pt x="11720298" y="0"/>
                </a:lnTo>
                <a:lnTo>
                  <a:pt x="11720298" y="5658929"/>
                </a:lnTo>
                <a:lnTo>
                  <a:pt x="0" y="5658929"/>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2189234" y="4473472"/>
            <a:ext cx="8221591" cy="64744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16"/>
              </a:lnSpc>
            </a:pPr>
            <a:r>
              <a:rPr lang="en-US" sz="5334">
                <a:solidFill>
                  <a:srgbClr val="2B2B2B"/>
                </a:solidFill>
                <a:latin typeface="HK Grotesk Bold"/>
              </a:rPr>
              <a:t>Virtual Mentor Training</a:t>
            </a:r>
          </a:p>
        </p:txBody>
      </p:sp>
      <p:sp>
        <p:nvSpPr>
          <p:cNvPr id="7" name="TextBox 7"/>
          <p:cNvSpPr txBox="1"/>
          <p:nvPr/>
        </p:nvSpPr>
        <p:spPr>
          <a:xfrm>
            <a:off x="1198526" y="5061847"/>
            <a:ext cx="9794948" cy="950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519"/>
              </a:lnSpc>
            </a:pPr>
            <a:r>
              <a:rPr lang="en-US" sz="1999">
                <a:solidFill>
                  <a:srgbClr val="2B2B2B"/>
                </a:solidFill>
                <a:latin typeface="Arboria 2"/>
              </a:rPr>
              <a:t>Each Mentor has been interviewed, screened, and completed a comprehensive training program specifically developed for ABCD to help them best use their personal breast cancer experience to comfort and guide those they will be mentoring. </a:t>
            </a:r>
          </a:p>
        </p:txBody>
      </p:sp>
      <p:sp>
        <p:nvSpPr>
          <p:cNvPr id="11" name="TextBox 6">
            <a:extLst>
              <a:ext uri="{FF2B5EF4-FFF2-40B4-BE49-F238E27FC236}">
                <a16:creationId xmlns:a16="http://schemas.microsoft.com/office/drawing/2014/main" id="{A1E2F0BA-DFC4-CB75-9DD7-2D847EBCBA13}"/>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47" name="Freeform: Shape 46">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4" name="TextBox 11">
            <a:extLst>
              <a:ext uri="{FF2B5EF4-FFF2-40B4-BE49-F238E27FC236}">
                <a16:creationId xmlns:a16="http://schemas.microsoft.com/office/drawing/2014/main" id="{DA4A06E1-1DCE-3970-CEB9-F679F6FCC10C}"/>
              </a:ext>
            </a:extLst>
          </p:cNvPr>
          <p:cNvSpPr txBox="1"/>
          <p:nvPr/>
        </p:nvSpPr>
        <p:spPr>
          <a:xfrm>
            <a:off x="828675" y="494414"/>
            <a:ext cx="10534650" cy="817403"/>
          </a:xfrm>
          <a:prstGeom prst="rect">
            <a:avLst/>
          </a:prstGeom>
        </p:spPr>
        <p:txBody>
          <a:bodyPr vert="horz" lIns="60960" tIns="30480" rIns="60960" bIns="30480" rtlCol="0" anchor="b">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ct val="90000"/>
              </a:lnSpc>
              <a:spcBef>
                <a:spcPct val="0"/>
              </a:spcBef>
              <a:spcAft>
                <a:spcPts val="400"/>
              </a:spcAft>
            </a:pPr>
            <a:r>
              <a:rPr lang="en-US" sz="5867" kern="1200">
                <a:solidFill>
                  <a:schemeClr val="tx1"/>
                </a:solidFill>
                <a:latin typeface="HK Grotesk Bold" panose="020B0604020202020204" charset="0"/>
                <a:ea typeface="+mj-ea"/>
                <a:cs typeface="+mj-cs"/>
              </a:rPr>
              <a:t>Mentor Training Topics</a:t>
            </a:r>
          </a:p>
        </p:txBody>
      </p:sp>
      <p:pic>
        <p:nvPicPr>
          <p:cNvPr id="3" name="Picture 2">
            <a:extLst>
              <a:ext uri="{FF2B5EF4-FFF2-40B4-BE49-F238E27FC236}">
                <a16:creationId xmlns:a16="http://schemas.microsoft.com/office/drawing/2014/main" id="{9C874464-C345-3CD0-444C-BA4B65A5C5CC}"/>
              </a:ext>
            </a:extLst>
          </p:cNvPr>
          <p:cNvPicPr>
            <a:picLocks noChangeAspect="1"/>
          </p:cNvPicPr>
          <p:nvPr/>
        </p:nvPicPr>
        <p:blipFill>
          <a:blip r:embed="rId2"/>
          <a:srcRect r="5613"/>
          <a:stretch/>
        </p:blipFill>
        <p:spPr>
          <a:xfrm>
            <a:off x="96376" y="2265865"/>
            <a:ext cx="7430365" cy="3365377"/>
          </a:xfrm>
          <a:prstGeom prst="rect">
            <a:avLst/>
          </a:prstGeom>
        </p:spPr>
      </p:pic>
      <p:sp>
        <p:nvSpPr>
          <p:cNvPr id="5" name="TextBox 6">
            <a:extLst>
              <a:ext uri="{FF2B5EF4-FFF2-40B4-BE49-F238E27FC236}">
                <a16:creationId xmlns:a16="http://schemas.microsoft.com/office/drawing/2014/main" id="{9CB336BA-118F-8E3E-5BAE-C37A3810689A}"/>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pic>
        <p:nvPicPr>
          <p:cNvPr id="2" name="Picture 1">
            <a:extLst>
              <a:ext uri="{FF2B5EF4-FFF2-40B4-BE49-F238E27FC236}">
                <a16:creationId xmlns:a16="http://schemas.microsoft.com/office/drawing/2014/main" id="{266CBD7E-4FA5-B302-6F27-B6FBED5C8256}"/>
              </a:ext>
            </a:extLst>
          </p:cNvPr>
          <p:cNvPicPr>
            <a:picLocks noChangeAspect="1"/>
          </p:cNvPicPr>
          <p:nvPr/>
        </p:nvPicPr>
        <p:blipFill>
          <a:blip r:embed="rId3"/>
          <a:stretch>
            <a:fillRect/>
          </a:stretch>
        </p:blipFill>
        <p:spPr>
          <a:xfrm>
            <a:off x="7156573" y="2020940"/>
            <a:ext cx="4620567" cy="4248837"/>
          </a:xfrm>
          <a:prstGeom prst="rect">
            <a:avLst/>
          </a:prstGeom>
        </p:spPr>
      </p:pic>
      <p:pic>
        <p:nvPicPr>
          <p:cNvPr id="6" name="Picture 5">
            <a:extLst>
              <a:ext uri="{FF2B5EF4-FFF2-40B4-BE49-F238E27FC236}">
                <a16:creationId xmlns:a16="http://schemas.microsoft.com/office/drawing/2014/main" id="{BD7B6790-EB48-33DD-4FA5-9F4F4FB946CA}"/>
              </a:ext>
            </a:extLst>
          </p:cNvPr>
          <p:cNvPicPr>
            <a:picLocks noChangeAspect="1"/>
          </p:cNvPicPr>
          <p:nvPr/>
        </p:nvPicPr>
        <p:blipFill>
          <a:blip r:embed="rId4"/>
          <a:stretch>
            <a:fillRect/>
          </a:stretch>
        </p:blipFill>
        <p:spPr>
          <a:xfrm>
            <a:off x="3235413" y="5305237"/>
            <a:ext cx="1152289" cy="1006575"/>
          </a:xfrm>
          <a:prstGeom prst="rect">
            <a:avLst/>
          </a:prstGeom>
        </p:spPr>
      </p:pic>
    </p:spTree>
    <p:extLst>
      <p:ext uri="{BB962C8B-B14F-4D97-AF65-F5344CB8AC3E}">
        <p14:creationId xmlns:p14="http://schemas.microsoft.com/office/powerpoint/2010/main" val="2765697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grpSp>
        <p:nvGrpSpPr>
          <p:cNvPr id="5" name="Group 5"/>
          <p:cNvGrpSpPr/>
          <p:nvPr/>
        </p:nvGrpSpPr>
        <p:grpSpPr>
          <a:xfrm>
            <a:off x="556666" y="1680210"/>
            <a:ext cx="3497580" cy="3497580"/>
            <a:chOff x="0" y="0"/>
            <a:chExt cx="812800" cy="812800"/>
          </a:xfrm>
        </p:grpSpPr>
        <p:sp>
          <p:nvSpPr>
            <p:cNvPr id="6" name="Freeform 6"/>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8" name="TextBox 8"/>
          <p:cNvSpPr txBox="1"/>
          <p:nvPr/>
        </p:nvSpPr>
        <p:spPr>
          <a:xfrm>
            <a:off x="4264033" y="1344938"/>
            <a:ext cx="7535099" cy="7098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886"/>
              </a:lnSpc>
            </a:pPr>
            <a:r>
              <a:rPr lang="en-US" sz="4204">
                <a:solidFill>
                  <a:srgbClr val="0E4C90"/>
                </a:solidFill>
                <a:latin typeface="Arboria-Bold"/>
              </a:rPr>
              <a:t>“This isn’t a great revelation,</a:t>
            </a:r>
          </a:p>
        </p:txBody>
      </p:sp>
      <p:sp>
        <p:nvSpPr>
          <p:cNvPr id="9" name="TextBox 9"/>
          <p:cNvSpPr txBox="1"/>
          <p:nvPr/>
        </p:nvSpPr>
        <p:spPr>
          <a:xfrm>
            <a:off x="4289728" y="2096319"/>
            <a:ext cx="7483709" cy="22007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75"/>
              </a:lnSpc>
            </a:pPr>
            <a:r>
              <a:rPr lang="en-US" sz="3053">
                <a:solidFill>
                  <a:srgbClr val="0E4C90"/>
                </a:solidFill>
                <a:latin typeface="Arboria-Bold"/>
              </a:rPr>
              <a:t>but it is so important that people have strong support during this time. I would encourage them, men, and women, to seek support like ABCD.”</a:t>
            </a:r>
          </a:p>
        </p:txBody>
      </p:sp>
      <p:sp>
        <p:nvSpPr>
          <p:cNvPr id="10" name="TextBox 10"/>
          <p:cNvSpPr txBox="1"/>
          <p:nvPr/>
        </p:nvSpPr>
        <p:spPr>
          <a:xfrm>
            <a:off x="5819747" y="4776713"/>
            <a:ext cx="4423671" cy="55219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560"/>
              </a:lnSpc>
            </a:pPr>
            <a:r>
              <a:rPr lang="en-US" sz="3257">
                <a:solidFill>
                  <a:srgbClr val="0E4C90"/>
                </a:solidFill>
                <a:latin typeface="Feeling Passionate"/>
              </a:rPr>
              <a:t>Tom, ABCD Mentor</a:t>
            </a:r>
          </a:p>
        </p:txBody>
      </p:sp>
      <p:sp>
        <p:nvSpPr>
          <p:cNvPr id="11" name="TextBox 6">
            <a:extLst>
              <a:ext uri="{FF2B5EF4-FFF2-40B4-BE49-F238E27FC236}">
                <a16:creationId xmlns:a16="http://schemas.microsoft.com/office/drawing/2014/main" id="{7823A8F3-C9B4-4612-A7DF-D66CD4200CCE}"/>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087272" y="2441797"/>
            <a:ext cx="2551753" cy="3103675"/>
            <a:chOff x="0" y="0"/>
            <a:chExt cx="5103505" cy="6207349"/>
          </a:xfrm>
        </p:grpSpPr>
        <p:grpSp>
          <p:nvGrpSpPr>
            <p:cNvPr id="3" name="Group 3"/>
            <p:cNvGrpSpPr/>
            <p:nvPr/>
          </p:nvGrpSpPr>
          <p:grpSpPr>
            <a:xfrm>
              <a:off x="603407" y="0"/>
              <a:ext cx="3896690" cy="3896690"/>
              <a:chOff x="0" y="0"/>
              <a:chExt cx="812800" cy="812800"/>
            </a:xfrm>
          </p:grpSpPr>
          <p:sp>
            <p:nvSpPr>
              <p:cNvPr id="4" name="Freeform 4"/>
              <p:cNvSpPr/>
              <p:nvPr/>
            </p:nvSpPr>
            <p:spPr>
              <a:xfrm>
                <a:off x="0" y="0"/>
                <a:ext cx="812800" cy="812800"/>
              </a:xfrm>
              <a:custGeom>
                <a:avLst/>
                <a:gdLst/>
                <a:ahLst/>
                <a:cxnLst/>
                <a:rect l="l" t="t" r="r" b="b"/>
                <a:pathLst>
                  <a:path w="812800" h="812800">
                    <a:moveTo>
                      <a:pt x="79472" y="0"/>
                    </a:moveTo>
                    <a:lnTo>
                      <a:pt x="733328" y="0"/>
                    </a:lnTo>
                    <a:cubicBezTo>
                      <a:pt x="754405" y="0"/>
                      <a:pt x="774619" y="8373"/>
                      <a:pt x="789523" y="23277"/>
                    </a:cubicBezTo>
                    <a:cubicBezTo>
                      <a:pt x="804427" y="38181"/>
                      <a:pt x="812800" y="58395"/>
                      <a:pt x="812800" y="79472"/>
                    </a:cubicBezTo>
                    <a:lnTo>
                      <a:pt x="812800" y="733328"/>
                    </a:lnTo>
                    <a:cubicBezTo>
                      <a:pt x="812800" y="754405"/>
                      <a:pt x="804427" y="774619"/>
                      <a:pt x="789523" y="789523"/>
                    </a:cubicBezTo>
                    <a:cubicBezTo>
                      <a:pt x="774619" y="804427"/>
                      <a:pt x="754405" y="812800"/>
                      <a:pt x="733328" y="812800"/>
                    </a:cubicBezTo>
                    <a:lnTo>
                      <a:pt x="79472" y="812800"/>
                    </a:lnTo>
                    <a:cubicBezTo>
                      <a:pt x="58395" y="812800"/>
                      <a:pt x="38181" y="804427"/>
                      <a:pt x="23277" y="789523"/>
                    </a:cubicBezTo>
                    <a:cubicBezTo>
                      <a:pt x="8373" y="774619"/>
                      <a:pt x="0" y="754405"/>
                      <a:pt x="0" y="733328"/>
                    </a:cubicBezTo>
                    <a:lnTo>
                      <a:pt x="0" y="79472"/>
                    </a:lnTo>
                    <a:cubicBezTo>
                      <a:pt x="0" y="58395"/>
                      <a:pt x="8373" y="38181"/>
                      <a:pt x="23277" y="23277"/>
                    </a:cubicBezTo>
                    <a:cubicBezTo>
                      <a:pt x="38181" y="8373"/>
                      <a:pt x="58395" y="0"/>
                      <a:pt x="79472" y="0"/>
                    </a:cubicBezTo>
                    <a:close/>
                  </a:path>
                </a:pathLst>
              </a:custGeom>
              <a:solidFill>
                <a:srgbClr val="007C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0" y="114300"/>
                <a:ext cx="8128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50"/>
                  </a:lnSpc>
                </a:pPr>
                <a:endParaRPr sz="800"/>
              </a:p>
            </p:txBody>
          </p:sp>
        </p:grpSp>
        <p:sp>
          <p:nvSpPr>
            <p:cNvPr id="6" name="Freeform 6"/>
            <p:cNvSpPr/>
            <p:nvPr/>
          </p:nvSpPr>
          <p:spPr>
            <a:xfrm>
              <a:off x="978147" y="549803"/>
              <a:ext cx="3147211" cy="2797084"/>
            </a:xfrm>
            <a:custGeom>
              <a:avLst/>
              <a:gdLst/>
              <a:ahLst/>
              <a:cxnLst/>
              <a:rect l="l" t="t" r="r" b="b"/>
              <a:pathLst>
                <a:path w="3147211" h="2797084">
                  <a:moveTo>
                    <a:pt x="0" y="0"/>
                  </a:moveTo>
                  <a:lnTo>
                    <a:pt x="3147211" y="0"/>
                  </a:lnTo>
                  <a:lnTo>
                    <a:pt x="3147211" y="2797084"/>
                  </a:lnTo>
                  <a:lnTo>
                    <a:pt x="0" y="2797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7"/>
            <p:cNvGrpSpPr/>
            <p:nvPr/>
          </p:nvGrpSpPr>
          <p:grpSpPr>
            <a:xfrm>
              <a:off x="1577015" y="1644050"/>
              <a:ext cx="1573606" cy="304295"/>
              <a:chOff x="0" y="0"/>
              <a:chExt cx="207641" cy="40152"/>
            </a:xfrm>
          </p:grpSpPr>
          <p:sp>
            <p:nvSpPr>
              <p:cNvPr id="8" name="Freeform 8"/>
              <p:cNvSpPr/>
              <p:nvPr/>
            </p:nvSpPr>
            <p:spPr>
              <a:xfrm>
                <a:off x="0" y="0"/>
                <a:ext cx="207641" cy="40152"/>
              </a:xfrm>
              <a:custGeom>
                <a:avLst/>
                <a:gdLst/>
                <a:ahLst/>
                <a:cxnLst/>
                <a:rect l="l" t="t" r="r" b="b"/>
                <a:pathLst>
                  <a:path w="207641" h="40152">
                    <a:moveTo>
                      <a:pt x="0" y="0"/>
                    </a:moveTo>
                    <a:lnTo>
                      <a:pt x="207641" y="0"/>
                    </a:lnTo>
                    <a:lnTo>
                      <a:pt x="207641" y="40152"/>
                    </a:lnTo>
                    <a:lnTo>
                      <a:pt x="0" y="40152"/>
                    </a:lnTo>
                    <a:close/>
                  </a:path>
                </a:pathLst>
              </a:custGeom>
              <a:solidFill>
                <a:srgbClr val="007CB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9525"/>
                <a:ext cx="207641" cy="30627"/>
              </a:xfrm>
              <a:prstGeom prst="rect">
                <a:avLst/>
              </a:prstGeom>
            </p:spPr>
            <p:txBody>
              <a:bodyPr lIns="50698" tIns="50698" rIns="50698" bIns="50698"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19"/>
                  </a:lnSpc>
                </a:pPr>
                <a:endParaRPr sz="800"/>
              </a:p>
            </p:txBody>
          </p:sp>
        </p:grpSp>
        <p:sp>
          <p:nvSpPr>
            <p:cNvPr id="10" name="TextBox 10"/>
            <p:cNvSpPr txBox="1"/>
            <p:nvPr/>
          </p:nvSpPr>
          <p:spPr>
            <a:xfrm>
              <a:off x="0" y="4581645"/>
              <a:ext cx="5103505" cy="162570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6"/>
                </a:lnSpc>
              </a:pPr>
              <a:r>
                <a:rPr lang="en-US" sz="1733">
                  <a:solidFill>
                    <a:srgbClr val="2B2B2B"/>
                  </a:solidFill>
                  <a:latin typeface="Arboria 2"/>
                </a:rPr>
                <a:t>Contact ABCD through our website, email or over the phone</a:t>
              </a:r>
            </a:p>
          </p:txBody>
        </p:sp>
      </p:grpSp>
      <p:sp>
        <p:nvSpPr>
          <p:cNvPr id="11" name="TextBox 11"/>
          <p:cNvSpPr txBox="1"/>
          <p:nvPr/>
        </p:nvSpPr>
        <p:spPr>
          <a:xfrm>
            <a:off x="1576346" y="761775"/>
            <a:ext cx="9024026" cy="6506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733"/>
              </a:lnSpc>
              <a:spcBef>
                <a:spcPct val="0"/>
              </a:spcBef>
            </a:pPr>
            <a:r>
              <a:rPr lang="en-US" sz="5867">
                <a:solidFill>
                  <a:srgbClr val="2B2B2B"/>
                </a:solidFill>
                <a:latin typeface="HK Grotesk Bold"/>
              </a:rPr>
              <a:t>The Match Process</a:t>
            </a:r>
          </a:p>
        </p:txBody>
      </p:sp>
      <p:sp>
        <p:nvSpPr>
          <p:cNvPr id="12" name="TextBox 12"/>
          <p:cNvSpPr txBox="1"/>
          <p:nvPr/>
        </p:nvSpPr>
        <p:spPr>
          <a:xfrm>
            <a:off x="3830994" y="1596370"/>
            <a:ext cx="4530009" cy="2441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619"/>
              </a:lnSpc>
              <a:spcBef>
                <a:spcPct val="0"/>
              </a:spcBef>
            </a:pPr>
            <a:r>
              <a:rPr lang="en-US" sz="2667">
                <a:solidFill>
                  <a:srgbClr val="606060"/>
                </a:solidFill>
                <a:latin typeface="Arboria 1"/>
              </a:rPr>
              <a:t>FREE | EASY | NO WAITLIST</a:t>
            </a:r>
          </a:p>
        </p:txBody>
      </p:sp>
      <p:grpSp>
        <p:nvGrpSpPr>
          <p:cNvPr id="17" name="Group 17"/>
          <p:cNvGrpSpPr/>
          <p:nvPr/>
        </p:nvGrpSpPr>
        <p:grpSpPr>
          <a:xfrm>
            <a:off x="8552976" y="2441798"/>
            <a:ext cx="2578228" cy="3103675"/>
            <a:chOff x="0" y="0"/>
            <a:chExt cx="5156456" cy="6207349"/>
          </a:xfrm>
        </p:grpSpPr>
        <p:sp>
          <p:nvSpPr>
            <p:cNvPr id="18" name="TextBox 18"/>
            <p:cNvSpPr txBox="1"/>
            <p:nvPr/>
          </p:nvSpPr>
          <p:spPr>
            <a:xfrm>
              <a:off x="0" y="4581645"/>
              <a:ext cx="5156456" cy="162570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6"/>
                </a:lnSpc>
              </a:pPr>
              <a:r>
                <a:rPr lang="en-US" sz="1733">
                  <a:solidFill>
                    <a:srgbClr val="2B2B2B"/>
                  </a:solidFill>
                  <a:latin typeface="Arboria 2"/>
                </a:rPr>
                <a:t>Our Match Specialists pair you with a Mentor who’s just right for you</a:t>
              </a:r>
            </a:p>
          </p:txBody>
        </p:sp>
        <p:grpSp>
          <p:nvGrpSpPr>
            <p:cNvPr id="19" name="Group 19"/>
            <p:cNvGrpSpPr/>
            <p:nvPr/>
          </p:nvGrpSpPr>
          <p:grpSpPr>
            <a:xfrm>
              <a:off x="629883" y="0"/>
              <a:ext cx="3896690" cy="3896690"/>
              <a:chOff x="0" y="0"/>
              <a:chExt cx="812800" cy="812800"/>
            </a:xfrm>
          </p:grpSpPr>
          <p:sp>
            <p:nvSpPr>
              <p:cNvPr id="20" name="Freeform 20"/>
              <p:cNvSpPr/>
              <p:nvPr/>
            </p:nvSpPr>
            <p:spPr>
              <a:xfrm>
                <a:off x="0" y="0"/>
                <a:ext cx="812800" cy="812800"/>
              </a:xfrm>
              <a:custGeom>
                <a:avLst/>
                <a:gdLst/>
                <a:ahLst/>
                <a:cxnLst/>
                <a:rect l="l" t="t" r="r" b="b"/>
                <a:pathLst>
                  <a:path w="812800" h="812800">
                    <a:moveTo>
                      <a:pt x="100664" y="0"/>
                    </a:moveTo>
                    <a:lnTo>
                      <a:pt x="712136" y="0"/>
                    </a:lnTo>
                    <a:cubicBezTo>
                      <a:pt x="738834" y="0"/>
                      <a:pt x="764438" y="10606"/>
                      <a:pt x="783316" y="29484"/>
                    </a:cubicBezTo>
                    <a:cubicBezTo>
                      <a:pt x="802194" y="48362"/>
                      <a:pt x="812800" y="73966"/>
                      <a:pt x="812800" y="100664"/>
                    </a:cubicBezTo>
                    <a:lnTo>
                      <a:pt x="812800" y="712136"/>
                    </a:lnTo>
                    <a:cubicBezTo>
                      <a:pt x="812800" y="738834"/>
                      <a:pt x="802194" y="764438"/>
                      <a:pt x="783316" y="783316"/>
                    </a:cubicBezTo>
                    <a:cubicBezTo>
                      <a:pt x="764438" y="802194"/>
                      <a:pt x="738834" y="812800"/>
                      <a:pt x="712136" y="812800"/>
                    </a:cubicBezTo>
                    <a:lnTo>
                      <a:pt x="100664" y="812800"/>
                    </a:lnTo>
                    <a:cubicBezTo>
                      <a:pt x="73966" y="812800"/>
                      <a:pt x="48362" y="802194"/>
                      <a:pt x="29484" y="783316"/>
                    </a:cubicBezTo>
                    <a:cubicBezTo>
                      <a:pt x="10606" y="764438"/>
                      <a:pt x="0" y="738834"/>
                      <a:pt x="0" y="712136"/>
                    </a:cubicBezTo>
                    <a:lnTo>
                      <a:pt x="0" y="100664"/>
                    </a:lnTo>
                    <a:cubicBezTo>
                      <a:pt x="0" y="73966"/>
                      <a:pt x="10606" y="48362"/>
                      <a:pt x="29484" y="29484"/>
                    </a:cubicBezTo>
                    <a:cubicBezTo>
                      <a:pt x="48362" y="10606"/>
                      <a:pt x="73966" y="0"/>
                      <a:pt x="100664" y="0"/>
                    </a:cubicBezTo>
                    <a:close/>
                  </a:path>
                </a:pathLst>
              </a:custGeom>
              <a:solidFill>
                <a:srgbClr val="40C0C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21"/>
              <p:cNvSpPr txBox="1"/>
              <p:nvPr/>
            </p:nvSpPr>
            <p:spPr>
              <a:xfrm>
                <a:off x="0" y="114300"/>
                <a:ext cx="812800" cy="698500"/>
              </a:xfrm>
              <a:prstGeom prst="rect">
                <a:avLst/>
              </a:prstGeom>
            </p:spPr>
            <p:txBody>
              <a:bodyPr lIns="41535" tIns="41535" rIns="41535" bIns="41535"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50"/>
                  </a:lnSpc>
                </a:pPr>
                <a:endParaRPr sz="800"/>
              </a:p>
            </p:txBody>
          </p:sp>
        </p:grpSp>
        <p:sp>
          <p:nvSpPr>
            <p:cNvPr id="22" name="Freeform 22"/>
            <p:cNvSpPr/>
            <p:nvPr/>
          </p:nvSpPr>
          <p:spPr>
            <a:xfrm>
              <a:off x="965905" y="689408"/>
              <a:ext cx="2149764" cy="2463913"/>
            </a:xfrm>
            <a:custGeom>
              <a:avLst/>
              <a:gdLst/>
              <a:ahLst/>
              <a:cxnLst/>
              <a:rect l="l" t="t" r="r" b="b"/>
              <a:pathLst>
                <a:path w="2149764" h="2463913">
                  <a:moveTo>
                    <a:pt x="0" y="0"/>
                  </a:moveTo>
                  <a:lnTo>
                    <a:pt x="2149764" y="0"/>
                  </a:lnTo>
                  <a:lnTo>
                    <a:pt x="2149764" y="2463912"/>
                  </a:lnTo>
                  <a:lnTo>
                    <a:pt x="0" y="2463912"/>
                  </a:lnTo>
                  <a:lnTo>
                    <a:pt x="0" y="0"/>
                  </a:lnTo>
                  <a:close/>
                </a:path>
              </a:pathLst>
            </a:custGeom>
            <a:blipFill>
              <a:blip r:embed="rId4">
                <a:alphaModFix amt="62000"/>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3" name="Freeform 23"/>
            <p:cNvSpPr/>
            <p:nvPr/>
          </p:nvSpPr>
          <p:spPr>
            <a:xfrm>
              <a:off x="2395799" y="1096298"/>
              <a:ext cx="1794752" cy="2057023"/>
            </a:xfrm>
            <a:custGeom>
              <a:avLst/>
              <a:gdLst/>
              <a:ahLst/>
              <a:cxnLst/>
              <a:rect l="l" t="t" r="r" b="b"/>
              <a:pathLst>
                <a:path w="1794752" h="2057023">
                  <a:moveTo>
                    <a:pt x="0" y="0"/>
                  </a:moveTo>
                  <a:lnTo>
                    <a:pt x="1794752" y="0"/>
                  </a:lnTo>
                  <a:lnTo>
                    <a:pt x="1794752" y="2057022"/>
                  </a:lnTo>
                  <a:lnTo>
                    <a:pt x="0" y="20570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4" name="Group 24"/>
          <p:cNvGrpSpPr/>
          <p:nvPr/>
        </p:nvGrpSpPr>
        <p:grpSpPr>
          <a:xfrm>
            <a:off x="4655607" y="2441744"/>
            <a:ext cx="2880787" cy="3103729"/>
            <a:chOff x="0" y="0"/>
            <a:chExt cx="5761575" cy="6207457"/>
          </a:xfrm>
        </p:grpSpPr>
        <p:grpSp>
          <p:nvGrpSpPr>
            <p:cNvPr id="25" name="Group 25"/>
            <p:cNvGrpSpPr/>
            <p:nvPr/>
          </p:nvGrpSpPr>
          <p:grpSpPr>
            <a:xfrm>
              <a:off x="932442" y="0"/>
              <a:ext cx="3896690" cy="3896690"/>
              <a:chOff x="0" y="0"/>
              <a:chExt cx="812800" cy="812800"/>
            </a:xfrm>
          </p:grpSpPr>
          <p:sp>
            <p:nvSpPr>
              <p:cNvPr id="26" name="Freeform 26"/>
              <p:cNvSpPr/>
              <p:nvPr/>
            </p:nvSpPr>
            <p:spPr>
              <a:xfrm>
                <a:off x="0" y="0"/>
                <a:ext cx="812800" cy="812800"/>
              </a:xfrm>
              <a:custGeom>
                <a:avLst/>
                <a:gdLst/>
                <a:ahLst/>
                <a:cxnLst/>
                <a:rect l="l" t="t" r="r" b="b"/>
                <a:pathLst>
                  <a:path w="812800" h="812800">
                    <a:moveTo>
                      <a:pt x="79472" y="0"/>
                    </a:moveTo>
                    <a:lnTo>
                      <a:pt x="733328" y="0"/>
                    </a:lnTo>
                    <a:cubicBezTo>
                      <a:pt x="754405" y="0"/>
                      <a:pt x="774619" y="8373"/>
                      <a:pt x="789523" y="23277"/>
                    </a:cubicBezTo>
                    <a:cubicBezTo>
                      <a:pt x="804427" y="38181"/>
                      <a:pt x="812800" y="58395"/>
                      <a:pt x="812800" y="79472"/>
                    </a:cubicBezTo>
                    <a:lnTo>
                      <a:pt x="812800" y="733328"/>
                    </a:lnTo>
                    <a:cubicBezTo>
                      <a:pt x="812800" y="754405"/>
                      <a:pt x="804427" y="774619"/>
                      <a:pt x="789523" y="789523"/>
                    </a:cubicBezTo>
                    <a:cubicBezTo>
                      <a:pt x="774619" y="804427"/>
                      <a:pt x="754405" y="812800"/>
                      <a:pt x="733328" y="812800"/>
                    </a:cubicBezTo>
                    <a:lnTo>
                      <a:pt x="79472" y="812800"/>
                    </a:lnTo>
                    <a:cubicBezTo>
                      <a:pt x="58395" y="812800"/>
                      <a:pt x="38181" y="804427"/>
                      <a:pt x="23277" y="789523"/>
                    </a:cubicBezTo>
                    <a:cubicBezTo>
                      <a:pt x="8373" y="774619"/>
                      <a:pt x="0" y="754405"/>
                      <a:pt x="0" y="733328"/>
                    </a:cubicBezTo>
                    <a:lnTo>
                      <a:pt x="0" y="79472"/>
                    </a:lnTo>
                    <a:cubicBezTo>
                      <a:pt x="0" y="58395"/>
                      <a:pt x="8373" y="38181"/>
                      <a:pt x="23277" y="23277"/>
                    </a:cubicBezTo>
                    <a:cubicBezTo>
                      <a:pt x="38181" y="8373"/>
                      <a:pt x="58395" y="0"/>
                      <a:pt x="79472" y="0"/>
                    </a:cubicBezTo>
                    <a:close/>
                  </a:path>
                </a:pathLst>
              </a:custGeom>
              <a:solidFill>
                <a:srgbClr val="645FA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TextBox 27"/>
              <p:cNvSpPr txBox="1"/>
              <p:nvPr/>
            </p:nvSpPr>
            <p:spPr>
              <a:xfrm>
                <a:off x="0" y="114300"/>
                <a:ext cx="8128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50"/>
                  </a:lnSpc>
                </a:pPr>
                <a:endParaRPr sz="800"/>
              </a:p>
            </p:txBody>
          </p:sp>
        </p:grpSp>
        <p:sp>
          <p:nvSpPr>
            <p:cNvPr id="28" name="Freeform 28"/>
            <p:cNvSpPr/>
            <p:nvPr/>
          </p:nvSpPr>
          <p:spPr>
            <a:xfrm>
              <a:off x="1620079" y="451150"/>
              <a:ext cx="2521417" cy="2940428"/>
            </a:xfrm>
            <a:custGeom>
              <a:avLst/>
              <a:gdLst/>
              <a:ahLst/>
              <a:cxnLst/>
              <a:rect l="l" t="t" r="r" b="b"/>
              <a:pathLst>
                <a:path w="2521417" h="2940428">
                  <a:moveTo>
                    <a:pt x="0" y="0"/>
                  </a:moveTo>
                  <a:lnTo>
                    <a:pt x="2521417" y="0"/>
                  </a:lnTo>
                  <a:lnTo>
                    <a:pt x="2521417" y="2940428"/>
                  </a:lnTo>
                  <a:lnTo>
                    <a:pt x="0" y="29404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TextBox 29"/>
            <p:cNvSpPr txBox="1"/>
            <p:nvPr/>
          </p:nvSpPr>
          <p:spPr>
            <a:xfrm>
              <a:off x="0" y="4581645"/>
              <a:ext cx="5761575" cy="162581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6"/>
                </a:lnSpc>
              </a:pPr>
              <a:r>
                <a:rPr lang="en-US" sz="1733">
                  <a:solidFill>
                    <a:srgbClr val="2B2B2B"/>
                  </a:solidFill>
                  <a:latin typeface="Arboria 2"/>
                </a:rPr>
                <a:t>Tell us about your diagnosis, treatment plan, age, and what is important to you</a:t>
              </a:r>
            </a:p>
          </p:txBody>
        </p:sp>
      </p:grpSp>
      <p:sp>
        <p:nvSpPr>
          <p:cNvPr id="32" name="TextBox 6">
            <a:extLst>
              <a:ext uri="{FF2B5EF4-FFF2-40B4-BE49-F238E27FC236}">
                <a16:creationId xmlns:a16="http://schemas.microsoft.com/office/drawing/2014/main" id="{7983D6D2-5F43-358A-B8E4-9F8A97AA656E}"/>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8766" y="5572695"/>
            <a:ext cx="1581206" cy="908353"/>
            <a:chOff x="0" y="0"/>
            <a:chExt cx="3162412" cy="1816707"/>
          </a:xfrm>
        </p:grpSpPr>
        <p:sp>
          <p:nvSpPr>
            <p:cNvPr id="3" name="Freeform 3"/>
            <p:cNvSpPr/>
            <p:nvPr/>
          </p:nvSpPr>
          <p:spPr>
            <a:xfrm>
              <a:off x="0" y="0"/>
              <a:ext cx="3162427" cy="1816735"/>
            </a:xfrm>
            <a:custGeom>
              <a:avLst/>
              <a:gdLst/>
              <a:ahLst/>
              <a:cxnLst/>
              <a:rect l="l" t="t" r="r" b="b"/>
              <a:pathLst>
                <a:path w="3162427" h="1816735">
                  <a:moveTo>
                    <a:pt x="0" y="0"/>
                  </a:moveTo>
                  <a:lnTo>
                    <a:pt x="3162427" y="0"/>
                  </a:lnTo>
                  <a:lnTo>
                    <a:pt x="3162427" y="1816735"/>
                  </a:lnTo>
                  <a:lnTo>
                    <a:pt x="0" y="1816735"/>
                  </a:lnTo>
                  <a:lnTo>
                    <a:pt x="0" y="0"/>
                  </a:lnTo>
                  <a:close/>
                </a:path>
              </a:pathLst>
            </a:custGeom>
            <a:blipFill>
              <a:blip r:embed="rId2"/>
              <a:stretch>
                <a:fillRect t="-170" b="-16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4" name="Group 4"/>
          <p:cNvGrpSpPr/>
          <p:nvPr/>
        </p:nvGrpSpPr>
        <p:grpSpPr>
          <a:xfrm>
            <a:off x="8621516" y="33020"/>
            <a:ext cx="6755280" cy="6755280"/>
            <a:chOff x="0" y="0"/>
            <a:chExt cx="13510560" cy="13510560"/>
          </a:xfrm>
        </p:grpSpPr>
        <p:sp>
          <p:nvSpPr>
            <p:cNvPr id="5" name="Freeform 5"/>
            <p:cNvSpPr/>
            <p:nvPr/>
          </p:nvSpPr>
          <p:spPr>
            <a:xfrm>
              <a:off x="0" y="0"/>
              <a:ext cx="13510513" cy="13510513"/>
            </a:xfrm>
            <a:custGeom>
              <a:avLst/>
              <a:gdLst/>
              <a:ahLst/>
              <a:cxnLst/>
              <a:rect l="l" t="t" r="r" b="b"/>
              <a:pathLst>
                <a:path w="13510513" h="13510513">
                  <a:moveTo>
                    <a:pt x="0" y="0"/>
                  </a:moveTo>
                  <a:lnTo>
                    <a:pt x="13510513" y="0"/>
                  </a:lnTo>
                  <a:lnTo>
                    <a:pt x="13510513" y="13510513"/>
                  </a:lnTo>
                  <a:lnTo>
                    <a:pt x="0" y="13510513"/>
                  </a:lnTo>
                  <a:lnTo>
                    <a:pt x="0" y="0"/>
                  </a:lnTo>
                  <a:close/>
                </a:path>
              </a:pathLst>
            </a:custGeom>
            <a:blipFill>
              <a:blip r:embed="rId3">
                <a:alphaModFix amt="30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6" name="Group 6"/>
          <p:cNvGrpSpPr/>
          <p:nvPr/>
        </p:nvGrpSpPr>
        <p:grpSpPr>
          <a:xfrm>
            <a:off x="4558426" y="5422762"/>
            <a:ext cx="3075149" cy="1155737"/>
            <a:chOff x="715535" y="379044"/>
            <a:chExt cx="5655641" cy="1787327"/>
          </a:xfrm>
        </p:grpSpPr>
        <p:sp>
          <p:nvSpPr>
            <p:cNvPr id="7" name="Freeform 7"/>
            <p:cNvSpPr/>
            <p:nvPr/>
          </p:nvSpPr>
          <p:spPr>
            <a:xfrm>
              <a:off x="715535" y="379044"/>
              <a:ext cx="5655641" cy="1787327"/>
            </a:xfrm>
            <a:custGeom>
              <a:avLst/>
              <a:gdLst/>
              <a:ahLst/>
              <a:cxnLst/>
              <a:rect l="l" t="t" r="r" b="b"/>
              <a:pathLst>
                <a:path w="7258050" h="2419350">
                  <a:moveTo>
                    <a:pt x="0" y="0"/>
                  </a:moveTo>
                  <a:lnTo>
                    <a:pt x="7258050" y="0"/>
                  </a:lnTo>
                  <a:lnTo>
                    <a:pt x="7258050" y="2419350"/>
                  </a:lnTo>
                  <a:lnTo>
                    <a:pt x="0" y="2419350"/>
                  </a:lnTo>
                  <a:lnTo>
                    <a:pt x="0" y="0"/>
                  </a:lnTo>
                  <a:close/>
                </a:path>
              </a:pathLst>
            </a:custGeom>
            <a:blipFill>
              <a:blip r:embed="rId4"/>
              <a:stretch>
                <a:fillRect l="-12652" t="-21208" r="-15681" b="-1415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TextBox 9"/>
          <p:cNvSpPr txBox="1"/>
          <p:nvPr/>
        </p:nvSpPr>
        <p:spPr>
          <a:xfrm>
            <a:off x="1483013" y="618056"/>
            <a:ext cx="9240489" cy="5460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816"/>
              </a:lnSpc>
            </a:pPr>
            <a:r>
              <a:rPr lang="en-US" sz="5334">
                <a:latin typeface="HK Grotesk Bold" panose="020B0604020202020204" charset="0"/>
              </a:rPr>
              <a:t>Request Support</a:t>
            </a:r>
          </a:p>
        </p:txBody>
      </p:sp>
      <p:sp>
        <p:nvSpPr>
          <p:cNvPr id="10" name="TextBox 10"/>
          <p:cNvSpPr txBox="1"/>
          <p:nvPr/>
        </p:nvSpPr>
        <p:spPr>
          <a:xfrm>
            <a:off x="1562298" y="1773589"/>
            <a:ext cx="9161203" cy="17416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20"/>
              </a:lnSpc>
            </a:pPr>
            <a:r>
              <a:rPr lang="en-US" sz="2866">
                <a:solidFill>
                  <a:srgbClr val="0D4C8F"/>
                </a:solidFill>
                <a:latin typeface="Arboria"/>
              </a:rPr>
              <a:t>Get free, customized emotional support</a:t>
            </a:r>
          </a:p>
          <a:p>
            <a:pPr algn="ctr">
              <a:lnSpc>
                <a:spcPts val="2723"/>
              </a:lnSpc>
            </a:pPr>
            <a:r>
              <a:rPr lang="en-US" sz="2866">
                <a:solidFill>
                  <a:srgbClr val="0D4C8F"/>
                </a:solidFill>
                <a:latin typeface="Arboria"/>
              </a:rPr>
              <a:t>Whether you want to talk to someone who understands what you’re going through, or you need trusted, reliable resources to help answer all of your questions, the ABCD team is here to support you every step of the way.</a:t>
            </a:r>
          </a:p>
        </p:txBody>
      </p:sp>
      <p:sp>
        <p:nvSpPr>
          <p:cNvPr id="11" name="TextBox 11"/>
          <p:cNvSpPr txBox="1"/>
          <p:nvPr/>
        </p:nvSpPr>
        <p:spPr>
          <a:xfrm>
            <a:off x="1043198" y="3914744"/>
            <a:ext cx="10769600" cy="14362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83"/>
              </a:lnSpc>
            </a:pPr>
            <a:r>
              <a:rPr lang="en-US" sz="2933">
                <a:solidFill>
                  <a:srgbClr val="0D4C8F"/>
                </a:solidFill>
                <a:latin typeface="Arboria"/>
              </a:rPr>
              <a:t>Visit: </a:t>
            </a:r>
            <a:r>
              <a:rPr lang="en-US" sz="2933" u="sng">
                <a:solidFill>
                  <a:srgbClr val="0000FF"/>
                </a:solidFill>
                <a:latin typeface="Arboria"/>
                <a:hlinkClick r:id="" action="ppaction://noaction"/>
              </a:rPr>
              <a:t>https://abcdbreastcancersupport.org/get-support/</a:t>
            </a:r>
          </a:p>
          <a:p>
            <a:pPr algn="ctr">
              <a:lnSpc>
                <a:spcPts val="2783"/>
              </a:lnSpc>
            </a:pPr>
            <a:endParaRPr lang="en-US" sz="2933" u="sng">
              <a:solidFill>
                <a:srgbClr val="0000FF"/>
              </a:solidFill>
              <a:latin typeface="Arboria"/>
              <a:hlinkClick r:id="" action="ppaction://noaction"/>
            </a:endParaRPr>
          </a:p>
          <a:p>
            <a:pPr algn="ctr">
              <a:lnSpc>
                <a:spcPts val="2786"/>
              </a:lnSpc>
            </a:pPr>
            <a:r>
              <a:rPr lang="en-US" sz="2933">
                <a:solidFill>
                  <a:srgbClr val="0D4C8F"/>
                </a:solidFill>
                <a:latin typeface="Arboria"/>
              </a:rPr>
              <a:t>Click on: </a:t>
            </a:r>
            <a:r>
              <a:rPr lang="en-US" sz="2933">
                <a:solidFill>
                  <a:srgbClr val="8E4799"/>
                </a:solidFill>
                <a:latin typeface="Arboria-Bold" panose="020B0604020202020204" charset="0"/>
              </a:rPr>
              <a:t>GET MATCHED</a:t>
            </a:r>
            <a:r>
              <a:rPr lang="en-US" sz="2933">
                <a:solidFill>
                  <a:srgbClr val="7030A0"/>
                </a:solidFill>
                <a:latin typeface="Arboria-Bold" panose="020B0604020202020204" charset="0"/>
              </a:rPr>
              <a:t> </a:t>
            </a:r>
            <a:r>
              <a:rPr lang="en-US" sz="2933">
                <a:solidFill>
                  <a:srgbClr val="0D4C8F"/>
                </a:solidFill>
                <a:latin typeface="Arboria"/>
              </a:rPr>
              <a:t>and complete the form for yourself or someone impacted by a breast cancer diagnosis.  </a:t>
            </a:r>
          </a:p>
        </p:txBody>
      </p:sp>
      <p:sp>
        <p:nvSpPr>
          <p:cNvPr id="12" name="TextBox 6">
            <a:extLst>
              <a:ext uri="{FF2B5EF4-FFF2-40B4-BE49-F238E27FC236}">
                <a16:creationId xmlns:a16="http://schemas.microsoft.com/office/drawing/2014/main" id="{248E7CF4-B5F4-AECD-0258-490A81304018}"/>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
        <p:nvSpPr>
          <p:cNvPr id="13" name="TextBox 12">
            <a:extLst>
              <a:ext uri="{FF2B5EF4-FFF2-40B4-BE49-F238E27FC236}">
                <a16:creationId xmlns:a16="http://schemas.microsoft.com/office/drawing/2014/main" id="{5220BCED-F0F3-FBCB-0F58-C7A252C47A51}"/>
              </a:ext>
            </a:extLst>
          </p:cNvPr>
          <p:cNvSpPr txBox="1"/>
          <p:nvPr/>
        </p:nvSpPr>
        <p:spPr>
          <a:xfrm>
            <a:off x="2765271" y="1109241"/>
            <a:ext cx="6755257" cy="4360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40"/>
              </a:lnSpc>
            </a:pPr>
            <a:r>
              <a:rPr lang="en-US" sz="2866" spc="-113">
                <a:solidFill>
                  <a:srgbClr val="8E4799"/>
                </a:solidFill>
                <a:latin typeface="Arboria"/>
              </a:rPr>
              <a:t>For Patients to Request a Mentor</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8766" y="5572695"/>
            <a:ext cx="1581206" cy="908353"/>
            <a:chOff x="0" y="0"/>
            <a:chExt cx="3162412" cy="1816707"/>
          </a:xfrm>
        </p:grpSpPr>
        <p:sp>
          <p:nvSpPr>
            <p:cNvPr id="3" name="Freeform 3"/>
            <p:cNvSpPr/>
            <p:nvPr/>
          </p:nvSpPr>
          <p:spPr>
            <a:xfrm>
              <a:off x="0" y="0"/>
              <a:ext cx="3162427" cy="1816735"/>
            </a:xfrm>
            <a:custGeom>
              <a:avLst/>
              <a:gdLst/>
              <a:ahLst/>
              <a:cxnLst/>
              <a:rect l="l" t="t" r="r" b="b"/>
              <a:pathLst>
                <a:path w="3162427" h="1816735">
                  <a:moveTo>
                    <a:pt x="0" y="0"/>
                  </a:moveTo>
                  <a:lnTo>
                    <a:pt x="3162427" y="0"/>
                  </a:lnTo>
                  <a:lnTo>
                    <a:pt x="3162427" y="1816735"/>
                  </a:lnTo>
                  <a:lnTo>
                    <a:pt x="0" y="1816735"/>
                  </a:lnTo>
                  <a:lnTo>
                    <a:pt x="0" y="0"/>
                  </a:lnTo>
                  <a:close/>
                </a:path>
              </a:pathLst>
            </a:custGeom>
            <a:blipFill>
              <a:blip r:embed="rId2"/>
              <a:stretch>
                <a:fillRect t="-170" b="-16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4" name="Group 4"/>
          <p:cNvGrpSpPr/>
          <p:nvPr/>
        </p:nvGrpSpPr>
        <p:grpSpPr>
          <a:xfrm>
            <a:off x="8621516" y="33020"/>
            <a:ext cx="6755280" cy="6755280"/>
            <a:chOff x="0" y="0"/>
            <a:chExt cx="13510560" cy="13510560"/>
          </a:xfrm>
        </p:grpSpPr>
        <p:sp>
          <p:nvSpPr>
            <p:cNvPr id="5" name="Freeform 5"/>
            <p:cNvSpPr/>
            <p:nvPr/>
          </p:nvSpPr>
          <p:spPr>
            <a:xfrm>
              <a:off x="0" y="0"/>
              <a:ext cx="13510513" cy="13510513"/>
            </a:xfrm>
            <a:custGeom>
              <a:avLst/>
              <a:gdLst/>
              <a:ahLst/>
              <a:cxnLst/>
              <a:rect l="l" t="t" r="r" b="b"/>
              <a:pathLst>
                <a:path w="13510513" h="13510513">
                  <a:moveTo>
                    <a:pt x="0" y="0"/>
                  </a:moveTo>
                  <a:lnTo>
                    <a:pt x="13510513" y="0"/>
                  </a:lnTo>
                  <a:lnTo>
                    <a:pt x="13510513" y="13510513"/>
                  </a:lnTo>
                  <a:lnTo>
                    <a:pt x="0" y="13510513"/>
                  </a:lnTo>
                  <a:lnTo>
                    <a:pt x="0" y="0"/>
                  </a:lnTo>
                  <a:close/>
                </a:path>
              </a:pathLst>
            </a:custGeom>
            <a:blipFill>
              <a:blip r:embed="rId3">
                <a:alphaModFix amt="30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7" name="TextBox 7"/>
          <p:cNvSpPr txBox="1"/>
          <p:nvPr/>
        </p:nvSpPr>
        <p:spPr>
          <a:xfrm>
            <a:off x="1475756" y="560212"/>
            <a:ext cx="9240489" cy="5460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816"/>
              </a:lnSpc>
            </a:pPr>
            <a:r>
              <a:rPr lang="en-US" sz="5334">
                <a:latin typeface="HK Grotesk Bold" panose="020B0604020202020204" charset="0"/>
              </a:rPr>
              <a:t>Submit a Referral</a:t>
            </a:r>
          </a:p>
        </p:txBody>
      </p:sp>
      <p:sp>
        <p:nvSpPr>
          <p:cNvPr id="8" name="TextBox 8"/>
          <p:cNvSpPr txBox="1"/>
          <p:nvPr/>
        </p:nvSpPr>
        <p:spPr>
          <a:xfrm>
            <a:off x="1515398" y="1766920"/>
            <a:ext cx="9409777" cy="10515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23"/>
              </a:lnSpc>
            </a:pPr>
            <a:r>
              <a:rPr lang="en-US" sz="2866">
                <a:solidFill>
                  <a:srgbClr val="0D4C8F"/>
                </a:solidFill>
                <a:latin typeface="Arboria"/>
              </a:rPr>
              <a:t>We know that patients have many online forms and paperwork to fill out. All we need is basic information from you and your patient to get them the support they need. </a:t>
            </a:r>
          </a:p>
        </p:txBody>
      </p:sp>
      <p:sp>
        <p:nvSpPr>
          <p:cNvPr id="9" name="TextBox 9"/>
          <p:cNvSpPr txBox="1"/>
          <p:nvPr/>
        </p:nvSpPr>
        <p:spPr>
          <a:xfrm>
            <a:off x="711200" y="3454699"/>
            <a:ext cx="10769600" cy="14362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86"/>
              </a:lnSpc>
            </a:pPr>
            <a:r>
              <a:rPr lang="en-US" sz="2933">
                <a:solidFill>
                  <a:srgbClr val="0D4C8F"/>
                </a:solidFill>
                <a:latin typeface="Arboria"/>
              </a:rPr>
              <a:t>Visit: </a:t>
            </a:r>
            <a:r>
              <a:rPr lang="en-US" sz="2933" u="sng">
                <a:solidFill>
                  <a:srgbClr val="0000FF"/>
                </a:solidFill>
                <a:latin typeface="Arboria"/>
                <a:hlinkClick r:id="" action="ppaction://noaction"/>
              </a:rPr>
              <a:t>abcdbreastcancersupport.org/for-healthcare-providers/</a:t>
            </a:r>
          </a:p>
          <a:p>
            <a:pPr algn="ctr">
              <a:lnSpc>
                <a:spcPts val="2786"/>
              </a:lnSpc>
            </a:pPr>
            <a:endParaRPr lang="en-US" sz="2933" u="sng">
              <a:solidFill>
                <a:srgbClr val="0000FF"/>
              </a:solidFill>
              <a:latin typeface="Arboria"/>
              <a:hlinkClick r:id="" action="ppaction://noaction"/>
            </a:endParaRPr>
          </a:p>
          <a:p>
            <a:pPr algn="ctr">
              <a:lnSpc>
                <a:spcPts val="2786"/>
              </a:lnSpc>
            </a:pPr>
            <a:r>
              <a:rPr lang="en-US" sz="2933">
                <a:solidFill>
                  <a:srgbClr val="0D4C8F"/>
                </a:solidFill>
                <a:latin typeface="Arboria"/>
              </a:rPr>
              <a:t>Click on: </a:t>
            </a:r>
            <a:r>
              <a:rPr lang="en-US" sz="2933">
                <a:solidFill>
                  <a:srgbClr val="7030A0"/>
                </a:solidFill>
                <a:latin typeface="Arboria-Bold" panose="020B0604020202020204" charset="0"/>
              </a:rPr>
              <a:t>MAKE A REFERRAL </a:t>
            </a:r>
            <a:r>
              <a:rPr lang="en-US" sz="2933">
                <a:solidFill>
                  <a:srgbClr val="0D4C8F"/>
                </a:solidFill>
                <a:latin typeface="Arboria"/>
              </a:rPr>
              <a:t>and complete the form                             for your patient. </a:t>
            </a:r>
          </a:p>
        </p:txBody>
      </p:sp>
      <p:sp>
        <p:nvSpPr>
          <p:cNvPr id="12" name="TextBox 12"/>
          <p:cNvSpPr txBox="1"/>
          <p:nvPr/>
        </p:nvSpPr>
        <p:spPr>
          <a:xfrm>
            <a:off x="1722895" y="1051696"/>
            <a:ext cx="9686479" cy="4360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40"/>
              </a:lnSpc>
            </a:pPr>
            <a:r>
              <a:rPr lang="en-US" sz="2866" spc="-113">
                <a:solidFill>
                  <a:srgbClr val="8E4799"/>
                </a:solidFill>
                <a:latin typeface="Arboria"/>
              </a:rPr>
              <a:t>For Healthcare Professionals and Cancer Support Organizations </a:t>
            </a:r>
          </a:p>
        </p:txBody>
      </p:sp>
      <p:sp>
        <p:nvSpPr>
          <p:cNvPr id="13" name="TextBox 6">
            <a:extLst>
              <a:ext uri="{FF2B5EF4-FFF2-40B4-BE49-F238E27FC236}">
                <a16:creationId xmlns:a16="http://schemas.microsoft.com/office/drawing/2014/main" id="{AE2558E1-2D1D-0354-3EB5-9239FD232749}"/>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pic>
        <p:nvPicPr>
          <p:cNvPr id="15" name="Picture 14">
            <a:extLst>
              <a:ext uri="{FF2B5EF4-FFF2-40B4-BE49-F238E27FC236}">
                <a16:creationId xmlns:a16="http://schemas.microsoft.com/office/drawing/2014/main" id="{AF1170FA-9EA8-7BF0-B0E4-C87907CBA6A3}"/>
              </a:ext>
            </a:extLst>
          </p:cNvPr>
          <p:cNvPicPr>
            <a:picLocks noChangeAspect="1"/>
          </p:cNvPicPr>
          <p:nvPr/>
        </p:nvPicPr>
        <p:blipFill>
          <a:blip r:embed="rId4"/>
          <a:stretch>
            <a:fillRect/>
          </a:stretch>
        </p:blipFill>
        <p:spPr>
          <a:xfrm>
            <a:off x="5018427" y="5142480"/>
            <a:ext cx="2155146" cy="1104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grpSp>
        <p:nvGrpSpPr>
          <p:cNvPr id="3" name="Group 2">
            <a:extLst>
              <a:ext uri="{FF2B5EF4-FFF2-40B4-BE49-F238E27FC236}">
                <a16:creationId xmlns:a16="http://schemas.microsoft.com/office/drawing/2014/main" id="{C0E21B48-34A3-F470-B858-122873AC41C0}"/>
              </a:ext>
            </a:extLst>
          </p:cNvPr>
          <p:cNvGrpSpPr/>
          <p:nvPr/>
        </p:nvGrpSpPr>
        <p:grpSpPr>
          <a:xfrm>
            <a:off x="1318665" y="327334"/>
            <a:ext cx="9602671" cy="6337174"/>
            <a:chOff x="1977998" y="491001"/>
            <a:chExt cx="14404006" cy="9505761"/>
          </a:xfrm>
        </p:grpSpPr>
        <p:pic>
          <p:nvPicPr>
            <p:cNvPr id="4" name="Picture 3">
              <a:extLst>
                <a:ext uri="{FF2B5EF4-FFF2-40B4-BE49-F238E27FC236}">
                  <a16:creationId xmlns:a16="http://schemas.microsoft.com/office/drawing/2014/main" id="{DC36F48D-9309-E131-0E4C-1EEAFE1A6AC4}"/>
                </a:ext>
              </a:extLst>
            </p:cNvPr>
            <p:cNvPicPr>
              <a:picLocks noChangeAspect="1"/>
            </p:cNvPicPr>
            <p:nvPr/>
          </p:nvPicPr>
          <p:blipFill>
            <a:blip r:embed="rId2"/>
            <a:stretch>
              <a:fillRect/>
            </a:stretch>
          </p:blipFill>
          <p:spPr>
            <a:xfrm>
              <a:off x="9608024" y="491002"/>
              <a:ext cx="6773980" cy="9505760"/>
            </a:xfrm>
            <a:prstGeom prst="rect">
              <a:avLst/>
            </a:prstGeom>
            <a:ln w="38100">
              <a:solidFill>
                <a:schemeClr val="tx2">
                  <a:lumMod val="60000"/>
                  <a:lumOff val="40000"/>
                </a:schemeClr>
              </a:solidFill>
            </a:ln>
          </p:spPr>
        </p:pic>
        <p:pic>
          <p:nvPicPr>
            <p:cNvPr id="5" name="Picture 4">
              <a:extLst>
                <a:ext uri="{FF2B5EF4-FFF2-40B4-BE49-F238E27FC236}">
                  <a16:creationId xmlns:a16="http://schemas.microsoft.com/office/drawing/2014/main" id="{CC9F5165-EA3F-3C68-DCAD-D4D6CDF84A9A}"/>
                </a:ext>
              </a:extLst>
            </p:cNvPr>
            <p:cNvPicPr>
              <a:picLocks noChangeAspect="1"/>
            </p:cNvPicPr>
            <p:nvPr/>
          </p:nvPicPr>
          <p:blipFill>
            <a:blip r:embed="rId3"/>
            <a:stretch>
              <a:fillRect/>
            </a:stretch>
          </p:blipFill>
          <p:spPr>
            <a:xfrm>
              <a:off x="1977998" y="491001"/>
              <a:ext cx="7166002" cy="9492356"/>
            </a:xfrm>
            <a:prstGeom prst="rect">
              <a:avLst/>
            </a:prstGeom>
            <a:ln w="28575">
              <a:solidFill>
                <a:schemeClr val="tx2">
                  <a:lumMod val="60000"/>
                  <a:lumOff val="40000"/>
                </a:schemeClr>
              </a:solidFill>
            </a:ln>
          </p:spPr>
        </p:pic>
      </p:grpSp>
      <p:sp>
        <p:nvSpPr>
          <p:cNvPr id="6" name="TextBox 6">
            <a:extLst>
              <a:ext uri="{FF2B5EF4-FFF2-40B4-BE49-F238E27FC236}">
                <a16:creationId xmlns:a16="http://schemas.microsoft.com/office/drawing/2014/main" id="{3D927091-78D4-C936-8CA3-518A314F0BBE}"/>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pic>
        <p:nvPicPr>
          <p:cNvPr id="7" name="Picture 6">
            <a:extLst>
              <a:ext uri="{FF2B5EF4-FFF2-40B4-BE49-F238E27FC236}">
                <a16:creationId xmlns:a16="http://schemas.microsoft.com/office/drawing/2014/main" id="{287AA3AA-E7D3-E3F2-CFE2-E19B1F6C9749}"/>
              </a:ext>
            </a:extLst>
          </p:cNvPr>
          <p:cNvPicPr>
            <a:picLocks noChangeAspect="1"/>
          </p:cNvPicPr>
          <p:nvPr/>
        </p:nvPicPr>
        <p:blipFill>
          <a:blip r:embed="rId4"/>
          <a:stretch>
            <a:fillRect/>
          </a:stretch>
        </p:blipFill>
        <p:spPr>
          <a:xfrm>
            <a:off x="1537647" y="456932"/>
            <a:ext cx="8629308" cy="6098810"/>
          </a:xfrm>
          <a:prstGeom prst="rect">
            <a:avLst/>
          </a:prstGeom>
        </p:spPr>
      </p:pic>
    </p:spTree>
    <p:extLst>
      <p:ext uri="{BB962C8B-B14F-4D97-AF65-F5344CB8AC3E}">
        <p14:creationId xmlns:p14="http://schemas.microsoft.com/office/powerpoint/2010/main" val="702224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90" y="503347"/>
            <a:ext cx="11658531" cy="1143000"/>
          </a:xfrm>
        </p:spPr>
        <p:txBody>
          <a:bodyPr/>
          <a:lstStyle/>
          <a:p>
            <a:r>
              <a:rPr lang="en-US"/>
              <a:t>Agenda</a:t>
            </a:r>
          </a:p>
        </p:txBody>
      </p:sp>
      <p:sp>
        <p:nvSpPr>
          <p:cNvPr id="3" name="Content Placeholder 2"/>
          <p:cNvSpPr>
            <a:spLocks noGrp="1"/>
          </p:cNvSpPr>
          <p:nvPr>
            <p:ph sz="half" idx="1"/>
          </p:nvPr>
        </p:nvSpPr>
        <p:spPr>
          <a:xfrm>
            <a:off x="948792" y="1646347"/>
            <a:ext cx="9632122" cy="4144962"/>
          </a:xfrm>
        </p:spPr>
        <p:txBody>
          <a:bodyPr>
            <a:normAutofit/>
          </a:bodyPr>
          <a:lstStyle/>
          <a:p>
            <a:pPr marL="0" indent="0">
              <a:spcBef>
                <a:spcPts val="500"/>
              </a:spcBef>
              <a:buNone/>
            </a:pPr>
            <a:r>
              <a:rPr lang="en-US" sz="2400">
                <a:solidFill>
                  <a:schemeClr val="tx1"/>
                </a:solidFill>
              </a:rPr>
              <a:t>9:00 </a:t>
            </a:r>
            <a:r>
              <a:rPr lang="en-US" sz="2400" b="0">
                <a:solidFill>
                  <a:schemeClr val="tx1"/>
                </a:solidFill>
              </a:rPr>
              <a:t>	Networking Breakfast</a:t>
            </a:r>
          </a:p>
          <a:p>
            <a:pPr marL="0" indent="0">
              <a:spcBef>
                <a:spcPts val="500"/>
              </a:spcBef>
              <a:buNone/>
            </a:pPr>
            <a:r>
              <a:rPr lang="en-US" sz="2400">
                <a:solidFill>
                  <a:schemeClr val="tx1"/>
                </a:solidFill>
              </a:rPr>
              <a:t>9:45</a:t>
            </a:r>
            <a:r>
              <a:rPr lang="en-US" sz="2400" b="0">
                <a:solidFill>
                  <a:schemeClr val="tx1"/>
                </a:solidFill>
              </a:rPr>
              <a:t>	Welcome</a:t>
            </a:r>
          </a:p>
          <a:p>
            <a:pPr marL="0" indent="0">
              <a:spcBef>
                <a:spcPts val="500"/>
              </a:spcBef>
              <a:buNone/>
            </a:pPr>
            <a:r>
              <a:rPr lang="en-US" sz="2400">
                <a:solidFill>
                  <a:schemeClr val="tx1"/>
                </a:solidFill>
              </a:rPr>
              <a:t>10:00</a:t>
            </a:r>
            <a:r>
              <a:rPr lang="en-US" sz="2400" b="0">
                <a:solidFill>
                  <a:schemeClr val="tx1"/>
                </a:solidFill>
              </a:rPr>
              <a:t>	Community Spotlight</a:t>
            </a:r>
          </a:p>
          <a:p>
            <a:pPr marL="0" indent="0">
              <a:spcBef>
                <a:spcPts val="500"/>
              </a:spcBef>
              <a:buNone/>
            </a:pPr>
            <a:r>
              <a:rPr lang="en-US" sz="2400">
                <a:solidFill>
                  <a:schemeClr val="tx1"/>
                </a:solidFill>
              </a:rPr>
              <a:t>10:15</a:t>
            </a:r>
            <a:r>
              <a:rPr lang="en-US" sz="2400" b="0">
                <a:solidFill>
                  <a:schemeClr val="tx1"/>
                </a:solidFill>
              </a:rPr>
              <a:t>	Roundtable Discussion</a:t>
            </a:r>
          </a:p>
          <a:p>
            <a:pPr marL="0" indent="0">
              <a:spcBef>
                <a:spcPts val="500"/>
              </a:spcBef>
              <a:buNone/>
            </a:pPr>
            <a:r>
              <a:rPr lang="en-US" sz="2400">
                <a:solidFill>
                  <a:schemeClr val="tx1"/>
                </a:solidFill>
              </a:rPr>
              <a:t>10:45</a:t>
            </a:r>
            <a:r>
              <a:rPr lang="en-US" sz="2400" b="0">
                <a:solidFill>
                  <a:schemeClr val="tx1"/>
                </a:solidFill>
              </a:rPr>
              <a:t>	Community Spotlight</a:t>
            </a:r>
          </a:p>
          <a:p>
            <a:pPr marL="0" indent="0">
              <a:spcBef>
                <a:spcPts val="500"/>
              </a:spcBef>
              <a:buNone/>
            </a:pPr>
            <a:r>
              <a:rPr lang="en-US" sz="2400">
                <a:solidFill>
                  <a:schemeClr val="tx1"/>
                </a:solidFill>
              </a:rPr>
              <a:t>11:00</a:t>
            </a:r>
            <a:r>
              <a:rPr lang="en-US" sz="2400" b="0">
                <a:solidFill>
                  <a:schemeClr val="tx1"/>
                </a:solidFill>
              </a:rPr>
              <a:t>	Cancer Plan Chapter Discussion</a:t>
            </a:r>
          </a:p>
          <a:p>
            <a:pPr marL="0" indent="0">
              <a:spcBef>
                <a:spcPts val="500"/>
              </a:spcBef>
              <a:buNone/>
            </a:pPr>
            <a:r>
              <a:rPr lang="en-US" sz="2400">
                <a:solidFill>
                  <a:schemeClr val="tx1"/>
                </a:solidFill>
              </a:rPr>
              <a:t>11:45</a:t>
            </a:r>
            <a:r>
              <a:rPr lang="en-US" sz="2400" b="0">
                <a:solidFill>
                  <a:schemeClr val="tx1"/>
                </a:solidFill>
              </a:rPr>
              <a:t>	Wrap-Up Discussion</a:t>
            </a:r>
          </a:p>
          <a:p>
            <a:pPr marL="0" indent="0">
              <a:spcBef>
                <a:spcPts val="500"/>
              </a:spcBef>
              <a:buNone/>
            </a:pPr>
            <a:r>
              <a:rPr lang="en-US" sz="2400">
                <a:solidFill>
                  <a:schemeClr val="tx1"/>
                </a:solidFill>
              </a:rPr>
              <a:t>12:00</a:t>
            </a:r>
            <a:r>
              <a:rPr lang="en-US" sz="2400" b="0">
                <a:solidFill>
                  <a:schemeClr val="tx1"/>
                </a:solidFill>
              </a:rPr>
              <a:t>	Adjourn</a:t>
            </a:r>
          </a:p>
        </p:txBody>
      </p:sp>
      <p:sp>
        <p:nvSpPr>
          <p:cNvPr id="5" name="Rectangle 4">
            <a:extLst>
              <a:ext uri="{FF2B5EF4-FFF2-40B4-BE49-F238E27FC236}">
                <a16:creationId xmlns:a16="http://schemas.microsoft.com/office/drawing/2014/main" id="{48BD211F-9B81-8227-83BA-30A30D63E024}"/>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51429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D4698-F221-238A-4E82-509665ECF9B1}"/>
              </a:ext>
            </a:extLst>
          </p:cNvPr>
          <p:cNvSpPr txBox="1"/>
          <p:nvPr/>
        </p:nvSpPr>
        <p:spPr>
          <a:xfrm>
            <a:off x="812800" y="446959"/>
            <a:ext cx="8636000" cy="16619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HK Grotesk Bold" panose="020B0604020202020204" charset="0"/>
                <a:ea typeface="+mn-ea"/>
                <a:cs typeface="+mn-cs"/>
              </a:rPr>
              <a:t>Decades of research indicate that patients who take advantage of non-clinical support like ABCD’s …</a:t>
            </a:r>
          </a:p>
        </p:txBody>
      </p:sp>
      <p:graphicFrame>
        <p:nvGraphicFramePr>
          <p:cNvPr id="9" name="TextBox 6">
            <a:extLst>
              <a:ext uri="{FF2B5EF4-FFF2-40B4-BE49-F238E27FC236}">
                <a16:creationId xmlns:a16="http://schemas.microsoft.com/office/drawing/2014/main" id="{20904799-DB62-FF6E-547A-123D2F26B768}"/>
              </a:ext>
            </a:extLst>
          </p:cNvPr>
          <p:cNvGraphicFramePr/>
          <p:nvPr/>
        </p:nvGraphicFramePr>
        <p:xfrm>
          <a:off x="2808543" y="2126770"/>
          <a:ext cx="6091844" cy="3077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62C17448-A23A-1520-AB5D-B13EA010706E}"/>
              </a:ext>
            </a:extLst>
          </p:cNvPr>
          <p:cNvSpPr txBox="1"/>
          <p:nvPr/>
        </p:nvSpPr>
        <p:spPr>
          <a:xfrm>
            <a:off x="355601" y="5410201"/>
            <a:ext cx="11277599" cy="666977"/>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a:ln>
                  <a:noFill/>
                </a:ln>
                <a:solidFill>
                  <a:prstClr val="black"/>
                </a:solidFill>
                <a:effectLst/>
                <a:uLnTx/>
                <a:uFillTx/>
                <a:latin typeface="Calibri"/>
                <a:ea typeface="+mn-ea"/>
                <a:cs typeface="+mn-cs"/>
              </a:rPr>
              <a:t>For ABCD Mentors, volunteering can have positive social and emotional health benefits, such as greater life satisfaction, and lower rates of depression.</a:t>
            </a:r>
          </a:p>
        </p:txBody>
      </p:sp>
      <p:sp>
        <p:nvSpPr>
          <p:cNvPr id="3" name="TextBox 6">
            <a:extLst>
              <a:ext uri="{FF2B5EF4-FFF2-40B4-BE49-F238E27FC236}">
                <a16:creationId xmlns:a16="http://schemas.microsoft.com/office/drawing/2014/main" id="{BF6E7A79-1303-33AF-4579-A780D583930A}"/>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extLst>
      <p:ext uri="{BB962C8B-B14F-4D97-AF65-F5344CB8AC3E}">
        <p14:creationId xmlns:p14="http://schemas.microsoft.com/office/powerpoint/2010/main" val="3430578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6" name="TextBox 6"/>
          <p:cNvSpPr txBox="1"/>
          <p:nvPr/>
        </p:nvSpPr>
        <p:spPr>
          <a:xfrm>
            <a:off x="5856600" y="1380566"/>
            <a:ext cx="6012805" cy="11182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pPr>
            <a:r>
              <a:rPr lang="en-US" sz="3200">
                <a:solidFill>
                  <a:srgbClr val="0E4C90"/>
                </a:solidFill>
                <a:latin typeface="Arboria-Bold"/>
              </a:rPr>
              <a:t>“ABCD’s New Mentor Training was just incredible.</a:t>
            </a:r>
          </a:p>
        </p:txBody>
      </p:sp>
      <p:sp>
        <p:nvSpPr>
          <p:cNvPr id="7" name="TextBox 7"/>
          <p:cNvSpPr txBox="1"/>
          <p:nvPr/>
        </p:nvSpPr>
        <p:spPr>
          <a:xfrm>
            <a:off x="6019607" y="2518844"/>
            <a:ext cx="5686791" cy="11182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pPr>
            <a:r>
              <a:rPr lang="en-US" sz="3200">
                <a:solidFill>
                  <a:srgbClr val="0E4C90"/>
                </a:solidFill>
                <a:latin typeface="Arboria-Bold"/>
              </a:rPr>
              <a:t>It helped me make sense of my own situation, my own journey.”</a:t>
            </a:r>
          </a:p>
        </p:txBody>
      </p:sp>
      <p:sp>
        <p:nvSpPr>
          <p:cNvPr id="8" name="TextBox 8"/>
          <p:cNvSpPr txBox="1"/>
          <p:nvPr/>
        </p:nvSpPr>
        <p:spPr>
          <a:xfrm>
            <a:off x="6399512" y="4818530"/>
            <a:ext cx="4926981" cy="5192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82"/>
              </a:lnSpc>
            </a:pPr>
            <a:r>
              <a:rPr lang="en-US" sz="3059">
                <a:solidFill>
                  <a:srgbClr val="0E4C90"/>
                </a:solidFill>
                <a:latin typeface="Feeling Passionate"/>
              </a:rPr>
              <a:t>Melodie, ABCD Mentor</a:t>
            </a:r>
          </a:p>
        </p:txBody>
      </p:sp>
      <p:grpSp>
        <p:nvGrpSpPr>
          <p:cNvPr id="9" name="Group 9"/>
          <p:cNvGrpSpPr/>
          <p:nvPr/>
        </p:nvGrpSpPr>
        <p:grpSpPr>
          <a:xfrm>
            <a:off x="522160" y="685800"/>
            <a:ext cx="5017569" cy="5017569"/>
            <a:chOff x="0" y="0"/>
            <a:chExt cx="812800" cy="812800"/>
          </a:xfrm>
        </p:grpSpPr>
        <p:sp>
          <p:nvSpPr>
            <p:cNvPr id="10" name="Freeform 10"/>
            <p:cNvSpPr/>
            <p:nvPr/>
          </p:nvSpPr>
          <p:spPr>
            <a:xfrm>
              <a:off x="0" y="0"/>
              <a:ext cx="812800" cy="812800"/>
            </a:xfrm>
            <a:custGeom>
              <a:avLst/>
              <a:gdLst/>
              <a:ahLst/>
              <a:cxnLst/>
              <a:rect l="l" t="t" r="r" b="b"/>
              <a:pathLst>
                <a:path w="812800" h="812800">
                  <a:moveTo>
                    <a:pt x="23659" y="0"/>
                  </a:moveTo>
                  <a:lnTo>
                    <a:pt x="789141" y="0"/>
                  </a:lnTo>
                  <a:cubicBezTo>
                    <a:pt x="795416" y="0"/>
                    <a:pt x="801434" y="2493"/>
                    <a:pt x="805871" y="6929"/>
                  </a:cubicBezTo>
                  <a:cubicBezTo>
                    <a:pt x="810307" y="11366"/>
                    <a:pt x="812800" y="17384"/>
                    <a:pt x="812800" y="23659"/>
                  </a:cubicBezTo>
                  <a:lnTo>
                    <a:pt x="812800" y="789141"/>
                  </a:lnTo>
                  <a:cubicBezTo>
                    <a:pt x="812800" y="795416"/>
                    <a:pt x="810307" y="801434"/>
                    <a:pt x="805871" y="805871"/>
                  </a:cubicBezTo>
                  <a:cubicBezTo>
                    <a:pt x="801434" y="810307"/>
                    <a:pt x="795416" y="812800"/>
                    <a:pt x="789141" y="812800"/>
                  </a:cubicBezTo>
                  <a:lnTo>
                    <a:pt x="23659" y="812800"/>
                  </a:lnTo>
                  <a:cubicBezTo>
                    <a:pt x="17384" y="812800"/>
                    <a:pt x="11366" y="810307"/>
                    <a:pt x="6929" y="805871"/>
                  </a:cubicBezTo>
                  <a:cubicBezTo>
                    <a:pt x="2493" y="801434"/>
                    <a:pt x="0" y="795416"/>
                    <a:pt x="0" y="789141"/>
                  </a:cubicBezTo>
                  <a:lnTo>
                    <a:pt x="0" y="23659"/>
                  </a:lnTo>
                  <a:cubicBezTo>
                    <a:pt x="0" y="17384"/>
                    <a:pt x="2493" y="11366"/>
                    <a:pt x="6929" y="6929"/>
                  </a:cubicBezTo>
                  <a:cubicBezTo>
                    <a:pt x="11366" y="2493"/>
                    <a:pt x="17384" y="0"/>
                    <a:pt x="23659" y="0"/>
                  </a:cubicBez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1" name="TextBox 6">
            <a:extLst>
              <a:ext uri="{FF2B5EF4-FFF2-40B4-BE49-F238E27FC236}">
                <a16:creationId xmlns:a16="http://schemas.microsoft.com/office/drawing/2014/main" id="{5E6777BB-7723-378C-3B69-260BDB53A5ED}"/>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5" name="Freeform 5"/>
          <p:cNvSpPr/>
          <p:nvPr/>
        </p:nvSpPr>
        <p:spPr>
          <a:xfrm>
            <a:off x="7280585" y="2382626"/>
            <a:ext cx="2223759" cy="2228722"/>
          </a:xfrm>
          <a:custGeom>
            <a:avLst/>
            <a:gdLst/>
            <a:ahLst/>
            <a:cxnLst/>
            <a:rect l="l" t="t" r="r" b="b"/>
            <a:pathLst>
              <a:path w="3335638" h="3343083">
                <a:moveTo>
                  <a:pt x="0" y="0"/>
                </a:moveTo>
                <a:lnTo>
                  <a:pt x="3335638" y="0"/>
                </a:lnTo>
                <a:lnTo>
                  <a:pt x="3335638" y="3343083"/>
                </a:lnTo>
                <a:lnTo>
                  <a:pt x="0" y="3343083"/>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p:cNvGrpSpPr/>
          <p:nvPr/>
        </p:nvGrpSpPr>
        <p:grpSpPr>
          <a:xfrm>
            <a:off x="5450447" y="1813163"/>
            <a:ext cx="1528563" cy="1883600"/>
            <a:chOff x="0" y="0"/>
            <a:chExt cx="3057125" cy="3767201"/>
          </a:xfrm>
        </p:grpSpPr>
        <p:grpSp>
          <p:nvGrpSpPr>
            <p:cNvPr id="7" name="Group 7"/>
            <p:cNvGrpSpPr/>
            <p:nvPr/>
          </p:nvGrpSpPr>
          <p:grpSpPr>
            <a:xfrm>
              <a:off x="197861" y="0"/>
              <a:ext cx="2661404" cy="266140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4799"/>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76200" y="85725"/>
                <a:ext cx="660400" cy="6508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67"/>
                  </a:lnSpc>
                </a:pPr>
                <a:endParaRPr sz="800"/>
              </a:p>
            </p:txBody>
          </p:sp>
        </p:grpSp>
        <p:sp>
          <p:nvSpPr>
            <p:cNvPr id="10" name="Freeform 10"/>
            <p:cNvSpPr/>
            <p:nvPr/>
          </p:nvSpPr>
          <p:spPr>
            <a:xfrm>
              <a:off x="437694" y="267601"/>
              <a:ext cx="2181737" cy="2126202"/>
            </a:xfrm>
            <a:custGeom>
              <a:avLst/>
              <a:gdLst/>
              <a:ahLst/>
              <a:cxnLst/>
              <a:rect l="l" t="t" r="r" b="b"/>
              <a:pathLst>
                <a:path w="2181737" h="2126202">
                  <a:moveTo>
                    <a:pt x="0" y="0"/>
                  </a:moveTo>
                  <a:lnTo>
                    <a:pt x="2181737" y="0"/>
                  </a:lnTo>
                  <a:lnTo>
                    <a:pt x="2181737" y="2126202"/>
                  </a:lnTo>
                  <a:lnTo>
                    <a:pt x="0" y="21262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2785229"/>
              <a:ext cx="3057125" cy="98197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85"/>
                </a:lnSpc>
              </a:pPr>
              <a:r>
                <a:rPr lang="en-US" sz="1866">
                  <a:solidFill>
                    <a:srgbClr val="2B2B2B"/>
                  </a:solidFill>
                  <a:latin typeface="Arboria 2"/>
                </a:rPr>
                <a:t>ABCD Staff &amp; Volunteers </a:t>
              </a:r>
            </a:p>
          </p:txBody>
        </p:sp>
      </p:grpSp>
      <p:grpSp>
        <p:nvGrpSpPr>
          <p:cNvPr id="12" name="Group 12"/>
          <p:cNvGrpSpPr/>
          <p:nvPr/>
        </p:nvGrpSpPr>
        <p:grpSpPr>
          <a:xfrm>
            <a:off x="7530366" y="337330"/>
            <a:ext cx="1724199" cy="1848446"/>
            <a:chOff x="0" y="0"/>
            <a:chExt cx="3448398" cy="3696892"/>
          </a:xfrm>
        </p:grpSpPr>
        <p:grpSp>
          <p:nvGrpSpPr>
            <p:cNvPr id="13" name="Group 13"/>
            <p:cNvGrpSpPr/>
            <p:nvPr/>
          </p:nvGrpSpPr>
          <p:grpSpPr>
            <a:xfrm>
              <a:off x="390552" y="0"/>
              <a:ext cx="2667295" cy="266729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45FA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p:cNvSpPr txBox="1"/>
              <p:nvPr/>
            </p:nvSpPr>
            <p:spPr>
              <a:xfrm>
                <a:off x="76200" y="85725"/>
                <a:ext cx="660400" cy="650875"/>
              </a:xfrm>
              <a:prstGeom prst="rect">
                <a:avLst/>
              </a:prstGeom>
            </p:spPr>
            <p:txBody>
              <a:bodyPr lIns="26885" tIns="26885" rIns="26885" bIns="26885"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67"/>
                  </a:lnSpc>
                </a:pPr>
                <a:endParaRPr sz="800"/>
              </a:p>
            </p:txBody>
          </p:sp>
        </p:grpSp>
        <p:sp>
          <p:nvSpPr>
            <p:cNvPr id="16" name="Freeform 16"/>
            <p:cNvSpPr/>
            <p:nvPr/>
          </p:nvSpPr>
          <p:spPr>
            <a:xfrm>
              <a:off x="810243" y="419691"/>
              <a:ext cx="1827912" cy="1827912"/>
            </a:xfrm>
            <a:custGeom>
              <a:avLst/>
              <a:gdLst/>
              <a:ahLst/>
              <a:cxnLst/>
              <a:rect l="l" t="t" r="r" b="b"/>
              <a:pathLst>
                <a:path w="1827912" h="1827912">
                  <a:moveTo>
                    <a:pt x="0" y="0"/>
                  </a:moveTo>
                  <a:lnTo>
                    <a:pt x="1827912" y="0"/>
                  </a:lnTo>
                  <a:lnTo>
                    <a:pt x="1827912" y="1827912"/>
                  </a:lnTo>
                  <a:lnTo>
                    <a:pt x="0" y="1827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0" y="2714920"/>
              <a:ext cx="3448398" cy="98197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85"/>
                </a:lnSpc>
              </a:pPr>
              <a:r>
                <a:rPr lang="en-US" sz="1866">
                  <a:solidFill>
                    <a:srgbClr val="2B2B2B"/>
                  </a:solidFill>
                  <a:latin typeface="Arboria 2"/>
                </a:rPr>
                <a:t>Healthcare</a:t>
              </a:r>
            </a:p>
            <a:p>
              <a:pPr algn="ctr">
                <a:lnSpc>
                  <a:spcPts val="1885"/>
                </a:lnSpc>
              </a:pPr>
              <a:r>
                <a:rPr lang="en-US" sz="1866">
                  <a:solidFill>
                    <a:srgbClr val="2B2B2B"/>
                  </a:solidFill>
                  <a:latin typeface="Arboria 2"/>
                </a:rPr>
                <a:t>Professionals</a:t>
              </a:r>
            </a:p>
          </p:txBody>
        </p:sp>
      </p:grpSp>
      <p:grpSp>
        <p:nvGrpSpPr>
          <p:cNvPr id="18" name="Group 18"/>
          <p:cNvGrpSpPr/>
          <p:nvPr/>
        </p:nvGrpSpPr>
        <p:grpSpPr>
          <a:xfrm>
            <a:off x="5930838" y="4314604"/>
            <a:ext cx="1868121" cy="1850121"/>
            <a:chOff x="0" y="0"/>
            <a:chExt cx="3736243" cy="3700243"/>
          </a:xfrm>
        </p:grpSpPr>
        <p:grpSp>
          <p:nvGrpSpPr>
            <p:cNvPr id="19" name="Group 19"/>
            <p:cNvGrpSpPr/>
            <p:nvPr/>
          </p:nvGrpSpPr>
          <p:grpSpPr>
            <a:xfrm>
              <a:off x="534474" y="0"/>
              <a:ext cx="2667295" cy="266729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C0C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21"/>
              <p:cNvSpPr txBox="1"/>
              <p:nvPr/>
            </p:nvSpPr>
            <p:spPr>
              <a:xfrm>
                <a:off x="76200" y="85725"/>
                <a:ext cx="660400" cy="650875"/>
              </a:xfrm>
              <a:prstGeom prst="rect">
                <a:avLst/>
              </a:prstGeom>
            </p:spPr>
            <p:txBody>
              <a:bodyPr lIns="26885" tIns="26885" rIns="26885" bIns="26885"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67"/>
                  </a:lnSpc>
                </a:pPr>
                <a:endParaRPr sz="800"/>
              </a:p>
            </p:txBody>
          </p:sp>
        </p:grpSp>
        <p:sp>
          <p:nvSpPr>
            <p:cNvPr id="22" name="Freeform 22"/>
            <p:cNvSpPr/>
            <p:nvPr/>
          </p:nvSpPr>
          <p:spPr>
            <a:xfrm>
              <a:off x="1115072" y="303837"/>
              <a:ext cx="1506098" cy="2059621"/>
            </a:xfrm>
            <a:custGeom>
              <a:avLst/>
              <a:gdLst/>
              <a:ahLst/>
              <a:cxnLst/>
              <a:rect l="l" t="t" r="r" b="b"/>
              <a:pathLst>
                <a:path w="1506098" h="2059621">
                  <a:moveTo>
                    <a:pt x="0" y="0"/>
                  </a:moveTo>
                  <a:lnTo>
                    <a:pt x="1506098" y="0"/>
                  </a:lnTo>
                  <a:lnTo>
                    <a:pt x="1506098" y="2059621"/>
                  </a:lnTo>
                  <a:lnTo>
                    <a:pt x="0" y="2059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3" name="TextBox 23"/>
            <p:cNvSpPr txBox="1"/>
            <p:nvPr/>
          </p:nvSpPr>
          <p:spPr>
            <a:xfrm>
              <a:off x="0" y="2718271"/>
              <a:ext cx="3736243" cy="98197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85"/>
                </a:lnSpc>
              </a:pPr>
              <a:r>
                <a:rPr lang="en-US" sz="1866">
                  <a:solidFill>
                    <a:srgbClr val="2B2B2B"/>
                  </a:solidFill>
                  <a:latin typeface="Arboria 2"/>
                </a:rPr>
                <a:t>Breast Cancer Organizations</a:t>
              </a:r>
            </a:p>
          </p:txBody>
        </p:sp>
      </p:grpSp>
      <p:grpSp>
        <p:nvGrpSpPr>
          <p:cNvPr id="24" name="Group 24"/>
          <p:cNvGrpSpPr/>
          <p:nvPr/>
        </p:nvGrpSpPr>
        <p:grpSpPr>
          <a:xfrm>
            <a:off x="9788987" y="1813164"/>
            <a:ext cx="1717213" cy="1857451"/>
            <a:chOff x="0" y="0"/>
            <a:chExt cx="3434426" cy="3714903"/>
          </a:xfrm>
        </p:grpSpPr>
        <p:grpSp>
          <p:nvGrpSpPr>
            <p:cNvPr id="25" name="Group 25"/>
            <p:cNvGrpSpPr/>
            <p:nvPr/>
          </p:nvGrpSpPr>
          <p:grpSpPr>
            <a:xfrm>
              <a:off x="374560" y="0"/>
              <a:ext cx="2685306" cy="268530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4C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TextBox 27"/>
              <p:cNvSpPr txBox="1"/>
              <p:nvPr/>
            </p:nvSpPr>
            <p:spPr>
              <a:xfrm>
                <a:off x="76200" y="85725"/>
                <a:ext cx="660400" cy="6508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67"/>
                  </a:lnSpc>
                </a:pPr>
                <a:endParaRPr sz="800"/>
              </a:p>
            </p:txBody>
          </p:sp>
        </p:grpSp>
        <p:sp>
          <p:nvSpPr>
            <p:cNvPr id="28" name="Freeform 28"/>
            <p:cNvSpPr/>
            <p:nvPr/>
          </p:nvSpPr>
          <p:spPr>
            <a:xfrm>
              <a:off x="896587" y="559981"/>
              <a:ext cx="1641253" cy="1565345"/>
            </a:xfrm>
            <a:custGeom>
              <a:avLst/>
              <a:gdLst/>
              <a:ahLst/>
              <a:cxnLst/>
              <a:rect l="l" t="t" r="r" b="b"/>
              <a:pathLst>
                <a:path w="1641253" h="1565345">
                  <a:moveTo>
                    <a:pt x="0" y="0"/>
                  </a:moveTo>
                  <a:lnTo>
                    <a:pt x="1641253" y="0"/>
                  </a:lnTo>
                  <a:lnTo>
                    <a:pt x="1641253" y="1565345"/>
                  </a:lnTo>
                  <a:lnTo>
                    <a:pt x="0" y="15653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TextBox 29"/>
            <p:cNvSpPr txBox="1"/>
            <p:nvPr/>
          </p:nvSpPr>
          <p:spPr>
            <a:xfrm>
              <a:off x="0" y="2732931"/>
              <a:ext cx="3434426" cy="98197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85"/>
                </a:lnSpc>
              </a:pPr>
              <a:r>
                <a:rPr lang="en-US" sz="1866">
                  <a:solidFill>
                    <a:srgbClr val="2B2B2B"/>
                  </a:solidFill>
                  <a:latin typeface="Arboria 2"/>
                </a:rPr>
                <a:t>Corporations</a:t>
              </a:r>
            </a:p>
            <a:p>
              <a:pPr algn="ctr">
                <a:lnSpc>
                  <a:spcPts val="1885"/>
                </a:lnSpc>
              </a:pPr>
              <a:r>
                <a:rPr lang="en-US" sz="1866">
                  <a:solidFill>
                    <a:srgbClr val="2B2B2B"/>
                  </a:solidFill>
                  <a:latin typeface="Arboria 2"/>
                </a:rPr>
                <a:t>&amp; Businesses</a:t>
              </a:r>
            </a:p>
          </p:txBody>
        </p:sp>
      </p:grpSp>
      <p:sp>
        <p:nvSpPr>
          <p:cNvPr id="30" name="TextBox 30"/>
          <p:cNvSpPr txBox="1"/>
          <p:nvPr/>
        </p:nvSpPr>
        <p:spPr>
          <a:xfrm>
            <a:off x="974392" y="669530"/>
            <a:ext cx="7086885" cy="8846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7056"/>
              </a:lnSpc>
            </a:pPr>
            <a:r>
              <a:rPr lang="en-US" sz="5334">
                <a:solidFill>
                  <a:srgbClr val="2B2B2B"/>
                </a:solidFill>
                <a:latin typeface="HK Grotesk Bold"/>
              </a:rPr>
              <a:t>ABCD Outreach</a:t>
            </a:r>
          </a:p>
        </p:txBody>
      </p:sp>
      <p:grpSp>
        <p:nvGrpSpPr>
          <p:cNvPr id="32" name="Group 32"/>
          <p:cNvGrpSpPr/>
          <p:nvPr/>
        </p:nvGrpSpPr>
        <p:grpSpPr>
          <a:xfrm>
            <a:off x="8985972" y="4314604"/>
            <a:ext cx="1717213" cy="1857596"/>
            <a:chOff x="0" y="0"/>
            <a:chExt cx="3434426" cy="3715192"/>
          </a:xfrm>
        </p:grpSpPr>
        <p:grpSp>
          <p:nvGrpSpPr>
            <p:cNvPr id="33" name="Group 33"/>
            <p:cNvGrpSpPr/>
            <p:nvPr/>
          </p:nvGrpSpPr>
          <p:grpSpPr>
            <a:xfrm>
              <a:off x="374560" y="0"/>
              <a:ext cx="2685306" cy="2685306"/>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C9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5" name="TextBox 35"/>
              <p:cNvSpPr txBox="1"/>
              <p:nvPr/>
            </p:nvSpPr>
            <p:spPr>
              <a:xfrm>
                <a:off x="76200" y="85725"/>
                <a:ext cx="660400" cy="650875"/>
              </a:xfrm>
              <a:prstGeom prst="rect">
                <a:avLst/>
              </a:prstGeom>
            </p:spPr>
            <p:txBody>
              <a:bodyPr lIns="27067" tIns="27067" rIns="27067" bIns="270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67"/>
                  </a:lnSpc>
                </a:pPr>
                <a:endParaRPr sz="800"/>
              </a:p>
            </p:txBody>
          </p:sp>
        </p:grpSp>
        <p:sp>
          <p:nvSpPr>
            <p:cNvPr id="36" name="Freeform 36"/>
            <p:cNvSpPr/>
            <p:nvPr/>
          </p:nvSpPr>
          <p:spPr>
            <a:xfrm>
              <a:off x="655181" y="400341"/>
              <a:ext cx="2124065" cy="1884625"/>
            </a:xfrm>
            <a:custGeom>
              <a:avLst/>
              <a:gdLst/>
              <a:ahLst/>
              <a:cxnLst/>
              <a:rect l="l" t="t" r="r" b="b"/>
              <a:pathLst>
                <a:path w="2124065" h="1884625">
                  <a:moveTo>
                    <a:pt x="0" y="0"/>
                  </a:moveTo>
                  <a:lnTo>
                    <a:pt x="2124064" y="0"/>
                  </a:lnTo>
                  <a:lnTo>
                    <a:pt x="2124064" y="1884625"/>
                  </a:lnTo>
                  <a:lnTo>
                    <a:pt x="0" y="18846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7" name="TextBox 37"/>
            <p:cNvSpPr txBox="1"/>
            <p:nvPr/>
          </p:nvSpPr>
          <p:spPr>
            <a:xfrm>
              <a:off x="0" y="2732931"/>
              <a:ext cx="3434426" cy="98226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85"/>
                </a:lnSpc>
              </a:pPr>
              <a:r>
                <a:rPr lang="en-US" sz="1866">
                  <a:solidFill>
                    <a:srgbClr val="2B2B2B"/>
                  </a:solidFill>
                  <a:latin typeface="Arboria 2"/>
                </a:rPr>
                <a:t>Community Organizations</a:t>
              </a:r>
            </a:p>
          </p:txBody>
        </p:sp>
      </p:grpSp>
      <p:sp>
        <p:nvSpPr>
          <p:cNvPr id="38" name="TextBox 6">
            <a:extLst>
              <a:ext uri="{FF2B5EF4-FFF2-40B4-BE49-F238E27FC236}">
                <a16:creationId xmlns:a16="http://schemas.microsoft.com/office/drawing/2014/main" id="{DCAFD6D4-CD80-98E2-1026-A02D5BD3E33F}"/>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pic>
        <p:nvPicPr>
          <p:cNvPr id="2" name="Picture 1">
            <a:extLst>
              <a:ext uri="{FF2B5EF4-FFF2-40B4-BE49-F238E27FC236}">
                <a16:creationId xmlns:a16="http://schemas.microsoft.com/office/drawing/2014/main" id="{7B733801-857A-0F0D-D741-CE3D43D321F5}"/>
              </a:ext>
            </a:extLst>
          </p:cNvPr>
          <p:cNvPicPr>
            <a:picLocks noChangeAspect="1"/>
          </p:cNvPicPr>
          <p:nvPr/>
        </p:nvPicPr>
        <p:blipFill>
          <a:blip r:embed="rId13"/>
          <a:stretch>
            <a:fillRect/>
          </a:stretch>
        </p:blipFill>
        <p:spPr>
          <a:xfrm>
            <a:off x="360364" y="1813163"/>
            <a:ext cx="4924813" cy="41338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15" name="TextBox 15"/>
          <p:cNvSpPr txBox="1"/>
          <p:nvPr/>
        </p:nvSpPr>
        <p:spPr>
          <a:xfrm>
            <a:off x="2147267" y="805388"/>
            <a:ext cx="7533527" cy="7820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6000"/>
              </a:lnSpc>
              <a:spcBef>
                <a:spcPts val="0"/>
              </a:spcBef>
              <a:spcAft>
                <a:spcPts val="0"/>
              </a:spcAft>
              <a:buClrTx/>
              <a:buSzTx/>
              <a:buFontTx/>
              <a:buNone/>
              <a:tabLst/>
              <a:defRPr/>
            </a:pPr>
            <a:r>
              <a:rPr kumimoji="0" lang="en-US" sz="5334" b="0" i="0" u="none" strike="noStrike" kern="1200" cap="none" spc="0" normalizeH="0" baseline="0" noProof="0">
                <a:ln>
                  <a:noFill/>
                </a:ln>
                <a:solidFill>
                  <a:srgbClr val="2B2B2B"/>
                </a:solidFill>
                <a:effectLst/>
                <a:uLnTx/>
                <a:uFillTx/>
                <a:latin typeface="HK Grotesk Bold"/>
                <a:ea typeface="+mn-ea"/>
                <a:cs typeface="+mn-cs"/>
              </a:rPr>
              <a:t>25 Years of Impact</a:t>
            </a:r>
          </a:p>
        </p:txBody>
      </p:sp>
      <p:sp>
        <p:nvSpPr>
          <p:cNvPr id="21" name="TextBox 21"/>
          <p:cNvSpPr txBox="1"/>
          <p:nvPr/>
        </p:nvSpPr>
        <p:spPr>
          <a:xfrm>
            <a:off x="4427387" y="5707529"/>
            <a:ext cx="3337227" cy="1833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1427"/>
              </a:lnSpc>
              <a:spcBef>
                <a:spcPts val="0"/>
              </a:spcBef>
              <a:spcAft>
                <a:spcPts val="0"/>
              </a:spcAft>
              <a:buClrTx/>
              <a:buSzTx/>
              <a:buFontTx/>
              <a:buNone/>
              <a:tabLst/>
              <a:defRPr/>
            </a:pPr>
            <a:r>
              <a:rPr kumimoji="0" lang="en-US" sz="1309" b="0" i="0" u="none" strike="noStrike" kern="1200" cap="none" spc="0" normalizeH="0" baseline="0" noProof="0">
                <a:ln>
                  <a:noFill/>
                </a:ln>
                <a:solidFill>
                  <a:srgbClr val="606060"/>
                </a:solidFill>
                <a:effectLst/>
                <a:uLnTx/>
                <a:uFillTx/>
                <a:latin typeface="Arboria 2"/>
                <a:ea typeface="+mn-ea"/>
                <a:cs typeface="+mn-cs"/>
              </a:rPr>
              <a:t>*Statistics as of </a:t>
            </a:r>
            <a:r>
              <a:rPr lang="en-US" sz="1309">
                <a:solidFill>
                  <a:srgbClr val="606060"/>
                </a:solidFill>
                <a:latin typeface="Arboria 2"/>
              </a:rPr>
              <a:t>January 31, 2025</a:t>
            </a:r>
            <a:endParaRPr kumimoji="0" lang="en-US" sz="1309" b="0" i="0" u="none" strike="noStrike" kern="1200" cap="none" spc="0" normalizeH="0" baseline="0" noProof="0">
              <a:ln>
                <a:noFill/>
              </a:ln>
              <a:solidFill>
                <a:srgbClr val="606060"/>
              </a:solidFill>
              <a:effectLst/>
              <a:uLnTx/>
              <a:uFillTx/>
              <a:latin typeface="Arboria 2"/>
              <a:ea typeface="+mn-ea"/>
              <a:cs typeface="+mn-cs"/>
            </a:endParaRPr>
          </a:p>
        </p:txBody>
      </p:sp>
      <p:sp>
        <p:nvSpPr>
          <p:cNvPr id="2" name="TextBox 6">
            <a:extLst>
              <a:ext uri="{FF2B5EF4-FFF2-40B4-BE49-F238E27FC236}">
                <a16:creationId xmlns:a16="http://schemas.microsoft.com/office/drawing/2014/main" id="{48ACBD15-8FED-0F4E-CCCF-3E99780DBB5F}"/>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grpSp>
        <p:nvGrpSpPr>
          <p:cNvPr id="24" name="Group 23">
            <a:extLst>
              <a:ext uri="{FF2B5EF4-FFF2-40B4-BE49-F238E27FC236}">
                <a16:creationId xmlns:a16="http://schemas.microsoft.com/office/drawing/2014/main" id="{A8B17EC0-9207-0B3B-0D8C-BB0F1C4A652C}"/>
              </a:ext>
            </a:extLst>
          </p:cNvPr>
          <p:cNvGrpSpPr/>
          <p:nvPr/>
        </p:nvGrpSpPr>
        <p:grpSpPr>
          <a:xfrm>
            <a:off x="765020" y="2040044"/>
            <a:ext cx="10712114" cy="3229638"/>
            <a:chOff x="1147530" y="3060066"/>
            <a:chExt cx="16068171" cy="4844457"/>
          </a:xfrm>
        </p:grpSpPr>
        <p:grpSp>
          <p:nvGrpSpPr>
            <p:cNvPr id="16" name="Group 15">
              <a:extLst>
                <a:ext uri="{FF2B5EF4-FFF2-40B4-BE49-F238E27FC236}">
                  <a16:creationId xmlns:a16="http://schemas.microsoft.com/office/drawing/2014/main" id="{344A27E7-F4C8-1CBB-819C-343CFDDC2BA4}"/>
                </a:ext>
              </a:extLst>
            </p:cNvPr>
            <p:cNvGrpSpPr/>
            <p:nvPr/>
          </p:nvGrpSpPr>
          <p:grpSpPr>
            <a:xfrm>
              <a:off x="1147530" y="3199521"/>
              <a:ext cx="10671432" cy="3887957"/>
              <a:chOff x="2116520" y="3057718"/>
              <a:chExt cx="12733801" cy="4733499"/>
            </a:xfrm>
          </p:grpSpPr>
          <p:grpSp>
            <p:nvGrpSpPr>
              <p:cNvPr id="5" name="Group 5"/>
              <p:cNvGrpSpPr/>
              <p:nvPr/>
            </p:nvGrpSpPr>
            <p:grpSpPr>
              <a:xfrm>
                <a:off x="11453633" y="3057718"/>
                <a:ext cx="3396688" cy="4720727"/>
                <a:chOff x="0" y="0"/>
                <a:chExt cx="4488901" cy="7364319"/>
              </a:xfrm>
            </p:grpSpPr>
            <p:sp>
              <p:nvSpPr>
                <p:cNvPr id="6" name="Freeform 6"/>
                <p:cNvSpPr/>
                <p:nvPr/>
              </p:nvSpPr>
              <p:spPr>
                <a:xfrm>
                  <a:off x="0" y="0"/>
                  <a:ext cx="2992601" cy="3429915"/>
                </a:xfrm>
                <a:custGeom>
                  <a:avLst/>
                  <a:gdLst/>
                  <a:ahLst/>
                  <a:cxnLst/>
                  <a:rect l="l" t="t" r="r" b="b"/>
                  <a:pathLst>
                    <a:path w="2992601" h="3429915">
                      <a:moveTo>
                        <a:pt x="0" y="0"/>
                      </a:moveTo>
                      <a:lnTo>
                        <a:pt x="2992601" y="0"/>
                      </a:lnTo>
                      <a:lnTo>
                        <a:pt x="2992601" y="3429915"/>
                      </a:lnTo>
                      <a:lnTo>
                        <a:pt x="0" y="3429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990498" y="566416"/>
                  <a:ext cx="2498403" cy="2863499"/>
                </a:xfrm>
                <a:custGeom>
                  <a:avLst/>
                  <a:gdLst/>
                  <a:ahLst/>
                  <a:cxnLst/>
                  <a:rect l="l" t="t" r="r" b="b"/>
                  <a:pathLst>
                    <a:path w="2498403" h="2863499">
                      <a:moveTo>
                        <a:pt x="0" y="0"/>
                      </a:moveTo>
                      <a:lnTo>
                        <a:pt x="2498404" y="0"/>
                      </a:lnTo>
                      <a:lnTo>
                        <a:pt x="2498404" y="2863499"/>
                      </a:lnTo>
                      <a:lnTo>
                        <a:pt x="0" y="2863499"/>
                      </a:lnTo>
                      <a:lnTo>
                        <a:pt x="0" y="0"/>
                      </a:lnTo>
                      <a:close/>
                    </a:path>
                  </a:pathLst>
                </a:custGeom>
                <a:blipFill>
                  <a:blip r:embed="rId4">
                    <a:alphaModFix amt="92000"/>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661875" y="3838511"/>
                  <a:ext cx="3165150" cy="142708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4371"/>
                    </a:lnSpc>
                    <a:spcBef>
                      <a:spcPts val="0"/>
                    </a:spcBef>
                    <a:spcAft>
                      <a:spcPts val="0"/>
                    </a:spcAft>
                    <a:buClrTx/>
                    <a:buSzTx/>
                    <a:buFontTx/>
                    <a:buNone/>
                    <a:tabLst/>
                    <a:defRPr/>
                  </a:pPr>
                  <a:r>
                    <a:rPr kumimoji="0" lang="en-US" sz="4857" b="0" i="0" u="none" strike="noStrike" kern="1200" cap="none" spc="0" normalizeH="0" baseline="0" noProof="0">
                      <a:ln>
                        <a:noFill/>
                      </a:ln>
                      <a:solidFill>
                        <a:srgbClr val="2B2B2B"/>
                      </a:solidFill>
                      <a:effectLst/>
                      <a:uLnTx/>
                      <a:uFillTx/>
                      <a:latin typeface="HK Grotesk Bold"/>
                      <a:ea typeface="+mn-ea"/>
                      <a:cs typeface="+mn-cs"/>
                    </a:rPr>
                    <a:t>928</a:t>
                  </a:r>
                </a:p>
              </p:txBody>
            </p:sp>
            <p:sp>
              <p:nvSpPr>
                <p:cNvPr id="9" name="TextBox 9"/>
                <p:cNvSpPr txBox="1"/>
                <p:nvPr/>
              </p:nvSpPr>
              <p:spPr>
                <a:xfrm>
                  <a:off x="106680" y="5143715"/>
                  <a:ext cx="4275540" cy="222060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2495"/>
                    </a:lnSpc>
                    <a:spcBef>
                      <a:spcPts val="0"/>
                    </a:spcBef>
                    <a:spcAft>
                      <a:spcPts val="0"/>
                    </a:spcAft>
                    <a:buClrTx/>
                    <a:buSzTx/>
                    <a:buFontTx/>
                    <a:buNone/>
                    <a:tabLst/>
                    <a:defRPr/>
                  </a:pPr>
                  <a:r>
                    <a:rPr kumimoji="0" lang="en-US" sz="2289" b="0" i="0" u="none" strike="noStrike" kern="1200" cap="none" spc="0" normalizeH="0" baseline="0" noProof="0">
                      <a:ln>
                        <a:noFill/>
                      </a:ln>
                      <a:solidFill>
                        <a:srgbClr val="2B2B2B"/>
                      </a:solidFill>
                      <a:effectLst/>
                      <a:uLnTx/>
                      <a:uFillTx/>
                      <a:latin typeface="Arboria 2"/>
                      <a:ea typeface="+mn-ea"/>
                      <a:cs typeface="+mn-cs"/>
                    </a:rPr>
                    <a:t>Mentors trained, including 70 this year</a:t>
                  </a:r>
                </a:p>
              </p:txBody>
            </p:sp>
          </p:grpSp>
          <p:grpSp>
            <p:nvGrpSpPr>
              <p:cNvPr id="10" name="Group 10"/>
              <p:cNvGrpSpPr/>
              <p:nvPr/>
            </p:nvGrpSpPr>
            <p:grpSpPr>
              <a:xfrm>
                <a:off x="6628190" y="3242119"/>
                <a:ext cx="3888323" cy="4549098"/>
                <a:chOff x="0" y="-2"/>
                <a:chExt cx="6301583" cy="7096578"/>
              </a:xfrm>
            </p:grpSpPr>
            <p:sp>
              <p:nvSpPr>
                <p:cNvPr id="11" name="Freeform 11"/>
                <p:cNvSpPr/>
                <p:nvPr/>
              </p:nvSpPr>
              <p:spPr>
                <a:xfrm>
                  <a:off x="0" y="35011"/>
                  <a:ext cx="6301583" cy="3127161"/>
                </a:xfrm>
                <a:custGeom>
                  <a:avLst/>
                  <a:gdLst/>
                  <a:ahLst/>
                  <a:cxnLst/>
                  <a:rect l="l" t="t" r="r" b="b"/>
                  <a:pathLst>
                    <a:path w="6301583" h="3127161">
                      <a:moveTo>
                        <a:pt x="0" y="0"/>
                      </a:moveTo>
                      <a:lnTo>
                        <a:pt x="6301583" y="0"/>
                      </a:lnTo>
                      <a:lnTo>
                        <a:pt x="6301583" y="3127160"/>
                      </a:lnTo>
                      <a:lnTo>
                        <a:pt x="0" y="3127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2"/>
                  <a:ext cx="6301583" cy="3127159"/>
                </a:xfrm>
                <a:custGeom>
                  <a:avLst/>
                  <a:gdLst/>
                  <a:ahLst/>
                  <a:cxnLst/>
                  <a:rect l="l" t="t" r="r" b="b"/>
                  <a:pathLst>
                    <a:path w="6301583" h="3127161">
                      <a:moveTo>
                        <a:pt x="0" y="0"/>
                      </a:moveTo>
                      <a:lnTo>
                        <a:pt x="6301583" y="0"/>
                      </a:lnTo>
                      <a:lnTo>
                        <a:pt x="6301583" y="3127161"/>
                      </a:lnTo>
                      <a:lnTo>
                        <a:pt x="0" y="3127161"/>
                      </a:lnTo>
                      <a:lnTo>
                        <a:pt x="0" y="0"/>
                      </a:lnTo>
                      <a:close/>
                    </a:path>
                  </a:pathLst>
                </a:custGeom>
                <a:blipFill>
                  <a:blip r:embed="rId8">
                    <a:alphaModFix amt="91000"/>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8975" y="3570767"/>
                  <a:ext cx="5983634" cy="142708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4371"/>
                    </a:lnSpc>
                    <a:spcBef>
                      <a:spcPts val="0"/>
                    </a:spcBef>
                    <a:spcAft>
                      <a:spcPts val="0"/>
                    </a:spcAft>
                    <a:buClrTx/>
                    <a:buSzTx/>
                    <a:buFontTx/>
                    <a:buNone/>
                    <a:tabLst/>
                    <a:defRPr/>
                  </a:pPr>
                  <a:r>
                    <a:rPr kumimoji="0" lang="en-US" sz="4857" b="0" i="0" u="none" strike="noStrike" kern="1200" cap="none" spc="0" normalizeH="0" baseline="0" noProof="0">
                      <a:ln>
                        <a:noFill/>
                      </a:ln>
                      <a:solidFill>
                        <a:srgbClr val="2B2B2B"/>
                      </a:solidFill>
                      <a:effectLst/>
                      <a:uLnTx/>
                      <a:uFillTx/>
                      <a:latin typeface="HK Grotesk Bold"/>
                      <a:ea typeface="+mn-ea"/>
                      <a:cs typeface="+mn-cs"/>
                    </a:rPr>
                    <a:t>110K+</a:t>
                  </a:r>
                </a:p>
              </p:txBody>
            </p:sp>
            <p:sp>
              <p:nvSpPr>
                <p:cNvPr id="14" name="TextBox 14"/>
                <p:cNvSpPr txBox="1"/>
                <p:nvPr/>
              </p:nvSpPr>
              <p:spPr>
                <a:xfrm>
                  <a:off x="144143" y="4875972"/>
                  <a:ext cx="6013298" cy="222060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2495"/>
                    </a:lnSpc>
                    <a:spcBef>
                      <a:spcPts val="0"/>
                    </a:spcBef>
                    <a:spcAft>
                      <a:spcPts val="0"/>
                    </a:spcAft>
                    <a:buClrTx/>
                    <a:buSzTx/>
                    <a:buFontTx/>
                    <a:buNone/>
                    <a:tabLst/>
                    <a:defRPr/>
                  </a:pPr>
                  <a:r>
                    <a:rPr kumimoji="0" lang="en-US" sz="2289" b="0" i="0" u="none" strike="noStrike" kern="1200" cap="none" spc="0" normalizeH="0" baseline="0" noProof="0">
                      <a:ln>
                        <a:noFill/>
                      </a:ln>
                      <a:solidFill>
                        <a:srgbClr val="2B2B2B"/>
                      </a:solidFill>
                      <a:effectLst/>
                      <a:uLnTx/>
                      <a:uFillTx/>
                      <a:latin typeface="Arboria 2"/>
                      <a:ea typeface="+mn-ea"/>
                      <a:cs typeface="+mn-cs"/>
                    </a:rPr>
                    <a:t>People served in 50 states &amp; 10 countries</a:t>
                  </a:r>
                </a:p>
              </p:txBody>
            </p:sp>
          </p:grpSp>
          <p:grpSp>
            <p:nvGrpSpPr>
              <p:cNvPr id="17" name="Group 17"/>
              <p:cNvGrpSpPr/>
              <p:nvPr/>
            </p:nvGrpSpPr>
            <p:grpSpPr>
              <a:xfrm>
                <a:off x="2116520" y="3061107"/>
                <a:ext cx="3710440" cy="4158128"/>
                <a:chOff x="0" y="0"/>
                <a:chExt cx="6013298" cy="6486666"/>
              </a:xfrm>
            </p:grpSpPr>
            <p:sp>
              <p:nvSpPr>
                <p:cNvPr id="18" name="Freeform 18"/>
                <p:cNvSpPr/>
                <p:nvPr/>
              </p:nvSpPr>
              <p:spPr>
                <a:xfrm>
                  <a:off x="1255271" y="0"/>
                  <a:ext cx="3502755" cy="3502755"/>
                </a:xfrm>
                <a:custGeom>
                  <a:avLst/>
                  <a:gdLst/>
                  <a:ahLst/>
                  <a:cxnLst/>
                  <a:rect l="l" t="t" r="r" b="b"/>
                  <a:pathLst>
                    <a:path w="3502755" h="3502755">
                      <a:moveTo>
                        <a:pt x="0" y="0"/>
                      </a:moveTo>
                      <a:lnTo>
                        <a:pt x="3502755" y="0"/>
                      </a:lnTo>
                      <a:lnTo>
                        <a:pt x="3502755" y="3502755"/>
                      </a:lnTo>
                      <a:lnTo>
                        <a:pt x="0" y="3502755"/>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288252" y="3911350"/>
                  <a:ext cx="5094035" cy="14270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4371"/>
                    </a:lnSpc>
                    <a:spcBef>
                      <a:spcPts val="0"/>
                    </a:spcBef>
                    <a:spcAft>
                      <a:spcPts val="0"/>
                    </a:spcAft>
                    <a:buClrTx/>
                    <a:buSzTx/>
                    <a:buFontTx/>
                    <a:buNone/>
                    <a:tabLst/>
                    <a:defRPr/>
                  </a:pPr>
                  <a:r>
                    <a:rPr kumimoji="0" lang="en-US" sz="4857" b="0" i="0" u="none" strike="noStrike" kern="1200" cap="none" spc="0" normalizeH="0" baseline="0" noProof="0">
                      <a:ln>
                        <a:noFill/>
                      </a:ln>
                      <a:solidFill>
                        <a:srgbClr val="2B2B2B"/>
                      </a:solidFill>
                      <a:effectLst/>
                      <a:uLnTx/>
                      <a:uFillTx/>
                      <a:latin typeface="HK Grotesk Bold"/>
                      <a:ea typeface="+mn-ea"/>
                      <a:cs typeface="+mn-cs"/>
                    </a:rPr>
                    <a:t>8,194+</a:t>
                  </a:r>
                </a:p>
              </p:txBody>
            </p:sp>
            <p:sp>
              <p:nvSpPr>
                <p:cNvPr id="20" name="TextBox 20"/>
                <p:cNvSpPr txBox="1"/>
                <p:nvPr/>
              </p:nvSpPr>
              <p:spPr>
                <a:xfrm>
                  <a:off x="0" y="5216409"/>
                  <a:ext cx="6013298" cy="127025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2495"/>
                    </a:lnSpc>
                    <a:spcBef>
                      <a:spcPts val="0"/>
                    </a:spcBef>
                    <a:spcAft>
                      <a:spcPts val="0"/>
                    </a:spcAft>
                    <a:buClrTx/>
                    <a:buSzTx/>
                    <a:buFontTx/>
                    <a:buNone/>
                    <a:tabLst/>
                    <a:defRPr/>
                  </a:pPr>
                  <a:r>
                    <a:rPr kumimoji="0" lang="en-US" sz="2289" b="0" i="0" u="none" strike="noStrike" kern="1200" cap="none" spc="0" normalizeH="0" baseline="0" noProof="0">
                      <a:ln>
                        <a:noFill/>
                      </a:ln>
                      <a:solidFill>
                        <a:srgbClr val="2B2B2B"/>
                      </a:solidFill>
                      <a:effectLst/>
                      <a:uLnTx/>
                      <a:uFillTx/>
                      <a:latin typeface="Arboria 2"/>
                      <a:ea typeface="+mn-ea"/>
                      <a:cs typeface="+mn-cs"/>
                    </a:rPr>
                    <a:t>Total one-to-one matches</a:t>
                  </a:r>
                </a:p>
              </p:txBody>
            </p:sp>
          </p:grpSp>
          <p:sp>
            <p:nvSpPr>
              <p:cNvPr id="22" name="AutoShape 22"/>
              <p:cNvSpPr/>
              <p:nvPr/>
            </p:nvSpPr>
            <p:spPr>
              <a:xfrm flipV="1">
                <a:off x="5964193" y="3264673"/>
                <a:ext cx="0" cy="3858484"/>
              </a:xfrm>
              <a:prstGeom prst="line">
                <a:avLst/>
              </a:prstGeom>
              <a:ln w="9525" cap="flat">
                <a:solidFill>
                  <a:srgbClr val="525252"/>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23"/>
              <p:cNvSpPr/>
              <p:nvPr/>
            </p:nvSpPr>
            <p:spPr>
              <a:xfrm flipV="1">
                <a:off x="10917193" y="3242120"/>
                <a:ext cx="0" cy="3858484"/>
              </a:xfrm>
              <a:prstGeom prst="line">
                <a:avLst/>
              </a:prstGeom>
              <a:ln w="9525" cap="flat">
                <a:solidFill>
                  <a:srgbClr val="525252"/>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8AB9049F-6CC4-7F5A-C8E2-2EB3970F6B97}"/>
                </a:ext>
              </a:extLst>
            </p:cNvPr>
            <p:cNvPicPr>
              <a:picLocks noChangeAspect="1"/>
            </p:cNvPicPr>
            <p:nvPr/>
          </p:nvPicPr>
          <p:blipFill>
            <a:blip r:embed="rId11"/>
            <a:srcRect l="12055" t="6811" r="5015" b="-3623"/>
            <a:stretch/>
          </p:blipFill>
          <p:spPr>
            <a:xfrm>
              <a:off x="12897134" y="3060066"/>
              <a:ext cx="4318567" cy="484445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7506860" cy="6352672"/>
            <a:chOff x="0" y="0"/>
            <a:chExt cx="15013720" cy="12705344"/>
          </a:xfrm>
        </p:grpSpPr>
        <p:sp>
          <p:nvSpPr>
            <p:cNvPr id="3" name="Freeform 3"/>
            <p:cNvSpPr/>
            <p:nvPr/>
          </p:nvSpPr>
          <p:spPr>
            <a:xfrm flipH="1">
              <a:off x="0" y="0"/>
              <a:ext cx="15013720" cy="12705344"/>
            </a:xfrm>
            <a:custGeom>
              <a:avLst/>
              <a:gdLst/>
              <a:ahLst/>
              <a:cxnLst/>
              <a:rect l="l" t="t" r="r" b="b"/>
              <a:pathLst>
                <a:path w="15013720" h="12705344">
                  <a:moveTo>
                    <a:pt x="15013720" y="0"/>
                  </a:moveTo>
                  <a:lnTo>
                    <a:pt x="0" y="0"/>
                  </a:lnTo>
                  <a:lnTo>
                    <a:pt x="0" y="12705344"/>
                  </a:lnTo>
                  <a:lnTo>
                    <a:pt x="15013720" y="12705344"/>
                  </a:lnTo>
                  <a:lnTo>
                    <a:pt x="15013720" y="0"/>
                  </a:lnTo>
                  <a:close/>
                </a:path>
              </a:pathLst>
            </a:custGeom>
            <a:blipFill>
              <a:blip r:embed="rId2">
                <a:alphaModFix amt="67000"/>
              </a:blip>
              <a:stretch>
                <a:fillRect r="-122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86658" y="6645419"/>
              <a:ext cx="3684293" cy="2118751"/>
            </a:xfrm>
            <a:custGeom>
              <a:avLst/>
              <a:gdLst/>
              <a:ahLst/>
              <a:cxnLst/>
              <a:rect l="l" t="t" r="r" b="b"/>
              <a:pathLst>
                <a:path w="3684293" h="2118751">
                  <a:moveTo>
                    <a:pt x="0" y="0"/>
                  </a:moveTo>
                  <a:lnTo>
                    <a:pt x="3684293" y="0"/>
                  </a:lnTo>
                  <a:lnTo>
                    <a:pt x="3684293" y="2118751"/>
                  </a:lnTo>
                  <a:lnTo>
                    <a:pt x="0" y="2118751"/>
                  </a:lnTo>
                  <a:lnTo>
                    <a:pt x="0" y="0"/>
                  </a:lnTo>
                  <a:close/>
                </a:path>
              </a:pathLst>
            </a:custGeom>
            <a:blipFill>
              <a:blip r:embed="rId3">
                <a:alphaModFix amt="62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rot="60179">
              <a:off x="1303372" y="5994945"/>
              <a:ext cx="4381718" cy="82476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3287"/>
                </a:lnSpc>
                <a:spcBef>
                  <a:spcPct val="0"/>
                </a:spcBef>
                <a:spcAft>
                  <a:spcPts val="0"/>
                </a:spcAft>
                <a:buClrTx/>
                <a:buSzTx/>
                <a:buFontTx/>
                <a:buNone/>
                <a:tabLst/>
                <a:defRPr/>
              </a:pPr>
              <a:r>
                <a:rPr kumimoji="0" lang="en-US" sz="2347" b="0" i="0" u="none" strike="noStrike" kern="1200" cap="none" spc="0" normalizeH="0" baseline="0" noProof="0">
                  <a:ln>
                    <a:noFill/>
                  </a:ln>
                  <a:solidFill>
                    <a:srgbClr val="000000">
                      <a:alpha val="61961"/>
                    </a:srgbClr>
                  </a:solidFill>
                  <a:effectLst/>
                  <a:uLnTx/>
                  <a:uFillTx/>
                  <a:latin typeface="Give You Glory"/>
                  <a:ea typeface="+mn-ea"/>
                  <a:cs typeface="+mn-cs"/>
                </a:rPr>
                <a:t>Donations benefit</a:t>
              </a:r>
            </a:p>
          </p:txBody>
        </p:sp>
      </p:grpSp>
      <p:sp>
        <p:nvSpPr>
          <p:cNvPr id="8" name="TextBox 8"/>
          <p:cNvSpPr txBox="1"/>
          <p:nvPr/>
        </p:nvSpPr>
        <p:spPr>
          <a:xfrm>
            <a:off x="-638419" y="6400893"/>
            <a:ext cx="13240616" cy="96243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151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990276" y="2371211"/>
            <a:ext cx="3020440" cy="16547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4320"/>
              </a:lnSpc>
              <a:spcBef>
                <a:spcPts val="0"/>
              </a:spcBef>
              <a:spcAft>
                <a:spcPts val="0"/>
              </a:spcAft>
              <a:buClrTx/>
              <a:buSzTx/>
              <a:buFontTx/>
              <a:buNone/>
              <a:tabLst/>
              <a:defRPr/>
            </a:pPr>
            <a:r>
              <a:rPr kumimoji="0" lang="en-US" sz="4000" b="0" i="0" u="none" strike="noStrike" kern="1200" cap="none" spc="0" normalizeH="0" baseline="0" noProof="0">
                <a:ln>
                  <a:noFill/>
                </a:ln>
                <a:solidFill>
                  <a:srgbClr val="1D1D1F"/>
                </a:solidFill>
                <a:effectLst/>
                <a:uLnTx/>
                <a:uFillTx/>
                <a:latin typeface="HK Grotesk Bold"/>
                <a:ea typeface="+mn-ea"/>
                <a:cs typeface="+mn-cs"/>
              </a:rPr>
              <a:t>Putting your donations to work</a:t>
            </a:r>
          </a:p>
        </p:txBody>
      </p:sp>
      <p:sp>
        <p:nvSpPr>
          <p:cNvPr id="10" name="TextBox 10"/>
          <p:cNvSpPr txBox="1"/>
          <p:nvPr/>
        </p:nvSpPr>
        <p:spPr>
          <a:xfrm>
            <a:off x="8074936" y="1907606"/>
            <a:ext cx="3431264" cy="22317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2519"/>
              </a:lnSpc>
              <a:spcBef>
                <a:spcPts val="0"/>
              </a:spcBef>
              <a:spcAft>
                <a:spcPts val="0"/>
              </a:spcAft>
              <a:buClrTx/>
              <a:buSzTx/>
              <a:buFontTx/>
              <a:buNone/>
              <a:tabLst/>
              <a:defRPr/>
            </a:pPr>
            <a:r>
              <a:rPr kumimoji="0" lang="en-US" sz="1999" b="0" i="0" u="none" strike="noStrike" kern="1200" cap="none" spc="0" normalizeH="0" baseline="0" noProof="0">
                <a:ln>
                  <a:noFill/>
                </a:ln>
                <a:solidFill>
                  <a:srgbClr val="2B2B2B"/>
                </a:solidFill>
                <a:effectLst/>
                <a:uLnTx/>
                <a:uFillTx/>
                <a:latin typeface="Arboria 2"/>
                <a:ea typeface="+mn-ea"/>
                <a:cs typeface="+mn-cs"/>
              </a:rPr>
              <a:t>ABCD gives the invaluable gift of emotional support as a free service to anyone who needs it.</a:t>
            </a:r>
          </a:p>
          <a:p>
            <a:pPr marL="0" marR="0" lvl="0" indent="0" algn="l" defTabSz="609630" rtl="0" eaLnBrk="1" fontAlgn="auto" latinLnBrk="0" hangingPunct="1">
              <a:lnSpc>
                <a:spcPts val="2519"/>
              </a:lnSpc>
              <a:spcBef>
                <a:spcPts val="0"/>
              </a:spcBef>
              <a:spcAft>
                <a:spcPts val="0"/>
              </a:spcAft>
              <a:buClrTx/>
              <a:buSzTx/>
              <a:buFontTx/>
              <a:buNone/>
              <a:tabLst/>
              <a:defRPr/>
            </a:pPr>
            <a:endParaRPr kumimoji="0" lang="en-US" sz="1999" b="0" i="0" u="none" strike="noStrike" kern="1200" cap="none" spc="0" normalizeH="0" baseline="0" noProof="0">
              <a:ln>
                <a:noFill/>
              </a:ln>
              <a:solidFill>
                <a:srgbClr val="2B2B2B"/>
              </a:solidFill>
              <a:effectLst/>
              <a:uLnTx/>
              <a:uFillTx/>
              <a:latin typeface="Arboria 2"/>
              <a:ea typeface="+mn-ea"/>
              <a:cs typeface="+mn-cs"/>
            </a:endParaRPr>
          </a:p>
          <a:p>
            <a:pPr marL="0" marR="0" lvl="0" indent="0" algn="l" defTabSz="609630" rtl="0" eaLnBrk="1" fontAlgn="auto" latinLnBrk="0" hangingPunct="1">
              <a:lnSpc>
                <a:spcPts val="2519"/>
              </a:lnSpc>
              <a:spcBef>
                <a:spcPts val="0"/>
              </a:spcBef>
              <a:spcAft>
                <a:spcPts val="0"/>
              </a:spcAft>
              <a:buClrTx/>
              <a:buSzTx/>
              <a:buFontTx/>
              <a:buNone/>
              <a:tabLst/>
              <a:defRPr/>
            </a:pPr>
            <a:r>
              <a:rPr kumimoji="0" lang="en-US" sz="1999" b="0" i="0" u="none" strike="noStrike" kern="1200" cap="none" spc="0" normalizeH="0" baseline="0" noProof="0">
                <a:ln>
                  <a:noFill/>
                </a:ln>
                <a:solidFill>
                  <a:srgbClr val="2B2B2B"/>
                </a:solidFill>
                <a:effectLst/>
                <a:uLnTx/>
                <a:uFillTx/>
                <a:latin typeface="Arboria 2"/>
                <a:ea typeface="+mn-ea"/>
                <a:cs typeface="+mn-cs"/>
              </a:rPr>
              <a:t>ABCD relies 100% on the generosity of donors to do this important work.</a:t>
            </a:r>
          </a:p>
        </p:txBody>
      </p:sp>
      <p:sp>
        <p:nvSpPr>
          <p:cNvPr id="16" name="TextBox 6">
            <a:extLst>
              <a:ext uri="{FF2B5EF4-FFF2-40B4-BE49-F238E27FC236}">
                <a16:creationId xmlns:a16="http://schemas.microsoft.com/office/drawing/2014/main" id="{F60B6AB9-E1EC-3735-88AA-8C8640611140}"/>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2" name="Rectangle 2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pic>
        <p:nvPicPr>
          <p:cNvPr id="2" name="Picture 1">
            <a:extLst>
              <a:ext uri="{FF2B5EF4-FFF2-40B4-BE49-F238E27FC236}">
                <a16:creationId xmlns:a16="http://schemas.microsoft.com/office/drawing/2014/main" id="{0705D919-714D-1489-9362-855FE2067A76}"/>
              </a:ext>
            </a:extLst>
          </p:cNvPr>
          <p:cNvPicPr>
            <a:picLocks noChangeAspect="1"/>
          </p:cNvPicPr>
          <p:nvPr/>
        </p:nvPicPr>
        <p:blipFill>
          <a:blip r:embed="rId2"/>
          <a:stretch>
            <a:fillRect/>
          </a:stretch>
        </p:blipFill>
        <p:spPr>
          <a:xfrm>
            <a:off x="643467" y="1670559"/>
            <a:ext cx="10905066" cy="3516883"/>
          </a:xfrm>
          <a:prstGeom prst="rect">
            <a:avLst/>
          </a:prstGeom>
          <a:ln>
            <a:solidFill>
              <a:schemeClr val="accent1"/>
            </a:solidFill>
          </a:ln>
        </p:spPr>
      </p:pic>
      <p:pic>
        <p:nvPicPr>
          <p:cNvPr id="4" name="Picture 3">
            <a:extLst>
              <a:ext uri="{FF2B5EF4-FFF2-40B4-BE49-F238E27FC236}">
                <a16:creationId xmlns:a16="http://schemas.microsoft.com/office/drawing/2014/main" id="{0B2A3DE5-F529-9EF2-0E5F-6C155A072EE8}"/>
              </a:ext>
            </a:extLst>
          </p:cNvPr>
          <p:cNvPicPr>
            <a:picLocks noChangeAspect="1"/>
          </p:cNvPicPr>
          <p:nvPr/>
        </p:nvPicPr>
        <p:blipFill>
          <a:blip r:embed="rId3"/>
          <a:stretch>
            <a:fillRect/>
          </a:stretch>
        </p:blipFill>
        <p:spPr>
          <a:xfrm>
            <a:off x="4118394" y="232556"/>
            <a:ext cx="3955211" cy="1197973"/>
          </a:xfrm>
          <a:prstGeom prst="rect">
            <a:avLst/>
          </a:prstGeom>
          <a:ln w="19050">
            <a:solidFill>
              <a:schemeClr val="accent1"/>
            </a:solidFill>
          </a:ln>
        </p:spPr>
      </p:pic>
      <p:sp>
        <p:nvSpPr>
          <p:cNvPr id="5" name="TextBox 6">
            <a:extLst>
              <a:ext uri="{FF2B5EF4-FFF2-40B4-BE49-F238E27FC236}">
                <a16:creationId xmlns:a16="http://schemas.microsoft.com/office/drawing/2014/main" id="{CCD6AE21-C2C8-BDA4-EE2E-988A6A686E4E}"/>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extLst>
      <p:ext uri="{BB962C8B-B14F-4D97-AF65-F5344CB8AC3E}">
        <p14:creationId xmlns:p14="http://schemas.microsoft.com/office/powerpoint/2010/main" val="481913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grpSp>
        <p:nvGrpSpPr>
          <p:cNvPr id="13" name="Group 13"/>
          <p:cNvGrpSpPr/>
          <p:nvPr/>
        </p:nvGrpSpPr>
        <p:grpSpPr>
          <a:xfrm>
            <a:off x="1023552" y="2276087"/>
            <a:ext cx="10144897" cy="874804"/>
            <a:chOff x="0" y="0"/>
            <a:chExt cx="20289795" cy="1749609"/>
          </a:xfrm>
        </p:grpSpPr>
        <p:sp>
          <p:nvSpPr>
            <p:cNvPr id="14" name="Freeform 14"/>
            <p:cNvSpPr/>
            <p:nvPr/>
          </p:nvSpPr>
          <p:spPr>
            <a:xfrm>
              <a:off x="0" y="220185"/>
              <a:ext cx="2487554" cy="1309239"/>
            </a:xfrm>
            <a:custGeom>
              <a:avLst/>
              <a:gdLst/>
              <a:ahLst/>
              <a:cxnLst/>
              <a:rect l="l" t="t" r="r" b="b"/>
              <a:pathLst>
                <a:path w="2487554" h="1309239">
                  <a:moveTo>
                    <a:pt x="0" y="0"/>
                  </a:moveTo>
                  <a:lnTo>
                    <a:pt x="2487554" y="0"/>
                  </a:lnTo>
                  <a:lnTo>
                    <a:pt x="2487554" y="1309239"/>
                  </a:lnTo>
                  <a:lnTo>
                    <a:pt x="0" y="1309239"/>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2834963" y="0"/>
              <a:ext cx="1867490" cy="1749609"/>
            </a:xfrm>
            <a:custGeom>
              <a:avLst/>
              <a:gdLst/>
              <a:ahLst/>
              <a:cxnLst/>
              <a:rect l="l" t="t" r="r" b="b"/>
              <a:pathLst>
                <a:path w="1867490" h="1749609">
                  <a:moveTo>
                    <a:pt x="0" y="0"/>
                  </a:moveTo>
                  <a:lnTo>
                    <a:pt x="1867490" y="0"/>
                  </a:lnTo>
                  <a:lnTo>
                    <a:pt x="1867490" y="1749609"/>
                  </a:lnTo>
                  <a:lnTo>
                    <a:pt x="0" y="1749609"/>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5049861" y="5487"/>
              <a:ext cx="1746128" cy="1738634"/>
            </a:xfrm>
            <a:custGeom>
              <a:avLst/>
              <a:gdLst/>
              <a:ahLst/>
              <a:cxnLst/>
              <a:rect l="l" t="t" r="r" b="b"/>
              <a:pathLst>
                <a:path w="1746128" h="1738634">
                  <a:moveTo>
                    <a:pt x="0" y="0"/>
                  </a:moveTo>
                  <a:lnTo>
                    <a:pt x="1746128" y="0"/>
                  </a:lnTo>
                  <a:lnTo>
                    <a:pt x="1746128" y="1738634"/>
                  </a:lnTo>
                  <a:lnTo>
                    <a:pt x="0" y="1738634"/>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7143398" y="29062"/>
              <a:ext cx="1655238" cy="1691485"/>
            </a:xfrm>
            <a:custGeom>
              <a:avLst/>
              <a:gdLst/>
              <a:ahLst/>
              <a:cxnLst/>
              <a:rect l="l" t="t" r="r" b="b"/>
              <a:pathLst>
                <a:path w="1655238" h="1691485">
                  <a:moveTo>
                    <a:pt x="0" y="0"/>
                  </a:moveTo>
                  <a:lnTo>
                    <a:pt x="1655238" y="0"/>
                  </a:lnTo>
                  <a:lnTo>
                    <a:pt x="1655238" y="1691485"/>
                  </a:lnTo>
                  <a:lnTo>
                    <a:pt x="0" y="1691485"/>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9146044" y="11835"/>
              <a:ext cx="1719775" cy="1725939"/>
            </a:xfrm>
            <a:custGeom>
              <a:avLst/>
              <a:gdLst/>
              <a:ahLst/>
              <a:cxnLst/>
              <a:rect l="l" t="t" r="r" b="b"/>
              <a:pathLst>
                <a:path w="1719775" h="1725939">
                  <a:moveTo>
                    <a:pt x="0" y="0"/>
                  </a:moveTo>
                  <a:lnTo>
                    <a:pt x="1719776" y="0"/>
                  </a:lnTo>
                  <a:lnTo>
                    <a:pt x="1719776" y="1725939"/>
                  </a:lnTo>
                  <a:lnTo>
                    <a:pt x="0" y="1725939"/>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Freeform 19"/>
            <p:cNvSpPr/>
            <p:nvPr/>
          </p:nvSpPr>
          <p:spPr>
            <a:xfrm>
              <a:off x="11213228" y="286922"/>
              <a:ext cx="2344979" cy="1175764"/>
            </a:xfrm>
            <a:custGeom>
              <a:avLst/>
              <a:gdLst/>
              <a:ahLst/>
              <a:cxnLst/>
              <a:rect l="l" t="t" r="r" b="b"/>
              <a:pathLst>
                <a:path w="2344979" h="1175764">
                  <a:moveTo>
                    <a:pt x="0" y="0"/>
                  </a:moveTo>
                  <a:lnTo>
                    <a:pt x="2344980" y="0"/>
                  </a:lnTo>
                  <a:lnTo>
                    <a:pt x="2344980" y="1175764"/>
                  </a:lnTo>
                  <a:lnTo>
                    <a:pt x="0" y="1175764"/>
                  </a:lnTo>
                  <a:lnTo>
                    <a:pt x="0" y="0"/>
                  </a:lnTo>
                  <a:close/>
                </a:path>
              </a:pathLst>
            </a:custGeom>
            <a:blipFill>
              <a:blip r:embed="rId7"/>
              <a:stretch>
                <a:fillRect t="-18073" b="-141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Freeform 20"/>
            <p:cNvSpPr/>
            <p:nvPr/>
          </p:nvSpPr>
          <p:spPr>
            <a:xfrm>
              <a:off x="13905616" y="396928"/>
              <a:ext cx="2655629" cy="955753"/>
            </a:xfrm>
            <a:custGeom>
              <a:avLst/>
              <a:gdLst/>
              <a:ahLst/>
              <a:cxnLst/>
              <a:rect l="l" t="t" r="r" b="b"/>
              <a:pathLst>
                <a:path w="2655629" h="955753">
                  <a:moveTo>
                    <a:pt x="0" y="0"/>
                  </a:moveTo>
                  <a:lnTo>
                    <a:pt x="2655629" y="0"/>
                  </a:lnTo>
                  <a:lnTo>
                    <a:pt x="2655629" y="955753"/>
                  </a:lnTo>
                  <a:lnTo>
                    <a:pt x="0" y="955753"/>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Freeform 21"/>
            <p:cNvSpPr/>
            <p:nvPr/>
          </p:nvSpPr>
          <p:spPr>
            <a:xfrm>
              <a:off x="16908653" y="315616"/>
              <a:ext cx="3381141" cy="1118378"/>
            </a:xfrm>
            <a:custGeom>
              <a:avLst/>
              <a:gdLst/>
              <a:ahLst/>
              <a:cxnLst/>
              <a:rect l="l" t="t" r="r" b="b"/>
              <a:pathLst>
                <a:path w="3381141" h="1118378">
                  <a:moveTo>
                    <a:pt x="0" y="0"/>
                  </a:moveTo>
                  <a:lnTo>
                    <a:pt x="3381142" y="0"/>
                  </a:lnTo>
                  <a:lnTo>
                    <a:pt x="3381142" y="1118377"/>
                  </a:lnTo>
                  <a:lnTo>
                    <a:pt x="0" y="1118377"/>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2" name="Group 22"/>
          <p:cNvGrpSpPr/>
          <p:nvPr/>
        </p:nvGrpSpPr>
        <p:grpSpPr>
          <a:xfrm>
            <a:off x="1023552" y="3203153"/>
            <a:ext cx="10144897" cy="1005349"/>
            <a:chOff x="0" y="0"/>
            <a:chExt cx="20289795" cy="2010698"/>
          </a:xfrm>
        </p:grpSpPr>
        <p:sp>
          <p:nvSpPr>
            <p:cNvPr id="23" name="Freeform 23"/>
            <p:cNvSpPr/>
            <p:nvPr/>
          </p:nvSpPr>
          <p:spPr>
            <a:xfrm>
              <a:off x="0" y="508099"/>
              <a:ext cx="2542025" cy="994499"/>
            </a:xfrm>
            <a:custGeom>
              <a:avLst/>
              <a:gdLst/>
              <a:ahLst/>
              <a:cxnLst/>
              <a:rect l="l" t="t" r="r" b="b"/>
              <a:pathLst>
                <a:path w="2542025" h="994499">
                  <a:moveTo>
                    <a:pt x="0" y="0"/>
                  </a:moveTo>
                  <a:lnTo>
                    <a:pt x="2542025" y="0"/>
                  </a:lnTo>
                  <a:lnTo>
                    <a:pt x="2542025" y="994500"/>
                  </a:lnTo>
                  <a:lnTo>
                    <a:pt x="0" y="994500"/>
                  </a:lnTo>
                  <a:lnTo>
                    <a:pt x="0" y="0"/>
                  </a:lnTo>
                  <a:close/>
                </a:path>
              </a:pathLst>
            </a:custGeom>
            <a:blipFill>
              <a:blip r:embed="rId10"/>
              <a:stretch>
                <a:fillRect t="-8517" b="-851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4" name="Freeform 24"/>
            <p:cNvSpPr/>
            <p:nvPr/>
          </p:nvSpPr>
          <p:spPr>
            <a:xfrm>
              <a:off x="2822184" y="434667"/>
              <a:ext cx="3063321" cy="1141364"/>
            </a:xfrm>
            <a:custGeom>
              <a:avLst/>
              <a:gdLst/>
              <a:ahLst/>
              <a:cxnLst/>
              <a:rect l="l" t="t" r="r" b="b"/>
              <a:pathLst>
                <a:path w="3063321" h="1141364">
                  <a:moveTo>
                    <a:pt x="0" y="0"/>
                  </a:moveTo>
                  <a:lnTo>
                    <a:pt x="3063321" y="0"/>
                  </a:lnTo>
                  <a:lnTo>
                    <a:pt x="3063321" y="1141364"/>
                  </a:lnTo>
                  <a:lnTo>
                    <a:pt x="0" y="1141364"/>
                  </a:lnTo>
                  <a:lnTo>
                    <a:pt x="0" y="0"/>
                  </a:lnTo>
                  <a:close/>
                </a:path>
              </a:pathLst>
            </a:custGeom>
            <a:blipFill>
              <a:blip r:embed="rId11"/>
              <a:stretch>
                <a:fillRect t="-14689" b="-1950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Freeform 25"/>
            <p:cNvSpPr/>
            <p:nvPr/>
          </p:nvSpPr>
          <p:spPr>
            <a:xfrm>
              <a:off x="6165665" y="447193"/>
              <a:ext cx="3424734" cy="1116312"/>
            </a:xfrm>
            <a:custGeom>
              <a:avLst/>
              <a:gdLst/>
              <a:ahLst/>
              <a:cxnLst/>
              <a:rect l="l" t="t" r="r" b="b"/>
              <a:pathLst>
                <a:path w="3424734" h="1116312">
                  <a:moveTo>
                    <a:pt x="0" y="0"/>
                  </a:moveTo>
                  <a:lnTo>
                    <a:pt x="3424734" y="0"/>
                  </a:lnTo>
                  <a:lnTo>
                    <a:pt x="3424734" y="1116312"/>
                  </a:lnTo>
                  <a:lnTo>
                    <a:pt x="0" y="1116312"/>
                  </a:lnTo>
                  <a:lnTo>
                    <a:pt x="0" y="0"/>
                  </a:lnTo>
                  <a:close/>
                </a:path>
              </a:pathLst>
            </a:custGeom>
            <a:blipFill>
              <a:blip r:embed="rId1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6" name="Freeform 26"/>
            <p:cNvSpPr/>
            <p:nvPr/>
          </p:nvSpPr>
          <p:spPr>
            <a:xfrm>
              <a:off x="9870558" y="508099"/>
              <a:ext cx="2406443" cy="994499"/>
            </a:xfrm>
            <a:custGeom>
              <a:avLst/>
              <a:gdLst/>
              <a:ahLst/>
              <a:cxnLst/>
              <a:rect l="l" t="t" r="r" b="b"/>
              <a:pathLst>
                <a:path w="2406443" h="994499">
                  <a:moveTo>
                    <a:pt x="0" y="0"/>
                  </a:moveTo>
                  <a:lnTo>
                    <a:pt x="2406443" y="0"/>
                  </a:lnTo>
                  <a:lnTo>
                    <a:pt x="2406443" y="994500"/>
                  </a:lnTo>
                  <a:lnTo>
                    <a:pt x="0" y="994500"/>
                  </a:lnTo>
                  <a:lnTo>
                    <a:pt x="0" y="0"/>
                  </a:lnTo>
                  <a:close/>
                </a:path>
              </a:pathLst>
            </a:custGeom>
            <a:blipFill>
              <a:blip r:embed="rId1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Freeform 27"/>
            <p:cNvSpPr/>
            <p:nvPr/>
          </p:nvSpPr>
          <p:spPr>
            <a:xfrm>
              <a:off x="12557161" y="0"/>
              <a:ext cx="2010698" cy="2010698"/>
            </a:xfrm>
            <a:custGeom>
              <a:avLst/>
              <a:gdLst/>
              <a:ahLst/>
              <a:cxnLst/>
              <a:rect l="l" t="t" r="r" b="b"/>
              <a:pathLst>
                <a:path w="2010698" h="2010698">
                  <a:moveTo>
                    <a:pt x="0" y="0"/>
                  </a:moveTo>
                  <a:lnTo>
                    <a:pt x="2010698" y="0"/>
                  </a:lnTo>
                  <a:lnTo>
                    <a:pt x="2010698" y="2010698"/>
                  </a:lnTo>
                  <a:lnTo>
                    <a:pt x="0" y="2010698"/>
                  </a:lnTo>
                  <a:lnTo>
                    <a:pt x="0" y="0"/>
                  </a:lnTo>
                  <a:close/>
                </a:path>
              </a:pathLst>
            </a:custGeom>
            <a:blipFill>
              <a:blip r:embed="rId1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8" name="Freeform 28"/>
            <p:cNvSpPr/>
            <p:nvPr/>
          </p:nvSpPr>
          <p:spPr>
            <a:xfrm>
              <a:off x="14848019" y="535178"/>
              <a:ext cx="2417201" cy="940343"/>
            </a:xfrm>
            <a:custGeom>
              <a:avLst/>
              <a:gdLst/>
              <a:ahLst/>
              <a:cxnLst/>
              <a:rect l="l" t="t" r="r" b="b"/>
              <a:pathLst>
                <a:path w="2417201" h="940343">
                  <a:moveTo>
                    <a:pt x="0" y="0"/>
                  </a:moveTo>
                  <a:lnTo>
                    <a:pt x="2417200" y="0"/>
                  </a:lnTo>
                  <a:lnTo>
                    <a:pt x="2417200" y="940343"/>
                  </a:lnTo>
                  <a:lnTo>
                    <a:pt x="0" y="940343"/>
                  </a:lnTo>
                  <a:lnTo>
                    <a:pt x="0" y="0"/>
                  </a:lnTo>
                  <a:close/>
                </a:path>
              </a:pathLst>
            </a:custGeom>
            <a:blipFill>
              <a:blip r:embed="rId1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Freeform 29"/>
            <p:cNvSpPr/>
            <p:nvPr/>
          </p:nvSpPr>
          <p:spPr>
            <a:xfrm>
              <a:off x="17545379" y="399455"/>
              <a:ext cx="2744416" cy="1211789"/>
            </a:xfrm>
            <a:custGeom>
              <a:avLst/>
              <a:gdLst/>
              <a:ahLst/>
              <a:cxnLst/>
              <a:rect l="l" t="t" r="r" b="b"/>
              <a:pathLst>
                <a:path w="2744416" h="1211789">
                  <a:moveTo>
                    <a:pt x="0" y="0"/>
                  </a:moveTo>
                  <a:lnTo>
                    <a:pt x="2744416" y="0"/>
                  </a:lnTo>
                  <a:lnTo>
                    <a:pt x="2744416" y="1211789"/>
                  </a:lnTo>
                  <a:lnTo>
                    <a:pt x="0" y="1211789"/>
                  </a:lnTo>
                  <a:lnTo>
                    <a:pt x="0" y="0"/>
                  </a:lnTo>
                  <a:close/>
                </a:path>
              </a:pathLst>
            </a:custGeom>
            <a:blipFill>
              <a:blip r:embed="rId16"/>
              <a:stretch>
                <a:fillRect r="-575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30" name="Group 30"/>
          <p:cNvGrpSpPr/>
          <p:nvPr/>
        </p:nvGrpSpPr>
        <p:grpSpPr>
          <a:xfrm>
            <a:off x="1023552" y="4265581"/>
            <a:ext cx="10144897" cy="861826"/>
            <a:chOff x="0" y="0"/>
            <a:chExt cx="20289795" cy="1723652"/>
          </a:xfrm>
        </p:grpSpPr>
        <p:sp>
          <p:nvSpPr>
            <p:cNvPr id="31" name="Freeform 31"/>
            <p:cNvSpPr/>
            <p:nvPr/>
          </p:nvSpPr>
          <p:spPr>
            <a:xfrm>
              <a:off x="0" y="483317"/>
              <a:ext cx="2629283" cy="757017"/>
            </a:xfrm>
            <a:custGeom>
              <a:avLst/>
              <a:gdLst/>
              <a:ahLst/>
              <a:cxnLst/>
              <a:rect l="l" t="t" r="r" b="b"/>
              <a:pathLst>
                <a:path w="2629283" h="757017">
                  <a:moveTo>
                    <a:pt x="0" y="0"/>
                  </a:moveTo>
                  <a:lnTo>
                    <a:pt x="2629283" y="0"/>
                  </a:lnTo>
                  <a:lnTo>
                    <a:pt x="2629283" y="757017"/>
                  </a:lnTo>
                  <a:lnTo>
                    <a:pt x="0" y="757017"/>
                  </a:lnTo>
                  <a:lnTo>
                    <a:pt x="0" y="0"/>
                  </a:lnTo>
                  <a:close/>
                </a:path>
              </a:pathLst>
            </a:custGeom>
            <a:blipFill>
              <a:blip r:embed="rId1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2" name="Freeform 32"/>
            <p:cNvSpPr/>
            <p:nvPr/>
          </p:nvSpPr>
          <p:spPr>
            <a:xfrm>
              <a:off x="2915410" y="417451"/>
              <a:ext cx="2692392" cy="888751"/>
            </a:xfrm>
            <a:custGeom>
              <a:avLst/>
              <a:gdLst/>
              <a:ahLst/>
              <a:cxnLst/>
              <a:rect l="l" t="t" r="r" b="b"/>
              <a:pathLst>
                <a:path w="2692392" h="888751">
                  <a:moveTo>
                    <a:pt x="0" y="0"/>
                  </a:moveTo>
                  <a:lnTo>
                    <a:pt x="2692392" y="0"/>
                  </a:lnTo>
                  <a:lnTo>
                    <a:pt x="2692392" y="888750"/>
                  </a:lnTo>
                  <a:lnTo>
                    <a:pt x="0" y="888750"/>
                  </a:lnTo>
                  <a:lnTo>
                    <a:pt x="0" y="0"/>
                  </a:lnTo>
                  <a:close/>
                </a:path>
              </a:pathLst>
            </a:custGeom>
            <a:blipFill>
              <a:blip r:embed="rId1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3" name="Freeform 33"/>
            <p:cNvSpPr/>
            <p:nvPr/>
          </p:nvSpPr>
          <p:spPr>
            <a:xfrm>
              <a:off x="5893928" y="463182"/>
              <a:ext cx="2989826" cy="797287"/>
            </a:xfrm>
            <a:custGeom>
              <a:avLst/>
              <a:gdLst/>
              <a:ahLst/>
              <a:cxnLst/>
              <a:rect l="l" t="t" r="r" b="b"/>
              <a:pathLst>
                <a:path w="2989826" h="797287">
                  <a:moveTo>
                    <a:pt x="0" y="0"/>
                  </a:moveTo>
                  <a:lnTo>
                    <a:pt x="2989826" y="0"/>
                  </a:lnTo>
                  <a:lnTo>
                    <a:pt x="2989826" y="797287"/>
                  </a:lnTo>
                  <a:lnTo>
                    <a:pt x="0" y="797287"/>
                  </a:lnTo>
                  <a:lnTo>
                    <a:pt x="0" y="0"/>
                  </a:lnTo>
                  <a:close/>
                </a:path>
              </a:pathLst>
            </a:custGeom>
            <a:blipFill>
              <a:blip r:embed="rId1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4" name="Freeform 34"/>
            <p:cNvSpPr/>
            <p:nvPr/>
          </p:nvSpPr>
          <p:spPr>
            <a:xfrm>
              <a:off x="9169881" y="436360"/>
              <a:ext cx="2563433" cy="850932"/>
            </a:xfrm>
            <a:custGeom>
              <a:avLst/>
              <a:gdLst/>
              <a:ahLst/>
              <a:cxnLst/>
              <a:rect l="l" t="t" r="r" b="b"/>
              <a:pathLst>
                <a:path w="2563433" h="850932">
                  <a:moveTo>
                    <a:pt x="0" y="0"/>
                  </a:moveTo>
                  <a:lnTo>
                    <a:pt x="2563433" y="0"/>
                  </a:lnTo>
                  <a:lnTo>
                    <a:pt x="2563433" y="850932"/>
                  </a:lnTo>
                  <a:lnTo>
                    <a:pt x="0" y="850932"/>
                  </a:lnTo>
                  <a:lnTo>
                    <a:pt x="0" y="0"/>
                  </a:lnTo>
                  <a:close/>
                </a:path>
              </a:pathLst>
            </a:custGeom>
            <a:blipFill>
              <a:blip r:embed="rId2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5" name="Freeform 35"/>
            <p:cNvSpPr/>
            <p:nvPr/>
          </p:nvSpPr>
          <p:spPr>
            <a:xfrm>
              <a:off x="12019441" y="48530"/>
              <a:ext cx="1975147" cy="1626591"/>
            </a:xfrm>
            <a:custGeom>
              <a:avLst/>
              <a:gdLst/>
              <a:ahLst/>
              <a:cxnLst/>
              <a:rect l="l" t="t" r="r" b="b"/>
              <a:pathLst>
                <a:path w="1975147" h="1626591">
                  <a:moveTo>
                    <a:pt x="0" y="0"/>
                  </a:moveTo>
                  <a:lnTo>
                    <a:pt x="1975147" y="0"/>
                  </a:lnTo>
                  <a:lnTo>
                    <a:pt x="1975147" y="1626592"/>
                  </a:lnTo>
                  <a:lnTo>
                    <a:pt x="0" y="1626592"/>
                  </a:lnTo>
                  <a:lnTo>
                    <a:pt x="0" y="0"/>
                  </a:lnTo>
                  <a:close/>
                </a:path>
              </a:pathLst>
            </a:custGeom>
            <a:blipFill>
              <a:blip r:embed="rId21"/>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6" name="Freeform 36"/>
            <p:cNvSpPr/>
            <p:nvPr/>
          </p:nvSpPr>
          <p:spPr>
            <a:xfrm>
              <a:off x="14280714" y="109619"/>
              <a:ext cx="1510314" cy="1504415"/>
            </a:xfrm>
            <a:custGeom>
              <a:avLst/>
              <a:gdLst/>
              <a:ahLst/>
              <a:cxnLst/>
              <a:rect l="l" t="t" r="r" b="b"/>
              <a:pathLst>
                <a:path w="1510314" h="1504415">
                  <a:moveTo>
                    <a:pt x="0" y="0"/>
                  </a:moveTo>
                  <a:lnTo>
                    <a:pt x="1510315" y="0"/>
                  </a:lnTo>
                  <a:lnTo>
                    <a:pt x="1510315" y="1504414"/>
                  </a:lnTo>
                  <a:lnTo>
                    <a:pt x="0" y="1504414"/>
                  </a:lnTo>
                  <a:lnTo>
                    <a:pt x="0" y="0"/>
                  </a:lnTo>
                  <a:close/>
                </a:path>
              </a:pathLst>
            </a:custGeom>
            <a:blipFill>
              <a:blip r:embed="rId2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7" name="Freeform 37"/>
            <p:cNvSpPr/>
            <p:nvPr/>
          </p:nvSpPr>
          <p:spPr>
            <a:xfrm>
              <a:off x="16077156" y="246700"/>
              <a:ext cx="2202861" cy="1230253"/>
            </a:xfrm>
            <a:custGeom>
              <a:avLst/>
              <a:gdLst/>
              <a:ahLst/>
              <a:cxnLst/>
              <a:rect l="l" t="t" r="r" b="b"/>
              <a:pathLst>
                <a:path w="2202861" h="1230253">
                  <a:moveTo>
                    <a:pt x="0" y="0"/>
                  </a:moveTo>
                  <a:lnTo>
                    <a:pt x="2202860" y="0"/>
                  </a:lnTo>
                  <a:lnTo>
                    <a:pt x="2202860" y="1230252"/>
                  </a:lnTo>
                  <a:lnTo>
                    <a:pt x="0" y="1230252"/>
                  </a:lnTo>
                  <a:lnTo>
                    <a:pt x="0" y="0"/>
                  </a:lnTo>
                  <a:close/>
                </a:path>
              </a:pathLst>
            </a:custGeom>
            <a:blipFill>
              <a:blip r:embed="rId2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8" name="Freeform 38"/>
            <p:cNvSpPr/>
            <p:nvPr/>
          </p:nvSpPr>
          <p:spPr>
            <a:xfrm>
              <a:off x="18566143" y="0"/>
              <a:ext cx="1723652" cy="1723652"/>
            </a:xfrm>
            <a:custGeom>
              <a:avLst/>
              <a:gdLst/>
              <a:ahLst/>
              <a:cxnLst/>
              <a:rect l="l" t="t" r="r" b="b"/>
              <a:pathLst>
                <a:path w="1723652" h="1723652">
                  <a:moveTo>
                    <a:pt x="0" y="0"/>
                  </a:moveTo>
                  <a:lnTo>
                    <a:pt x="1723652" y="0"/>
                  </a:lnTo>
                  <a:lnTo>
                    <a:pt x="1723652" y="1723652"/>
                  </a:lnTo>
                  <a:lnTo>
                    <a:pt x="0" y="1723652"/>
                  </a:lnTo>
                  <a:lnTo>
                    <a:pt x="0" y="0"/>
                  </a:lnTo>
                  <a:close/>
                </a:path>
              </a:pathLst>
            </a:custGeom>
            <a:blipFill>
              <a:blip r:embed="rId2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39" name="Group 39"/>
          <p:cNvGrpSpPr/>
          <p:nvPr/>
        </p:nvGrpSpPr>
        <p:grpSpPr>
          <a:xfrm>
            <a:off x="1041399" y="5103141"/>
            <a:ext cx="9781702" cy="1575572"/>
            <a:chOff x="0" y="0"/>
            <a:chExt cx="19563405" cy="3219195"/>
          </a:xfrm>
        </p:grpSpPr>
        <p:sp>
          <p:nvSpPr>
            <p:cNvPr id="40" name="Freeform 40"/>
            <p:cNvSpPr/>
            <p:nvPr/>
          </p:nvSpPr>
          <p:spPr>
            <a:xfrm>
              <a:off x="1880913" y="0"/>
              <a:ext cx="1585081" cy="1585081"/>
            </a:xfrm>
            <a:custGeom>
              <a:avLst/>
              <a:gdLst/>
              <a:ahLst/>
              <a:cxnLst/>
              <a:rect l="l" t="t" r="r" b="b"/>
              <a:pathLst>
                <a:path w="1585081" h="1585081">
                  <a:moveTo>
                    <a:pt x="0" y="0"/>
                  </a:moveTo>
                  <a:lnTo>
                    <a:pt x="1585081" y="0"/>
                  </a:lnTo>
                  <a:lnTo>
                    <a:pt x="1585081" y="1585081"/>
                  </a:lnTo>
                  <a:lnTo>
                    <a:pt x="0" y="1585081"/>
                  </a:lnTo>
                  <a:lnTo>
                    <a:pt x="0" y="0"/>
                  </a:lnTo>
                  <a:close/>
                </a:path>
              </a:pathLst>
            </a:custGeom>
            <a:blipFill>
              <a:blip r:embed="rId2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1" name="Freeform 41"/>
            <p:cNvSpPr/>
            <p:nvPr/>
          </p:nvSpPr>
          <p:spPr>
            <a:xfrm>
              <a:off x="3761826" y="279210"/>
              <a:ext cx="2921163" cy="1026661"/>
            </a:xfrm>
            <a:custGeom>
              <a:avLst/>
              <a:gdLst/>
              <a:ahLst/>
              <a:cxnLst/>
              <a:rect l="l" t="t" r="r" b="b"/>
              <a:pathLst>
                <a:path w="2921163" h="1026661">
                  <a:moveTo>
                    <a:pt x="0" y="0"/>
                  </a:moveTo>
                  <a:lnTo>
                    <a:pt x="2921163" y="0"/>
                  </a:lnTo>
                  <a:lnTo>
                    <a:pt x="2921163" y="1026661"/>
                  </a:lnTo>
                  <a:lnTo>
                    <a:pt x="0" y="1026661"/>
                  </a:lnTo>
                  <a:lnTo>
                    <a:pt x="0" y="0"/>
                  </a:lnTo>
                  <a:close/>
                </a:path>
              </a:pathLst>
            </a:custGeom>
            <a:blipFill>
              <a:blip r:embed="rId2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2" name="Freeform 42"/>
            <p:cNvSpPr/>
            <p:nvPr/>
          </p:nvSpPr>
          <p:spPr>
            <a:xfrm>
              <a:off x="6978820" y="273392"/>
              <a:ext cx="2510622" cy="1038297"/>
            </a:xfrm>
            <a:custGeom>
              <a:avLst/>
              <a:gdLst/>
              <a:ahLst/>
              <a:cxnLst/>
              <a:rect l="l" t="t" r="r" b="b"/>
              <a:pathLst>
                <a:path w="2510622" h="1038297">
                  <a:moveTo>
                    <a:pt x="0" y="0"/>
                  </a:moveTo>
                  <a:lnTo>
                    <a:pt x="2510623" y="0"/>
                  </a:lnTo>
                  <a:lnTo>
                    <a:pt x="2510623" y="1038297"/>
                  </a:lnTo>
                  <a:lnTo>
                    <a:pt x="0" y="1038297"/>
                  </a:lnTo>
                  <a:lnTo>
                    <a:pt x="0" y="0"/>
                  </a:lnTo>
                  <a:close/>
                </a:path>
              </a:pathLst>
            </a:custGeom>
            <a:blipFill>
              <a:blip r:embed="rId27"/>
              <a:stretch>
                <a:fillRect l="-15794" t="-30184" r="-15827" b="-3627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3" name="Freeform 43"/>
            <p:cNvSpPr/>
            <p:nvPr/>
          </p:nvSpPr>
          <p:spPr>
            <a:xfrm>
              <a:off x="12127143" y="343026"/>
              <a:ext cx="2359015" cy="1175236"/>
            </a:xfrm>
            <a:custGeom>
              <a:avLst/>
              <a:gdLst/>
              <a:ahLst/>
              <a:cxnLst/>
              <a:rect l="l" t="t" r="r" b="b"/>
              <a:pathLst>
                <a:path w="2359015" h="1175235">
                  <a:moveTo>
                    <a:pt x="0" y="0"/>
                  </a:moveTo>
                  <a:lnTo>
                    <a:pt x="2359015" y="0"/>
                  </a:lnTo>
                  <a:lnTo>
                    <a:pt x="2359015" y="1175235"/>
                  </a:lnTo>
                  <a:lnTo>
                    <a:pt x="0" y="1175235"/>
                  </a:lnTo>
                  <a:lnTo>
                    <a:pt x="0" y="0"/>
                  </a:lnTo>
                  <a:close/>
                </a:path>
              </a:pathLst>
            </a:custGeom>
            <a:blipFill>
              <a:blip r:embed="rId28"/>
              <a:stretch>
                <a:fillRect l="-15925" t="-32232" r="-8377" b="-2963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4" name="Freeform 44"/>
            <p:cNvSpPr/>
            <p:nvPr/>
          </p:nvSpPr>
          <p:spPr>
            <a:xfrm>
              <a:off x="14784205" y="295173"/>
              <a:ext cx="1707541" cy="1326070"/>
            </a:xfrm>
            <a:custGeom>
              <a:avLst/>
              <a:gdLst/>
              <a:ahLst/>
              <a:cxnLst/>
              <a:rect l="l" t="t" r="r" b="b"/>
              <a:pathLst>
                <a:path w="1707541" h="1326069">
                  <a:moveTo>
                    <a:pt x="0" y="0"/>
                  </a:moveTo>
                  <a:lnTo>
                    <a:pt x="1707541" y="0"/>
                  </a:lnTo>
                  <a:lnTo>
                    <a:pt x="1707541" y="1326069"/>
                  </a:lnTo>
                  <a:lnTo>
                    <a:pt x="0" y="1326069"/>
                  </a:lnTo>
                  <a:lnTo>
                    <a:pt x="0" y="0"/>
                  </a:lnTo>
                  <a:close/>
                </a:path>
              </a:pathLst>
            </a:custGeom>
            <a:blipFill>
              <a:blip r:embed="rId2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5" name="Freeform 45"/>
            <p:cNvSpPr/>
            <p:nvPr/>
          </p:nvSpPr>
          <p:spPr>
            <a:xfrm>
              <a:off x="12398814" y="2140355"/>
              <a:ext cx="2381365" cy="959737"/>
            </a:xfrm>
            <a:custGeom>
              <a:avLst/>
              <a:gdLst/>
              <a:ahLst/>
              <a:cxnLst/>
              <a:rect l="l" t="t" r="r" b="b"/>
              <a:pathLst>
                <a:path w="2381365" h="959736">
                  <a:moveTo>
                    <a:pt x="0" y="0"/>
                  </a:moveTo>
                  <a:lnTo>
                    <a:pt x="2381365" y="0"/>
                  </a:lnTo>
                  <a:lnTo>
                    <a:pt x="2381365" y="959736"/>
                  </a:lnTo>
                  <a:lnTo>
                    <a:pt x="0" y="959736"/>
                  </a:lnTo>
                  <a:lnTo>
                    <a:pt x="0" y="0"/>
                  </a:lnTo>
                  <a:close/>
                </a:path>
              </a:pathLst>
            </a:custGeom>
            <a:blipFill>
              <a:blip r:embed="rId30"/>
              <a:stretch>
                <a:fillRect t="-73999" b="-7412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6" name="Freeform 46"/>
            <p:cNvSpPr/>
            <p:nvPr/>
          </p:nvSpPr>
          <p:spPr>
            <a:xfrm>
              <a:off x="16394301" y="2148300"/>
              <a:ext cx="3169104" cy="1070895"/>
            </a:xfrm>
            <a:custGeom>
              <a:avLst/>
              <a:gdLst/>
              <a:ahLst/>
              <a:cxnLst/>
              <a:rect l="l" t="t" r="r" b="b"/>
              <a:pathLst>
                <a:path w="3169104" h="1070896">
                  <a:moveTo>
                    <a:pt x="0" y="0"/>
                  </a:moveTo>
                  <a:lnTo>
                    <a:pt x="3169105" y="0"/>
                  </a:lnTo>
                  <a:lnTo>
                    <a:pt x="3169105" y="1070896"/>
                  </a:lnTo>
                  <a:lnTo>
                    <a:pt x="0" y="1070896"/>
                  </a:lnTo>
                  <a:lnTo>
                    <a:pt x="0" y="0"/>
                  </a:lnTo>
                  <a:close/>
                </a:path>
              </a:pathLst>
            </a:custGeom>
            <a:blipFill>
              <a:blip r:embed="rId31"/>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7" name="Freeform 47"/>
            <p:cNvSpPr/>
            <p:nvPr/>
          </p:nvSpPr>
          <p:spPr>
            <a:xfrm>
              <a:off x="0" y="0"/>
              <a:ext cx="1585081" cy="1585081"/>
            </a:xfrm>
            <a:custGeom>
              <a:avLst/>
              <a:gdLst/>
              <a:ahLst/>
              <a:cxnLst/>
              <a:rect l="l" t="t" r="r" b="b"/>
              <a:pathLst>
                <a:path w="1585081" h="1585081">
                  <a:moveTo>
                    <a:pt x="0" y="0"/>
                  </a:moveTo>
                  <a:lnTo>
                    <a:pt x="1585081" y="0"/>
                  </a:lnTo>
                  <a:lnTo>
                    <a:pt x="1585081" y="1585081"/>
                  </a:lnTo>
                  <a:lnTo>
                    <a:pt x="0" y="1585081"/>
                  </a:lnTo>
                  <a:lnTo>
                    <a:pt x="0" y="0"/>
                  </a:lnTo>
                  <a:close/>
                </a:path>
              </a:pathLst>
            </a:custGeom>
            <a:blipFill>
              <a:blip r:embed="rId3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8" name="TextBox 48"/>
          <p:cNvSpPr txBox="1"/>
          <p:nvPr/>
        </p:nvSpPr>
        <p:spPr>
          <a:xfrm>
            <a:off x="472034" y="478597"/>
            <a:ext cx="11247932" cy="6229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40"/>
              </a:lnSpc>
            </a:pPr>
            <a:r>
              <a:rPr lang="en-US" sz="5334">
                <a:solidFill>
                  <a:srgbClr val="2B2B2B"/>
                </a:solidFill>
                <a:latin typeface="HK Grotesk Bold"/>
              </a:rPr>
              <a:t>Cancer Support Partners</a:t>
            </a:r>
          </a:p>
        </p:txBody>
      </p:sp>
      <p:sp>
        <p:nvSpPr>
          <p:cNvPr id="50" name="TextBox 6">
            <a:extLst>
              <a:ext uri="{FF2B5EF4-FFF2-40B4-BE49-F238E27FC236}">
                <a16:creationId xmlns:a16="http://schemas.microsoft.com/office/drawing/2014/main" id="{D35024B3-5D68-840C-D888-ABF0B5280487}"/>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
        <p:nvSpPr>
          <p:cNvPr id="53" name="AutoShape 6" descr="ACS Logo Alt Txt">
            <a:extLst>
              <a:ext uri="{FF2B5EF4-FFF2-40B4-BE49-F238E27FC236}">
                <a16:creationId xmlns:a16="http://schemas.microsoft.com/office/drawing/2014/main" id="{D18A00C6-8ACE-15CA-DB30-5043AF6822DF}"/>
              </a:ext>
            </a:extLst>
          </p:cNvPr>
          <p:cNvSpPr>
            <a:spLocks noChangeAspect="1" noChangeArrowheads="1"/>
          </p:cNvSpPr>
          <p:nvPr/>
        </p:nvSpPr>
        <p:spPr bwMode="auto">
          <a:xfrm>
            <a:off x="5768272" y="3327400"/>
            <a:ext cx="429328" cy="4293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4" name="AutoShape 8" descr="ACS Logo Alt Txt">
            <a:extLst>
              <a:ext uri="{FF2B5EF4-FFF2-40B4-BE49-F238E27FC236}">
                <a16:creationId xmlns:a16="http://schemas.microsoft.com/office/drawing/2014/main" id="{7AE5A783-BF00-A2E9-13EB-B5C21D43032E}"/>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7" name="Group 56">
            <a:extLst>
              <a:ext uri="{FF2B5EF4-FFF2-40B4-BE49-F238E27FC236}">
                <a16:creationId xmlns:a16="http://schemas.microsoft.com/office/drawing/2014/main" id="{49AEBB50-4B66-206E-2802-545BA147B19A}"/>
              </a:ext>
            </a:extLst>
          </p:cNvPr>
          <p:cNvGrpSpPr/>
          <p:nvPr/>
        </p:nvGrpSpPr>
        <p:grpSpPr>
          <a:xfrm>
            <a:off x="1054807" y="1327972"/>
            <a:ext cx="10113641" cy="826365"/>
            <a:chOff x="1582210" y="1991958"/>
            <a:chExt cx="15170462" cy="1239548"/>
          </a:xfrm>
        </p:grpSpPr>
        <p:grpSp>
          <p:nvGrpSpPr>
            <p:cNvPr id="5" name="Group 5"/>
            <p:cNvGrpSpPr/>
            <p:nvPr/>
          </p:nvGrpSpPr>
          <p:grpSpPr>
            <a:xfrm>
              <a:off x="3406170" y="1991958"/>
              <a:ext cx="13346502" cy="1239548"/>
              <a:chOff x="2494457" y="138978"/>
              <a:chExt cx="17795337" cy="1652730"/>
            </a:xfrm>
          </p:grpSpPr>
          <p:sp>
            <p:nvSpPr>
              <p:cNvPr id="7" name="Freeform 7"/>
              <p:cNvSpPr/>
              <p:nvPr/>
            </p:nvSpPr>
            <p:spPr>
              <a:xfrm>
                <a:off x="2494457" y="386198"/>
                <a:ext cx="2700603" cy="1158290"/>
              </a:xfrm>
              <a:custGeom>
                <a:avLst/>
                <a:gdLst/>
                <a:ahLst/>
                <a:cxnLst/>
                <a:rect l="l" t="t" r="r" b="b"/>
                <a:pathLst>
                  <a:path w="2700603" h="1158290">
                    <a:moveTo>
                      <a:pt x="0" y="0"/>
                    </a:moveTo>
                    <a:lnTo>
                      <a:pt x="2700602" y="0"/>
                    </a:lnTo>
                    <a:lnTo>
                      <a:pt x="2700602" y="1158290"/>
                    </a:lnTo>
                    <a:lnTo>
                      <a:pt x="0" y="1158290"/>
                    </a:lnTo>
                    <a:lnTo>
                      <a:pt x="0" y="0"/>
                    </a:lnTo>
                    <a:close/>
                  </a:path>
                </a:pathLst>
              </a:custGeom>
              <a:blipFill>
                <a:blip r:embed="rId33"/>
                <a:stretch>
                  <a:fillRect t="-11341" b="-1134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5758830" y="454305"/>
                <a:ext cx="3095227" cy="1022077"/>
              </a:xfrm>
              <a:custGeom>
                <a:avLst/>
                <a:gdLst/>
                <a:ahLst/>
                <a:cxnLst/>
                <a:rect l="l" t="t" r="r" b="b"/>
                <a:pathLst>
                  <a:path w="3095227" h="1022077">
                    <a:moveTo>
                      <a:pt x="0" y="0"/>
                    </a:moveTo>
                    <a:lnTo>
                      <a:pt x="3095227" y="0"/>
                    </a:lnTo>
                    <a:lnTo>
                      <a:pt x="3095227" y="1022077"/>
                    </a:lnTo>
                    <a:lnTo>
                      <a:pt x="0" y="1022077"/>
                    </a:lnTo>
                    <a:lnTo>
                      <a:pt x="0" y="0"/>
                    </a:lnTo>
                    <a:close/>
                  </a:path>
                </a:pathLst>
              </a:custGeom>
              <a:blipFill>
                <a:blip r:embed="rId3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9417828" y="373387"/>
                <a:ext cx="2876251" cy="1183911"/>
              </a:xfrm>
              <a:custGeom>
                <a:avLst/>
                <a:gdLst/>
                <a:ahLst/>
                <a:cxnLst/>
                <a:rect l="l" t="t" r="r" b="b"/>
                <a:pathLst>
                  <a:path w="2876251" h="1183911">
                    <a:moveTo>
                      <a:pt x="0" y="0"/>
                    </a:moveTo>
                    <a:lnTo>
                      <a:pt x="2876251" y="0"/>
                    </a:lnTo>
                    <a:lnTo>
                      <a:pt x="2876251" y="1183912"/>
                    </a:lnTo>
                    <a:lnTo>
                      <a:pt x="0" y="1183912"/>
                    </a:lnTo>
                    <a:lnTo>
                      <a:pt x="0" y="0"/>
                    </a:lnTo>
                    <a:close/>
                  </a:path>
                </a:pathLst>
              </a:custGeom>
              <a:blipFill>
                <a:blip r:embed="rId3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12857849" y="250159"/>
                <a:ext cx="2330733" cy="1430368"/>
              </a:xfrm>
              <a:custGeom>
                <a:avLst/>
                <a:gdLst/>
                <a:ahLst/>
                <a:cxnLst/>
                <a:rect l="l" t="t" r="r" b="b"/>
                <a:pathLst>
                  <a:path w="2330733" h="1430368">
                    <a:moveTo>
                      <a:pt x="0" y="0"/>
                    </a:moveTo>
                    <a:lnTo>
                      <a:pt x="2330733" y="0"/>
                    </a:lnTo>
                    <a:lnTo>
                      <a:pt x="2330733" y="1430368"/>
                    </a:lnTo>
                    <a:lnTo>
                      <a:pt x="0" y="1430368"/>
                    </a:lnTo>
                    <a:lnTo>
                      <a:pt x="0" y="0"/>
                    </a:lnTo>
                    <a:close/>
                  </a:path>
                </a:pathLst>
              </a:custGeom>
              <a:blipFill>
                <a:blip r:embed="rId3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15752353" y="333067"/>
                <a:ext cx="2416554" cy="1264553"/>
              </a:xfrm>
              <a:custGeom>
                <a:avLst/>
                <a:gdLst/>
                <a:ahLst/>
                <a:cxnLst/>
                <a:rect l="l" t="t" r="r" b="b"/>
                <a:pathLst>
                  <a:path w="2416554" h="1264553">
                    <a:moveTo>
                      <a:pt x="0" y="0"/>
                    </a:moveTo>
                    <a:lnTo>
                      <a:pt x="2416554" y="0"/>
                    </a:lnTo>
                    <a:lnTo>
                      <a:pt x="2416554" y="1264553"/>
                    </a:lnTo>
                    <a:lnTo>
                      <a:pt x="0" y="1264553"/>
                    </a:lnTo>
                    <a:lnTo>
                      <a:pt x="0" y="0"/>
                    </a:lnTo>
                    <a:close/>
                  </a:path>
                </a:pathLst>
              </a:custGeom>
              <a:blipFill>
                <a:blip r:embed="rId3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18732677" y="138978"/>
                <a:ext cx="1557117" cy="1652730"/>
              </a:xfrm>
              <a:custGeom>
                <a:avLst/>
                <a:gdLst/>
                <a:ahLst/>
                <a:cxnLst/>
                <a:rect l="l" t="t" r="r" b="b"/>
                <a:pathLst>
                  <a:path w="1557117" h="1652730">
                    <a:moveTo>
                      <a:pt x="0" y="0"/>
                    </a:moveTo>
                    <a:lnTo>
                      <a:pt x="1557118" y="0"/>
                    </a:lnTo>
                    <a:lnTo>
                      <a:pt x="1557118" y="1652730"/>
                    </a:lnTo>
                    <a:lnTo>
                      <a:pt x="0" y="1652730"/>
                    </a:lnTo>
                    <a:lnTo>
                      <a:pt x="0" y="0"/>
                    </a:lnTo>
                    <a:close/>
                  </a:path>
                </a:pathLst>
              </a:custGeom>
              <a:blipFill>
                <a:blip r:embed="rId3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pic>
          <p:nvPicPr>
            <p:cNvPr id="56" name="Picture 55">
              <a:extLst>
                <a:ext uri="{FF2B5EF4-FFF2-40B4-BE49-F238E27FC236}">
                  <a16:creationId xmlns:a16="http://schemas.microsoft.com/office/drawing/2014/main" id="{20557E65-3DB4-909F-B17E-DF5257CF591F}"/>
                </a:ext>
              </a:extLst>
            </p:cNvPr>
            <p:cNvPicPr>
              <a:picLocks noChangeAspect="1"/>
            </p:cNvPicPr>
            <p:nvPr/>
          </p:nvPicPr>
          <p:blipFill>
            <a:blip r:embed="rId39"/>
            <a:stretch>
              <a:fillRect/>
            </a:stretch>
          </p:blipFill>
          <p:spPr>
            <a:xfrm>
              <a:off x="1582210" y="2137525"/>
              <a:ext cx="1390721" cy="825542"/>
            </a:xfrm>
            <a:prstGeom prst="rect">
              <a:avLst/>
            </a:prstGeom>
          </p:spPr>
        </p:pic>
      </p:grpSp>
      <p:pic>
        <p:nvPicPr>
          <p:cNvPr id="60" name="Picture 59">
            <a:extLst>
              <a:ext uri="{FF2B5EF4-FFF2-40B4-BE49-F238E27FC236}">
                <a16:creationId xmlns:a16="http://schemas.microsoft.com/office/drawing/2014/main" id="{5495ED97-E985-9CFF-BFD9-C2EF64D985AE}"/>
              </a:ext>
            </a:extLst>
          </p:cNvPr>
          <p:cNvPicPr>
            <a:picLocks noChangeAspect="1"/>
          </p:cNvPicPr>
          <p:nvPr/>
        </p:nvPicPr>
        <p:blipFill>
          <a:blip r:embed="rId40"/>
          <a:stretch>
            <a:fillRect/>
          </a:stretch>
        </p:blipFill>
        <p:spPr>
          <a:xfrm>
            <a:off x="9585318" y="5354362"/>
            <a:ext cx="1547614" cy="547077"/>
          </a:xfrm>
          <a:prstGeom prst="rect">
            <a:avLst/>
          </a:prstGeom>
        </p:spPr>
      </p:pic>
      <p:pic>
        <p:nvPicPr>
          <p:cNvPr id="62" name="Picture 61">
            <a:extLst>
              <a:ext uri="{FF2B5EF4-FFF2-40B4-BE49-F238E27FC236}">
                <a16:creationId xmlns:a16="http://schemas.microsoft.com/office/drawing/2014/main" id="{2CE0CF22-D7D7-F006-2297-AB841B118C46}"/>
              </a:ext>
            </a:extLst>
          </p:cNvPr>
          <p:cNvPicPr>
            <a:picLocks noChangeAspect="1"/>
          </p:cNvPicPr>
          <p:nvPr/>
        </p:nvPicPr>
        <p:blipFill>
          <a:blip r:embed="rId41"/>
          <a:stretch>
            <a:fillRect/>
          </a:stretch>
        </p:blipFill>
        <p:spPr>
          <a:xfrm>
            <a:off x="5465428" y="6051027"/>
            <a:ext cx="823638" cy="60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18999"/>
          </a:blip>
          <a:srcRect/>
          <a:stretch>
            <a:fillRect/>
          </a:stretch>
        </p:blipFill>
        <p:spPr>
          <a:xfrm>
            <a:off x="8553209" y="34140"/>
            <a:ext cx="6755280" cy="6755280"/>
          </a:xfrm>
          <a:prstGeom prst="rect">
            <a:avLst/>
          </a:prstGeom>
        </p:spPr>
      </p:pic>
      <p:grpSp>
        <p:nvGrpSpPr>
          <p:cNvPr id="4" name="Group 4"/>
          <p:cNvGrpSpPr/>
          <p:nvPr/>
        </p:nvGrpSpPr>
        <p:grpSpPr>
          <a:xfrm>
            <a:off x="1190135" y="2021022"/>
            <a:ext cx="9811731" cy="919917"/>
            <a:chOff x="0" y="0"/>
            <a:chExt cx="19623461" cy="1839835"/>
          </a:xfrm>
        </p:grpSpPr>
        <p:pic>
          <p:nvPicPr>
            <p:cNvPr id="5" name="Picture 5"/>
            <p:cNvPicPr>
              <a:picLocks noChangeAspect="1"/>
            </p:cNvPicPr>
            <p:nvPr/>
          </p:nvPicPr>
          <p:blipFill>
            <a:blip r:embed="rId3"/>
            <a:srcRect/>
            <a:stretch>
              <a:fillRect/>
            </a:stretch>
          </p:blipFill>
          <p:spPr>
            <a:xfrm>
              <a:off x="0" y="41898"/>
              <a:ext cx="6931731" cy="1756039"/>
            </a:xfrm>
            <a:prstGeom prst="rect">
              <a:avLst/>
            </a:prstGeom>
          </p:spPr>
        </p:pic>
        <p:pic>
          <p:nvPicPr>
            <p:cNvPr id="6" name="Picture 6"/>
            <p:cNvPicPr>
              <a:picLocks noChangeAspect="1"/>
            </p:cNvPicPr>
            <p:nvPr/>
          </p:nvPicPr>
          <p:blipFill>
            <a:blip r:embed="rId4"/>
            <a:srcRect/>
            <a:stretch>
              <a:fillRect/>
            </a:stretch>
          </p:blipFill>
          <p:spPr>
            <a:xfrm>
              <a:off x="7814630" y="0"/>
              <a:ext cx="4841671" cy="1839835"/>
            </a:xfrm>
            <a:prstGeom prst="rect">
              <a:avLst/>
            </a:prstGeom>
          </p:spPr>
        </p:pic>
        <p:pic>
          <p:nvPicPr>
            <p:cNvPr id="7" name="Picture 7"/>
            <p:cNvPicPr>
              <a:picLocks noChangeAspect="1"/>
            </p:cNvPicPr>
            <p:nvPr/>
          </p:nvPicPr>
          <p:blipFill>
            <a:blip r:embed="rId5"/>
            <a:srcRect/>
            <a:stretch>
              <a:fillRect/>
            </a:stretch>
          </p:blipFill>
          <p:spPr>
            <a:xfrm>
              <a:off x="13539199" y="128963"/>
              <a:ext cx="6084262" cy="1581908"/>
            </a:xfrm>
            <a:prstGeom prst="rect">
              <a:avLst/>
            </a:prstGeom>
          </p:spPr>
        </p:pic>
      </p:grpSp>
      <p:grpSp>
        <p:nvGrpSpPr>
          <p:cNvPr id="8" name="Group 8"/>
          <p:cNvGrpSpPr/>
          <p:nvPr/>
        </p:nvGrpSpPr>
        <p:grpSpPr>
          <a:xfrm>
            <a:off x="1134599" y="3173817"/>
            <a:ext cx="9922803" cy="1329149"/>
            <a:chOff x="0" y="0"/>
            <a:chExt cx="19845606" cy="2658299"/>
          </a:xfrm>
        </p:grpSpPr>
        <p:pic>
          <p:nvPicPr>
            <p:cNvPr id="9" name="Picture 9"/>
            <p:cNvPicPr>
              <a:picLocks noChangeAspect="1"/>
            </p:cNvPicPr>
            <p:nvPr/>
          </p:nvPicPr>
          <p:blipFill>
            <a:blip r:embed="rId6"/>
            <a:srcRect/>
            <a:stretch>
              <a:fillRect/>
            </a:stretch>
          </p:blipFill>
          <p:spPr>
            <a:xfrm>
              <a:off x="0" y="268804"/>
              <a:ext cx="6117378" cy="2120691"/>
            </a:xfrm>
            <a:prstGeom prst="rect">
              <a:avLst/>
            </a:prstGeom>
          </p:spPr>
        </p:pic>
        <p:pic>
          <p:nvPicPr>
            <p:cNvPr id="10" name="Picture 10"/>
            <p:cNvPicPr>
              <a:picLocks noChangeAspect="1"/>
            </p:cNvPicPr>
            <p:nvPr/>
          </p:nvPicPr>
          <p:blipFill>
            <a:blip r:embed="rId7"/>
            <a:srcRect/>
            <a:stretch>
              <a:fillRect/>
            </a:stretch>
          </p:blipFill>
          <p:spPr>
            <a:xfrm>
              <a:off x="7615978" y="0"/>
              <a:ext cx="4718874" cy="2658299"/>
            </a:xfrm>
            <a:prstGeom prst="rect">
              <a:avLst/>
            </a:prstGeom>
          </p:spPr>
        </p:pic>
        <p:pic>
          <p:nvPicPr>
            <p:cNvPr id="11" name="Picture 11"/>
            <p:cNvPicPr>
              <a:picLocks noChangeAspect="1"/>
            </p:cNvPicPr>
            <p:nvPr/>
          </p:nvPicPr>
          <p:blipFill>
            <a:blip r:embed="rId8"/>
            <a:srcRect/>
            <a:stretch>
              <a:fillRect/>
            </a:stretch>
          </p:blipFill>
          <p:spPr>
            <a:xfrm>
              <a:off x="13827575" y="807587"/>
              <a:ext cx="6018031" cy="1043125"/>
            </a:xfrm>
            <a:prstGeom prst="rect">
              <a:avLst/>
            </a:prstGeom>
          </p:spPr>
        </p:pic>
      </p:grpSp>
      <p:pic>
        <p:nvPicPr>
          <p:cNvPr id="12" name="Picture 12"/>
          <p:cNvPicPr>
            <a:picLocks noChangeAspect="1"/>
          </p:cNvPicPr>
          <p:nvPr/>
        </p:nvPicPr>
        <p:blipFill>
          <a:blip r:embed="rId9"/>
          <a:srcRect/>
          <a:stretch>
            <a:fillRect/>
          </a:stretch>
        </p:blipFill>
        <p:spPr>
          <a:xfrm>
            <a:off x="8515673" y="4686026"/>
            <a:ext cx="3039575" cy="938865"/>
          </a:xfrm>
          <a:prstGeom prst="rect">
            <a:avLst/>
          </a:prstGeom>
        </p:spPr>
      </p:pic>
      <p:sp>
        <p:nvSpPr>
          <p:cNvPr id="15" name="TextBox 6">
            <a:extLst>
              <a:ext uri="{FF2B5EF4-FFF2-40B4-BE49-F238E27FC236}">
                <a16:creationId xmlns:a16="http://schemas.microsoft.com/office/drawing/2014/main" id="{0563AFB3-7D3C-2C2E-ED23-186BE5B3F881}"/>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
        <p:nvSpPr>
          <p:cNvPr id="16" name="TextBox 48">
            <a:extLst>
              <a:ext uri="{FF2B5EF4-FFF2-40B4-BE49-F238E27FC236}">
                <a16:creationId xmlns:a16="http://schemas.microsoft.com/office/drawing/2014/main" id="{2334D256-5830-5E86-56CB-35F1205CF9E7}"/>
              </a:ext>
            </a:extLst>
          </p:cNvPr>
          <p:cNvSpPr txBox="1"/>
          <p:nvPr/>
        </p:nvSpPr>
        <p:spPr>
          <a:xfrm>
            <a:off x="1218796" y="920974"/>
            <a:ext cx="10178143" cy="6229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4640"/>
              </a:lnSpc>
            </a:pPr>
            <a:r>
              <a:rPr lang="en-US" sz="5334">
                <a:solidFill>
                  <a:srgbClr val="2B2B2B"/>
                </a:solidFill>
                <a:latin typeface="HK Grotesk Bold"/>
              </a:rPr>
              <a:t>Wisconsin Healthcare Partners</a:t>
            </a:r>
          </a:p>
        </p:txBody>
      </p:sp>
      <p:pic>
        <p:nvPicPr>
          <p:cNvPr id="17" name="Picture 16">
            <a:extLst>
              <a:ext uri="{FF2B5EF4-FFF2-40B4-BE49-F238E27FC236}">
                <a16:creationId xmlns:a16="http://schemas.microsoft.com/office/drawing/2014/main" id="{96EA0C6C-02CA-1517-6231-D7847D08002B}"/>
              </a:ext>
            </a:extLst>
          </p:cNvPr>
          <p:cNvPicPr>
            <a:picLocks noChangeAspect="1"/>
          </p:cNvPicPr>
          <p:nvPr/>
        </p:nvPicPr>
        <p:blipFill>
          <a:blip r:embed="rId10"/>
          <a:stretch>
            <a:fillRect/>
          </a:stretch>
        </p:blipFill>
        <p:spPr>
          <a:xfrm>
            <a:off x="5097450" y="4930241"/>
            <a:ext cx="3002029" cy="485176"/>
          </a:xfrm>
          <a:prstGeom prst="rect">
            <a:avLst/>
          </a:prstGeom>
        </p:spPr>
      </p:pic>
      <p:pic>
        <p:nvPicPr>
          <p:cNvPr id="18" name="Picture 17">
            <a:extLst>
              <a:ext uri="{FF2B5EF4-FFF2-40B4-BE49-F238E27FC236}">
                <a16:creationId xmlns:a16="http://schemas.microsoft.com/office/drawing/2014/main" id="{42F932D4-0EAC-2573-FA16-FC61A3EA04F9}"/>
              </a:ext>
            </a:extLst>
          </p:cNvPr>
          <p:cNvPicPr>
            <a:picLocks noChangeAspect="1"/>
          </p:cNvPicPr>
          <p:nvPr/>
        </p:nvPicPr>
        <p:blipFill>
          <a:blip r:embed="rId11"/>
          <a:stretch>
            <a:fillRect/>
          </a:stretch>
        </p:blipFill>
        <p:spPr>
          <a:xfrm>
            <a:off x="1190135" y="4947484"/>
            <a:ext cx="3190021" cy="569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grpSp>
        <p:nvGrpSpPr>
          <p:cNvPr id="2" name="Group 1">
            <a:extLst>
              <a:ext uri="{FF2B5EF4-FFF2-40B4-BE49-F238E27FC236}">
                <a16:creationId xmlns:a16="http://schemas.microsoft.com/office/drawing/2014/main" id="{DEA210B8-91EA-3917-CC3C-566AF094E83D}"/>
              </a:ext>
            </a:extLst>
          </p:cNvPr>
          <p:cNvGrpSpPr/>
          <p:nvPr/>
        </p:nvGrpSpPr>
        <p:grpSpPr>
          <a:xfrm>
            <a:off x="983912" y="1899358"/>
            <a:ext cx="10750009" cy="4000754"/>
            <a:chOff x="1475867" y="2849036"/>
            <a:chExt cx="16125013" cy="6001131"/>
          </a:xfrm>
        </p:grpSpPr>
        <p:pic>
          <p:nvPicPr>
            <p:cNvPr id="7" name="Picture 6">
              <a:extLst>
                <a:ext uri="{FF2B5EF4-FFF2-40B4-BE49-F238E27FC236}">
                  <a16:creationId xmlns:a16="http://schemas.microsoft.com/office/drawing/2014/main" id="{EAD04CF6-B82A-CC94-EA1B-1542A4650AC6}"/>
                </a:ext>
              </a:extLst>
            </p:cNvPr>
            <p:cNvPicPr>
              <a:picLocks noChangeAspect="1"/>
            </p:cNvPicPr>
            <p:nvPr/>
          </p:nvPicPr>
          <p:blipFill>
            <a:blip r:embed="rId2"/>
            <a:stretch>
              <a:fillRect/>
            </a:stretch>
          </p:blipFill>
          <p:spPr>
            <a:xfrm>
              <a:off x="1475867" y="2849036"/>
              <a:ext cx="7461219" cy="5983187"/>
            </a:xfrm>
            <a:prstGeom prst="rect">
              <a:avLst/>
            </a:prstGeom>
            <a:ln w="38100">
              <a:solidFill>
                <a:schemeClr val="tx2"/>
              </a:solidFill>
            </a:ln>
          </p:spPr>
        </p:pic>
        <p:pic>
          <p:nvPicPr>
            <p:cNvPr id="9" name="Picture 8">
              <a:extLst>
                <a:ext uri="{FF2B5EF4-FFF2-40B4-BE49-F238E27FC236}">
                  <a16:creationId xmlns:a16="http://schemas.microsoft.com/office/drawing/2014/main" id="{212C9D35-12D4-2B3D-35EE-35C8A08752EA}"/>
                </a:ext>
              </a:extLst>
            </p:cNvPr>
            <p:cNvPicPr>
              <a:picLocks noChangeAspect="1"/>
            </p:cNvPicPr>
            <p:nvPr/>
          </p:nvPicPr>
          <p:blipFill>
            <a:blip r:embed="rId3"/>
            <a:stretch>
              <a:fillRect/>
            </a:stretch>
          </p:blipFill>
          <p:spPr>
            <a:xfrm>
              <a:off x="9144000" y="2849036"/>
              <a:ext cx="8456880" cy="6001131"/>
            </a:xfrm>
            <a:prstGeom prst="rect">
              <a:avLst/>
            </a:prstGeom>
            <a:ln w="38100">
              <a:solidFill>
                <a:schemeClr val="tx2"/>
              </a:solidFill>
            </a:ln>
          </p:spPr>
        </p:pic>
      </p:grpSp>
      <p:sp>
        <p:nvSpPr>
          <p:cNvPr id="11" name="TextBox 15">
            <a:extLst>
              <a:ext uri="{FF2B5EF4-FFF2-40B4-BE49-F238E27FC236}">
                <a16:creationId xmlns:a16="http://schemas.microsoft.com/office/drawing/2014/main" id="{53DB0799-97CC-FED1-823A-3DCE0D1176F6}"/>
              </a:ext>
            </a:extLst>
          </p:cNvPr>
          <p:cNvSpPr txBox="1"/>
          <p:nvPr/>
        </p:nvSpPr>
        <p:spPr>
          <a:xfrm>
            <a:off x="1732966" y="804906"/>
            <a:ext cx="8726068" cy="7820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6000"/>
              </a:lnSpc>
              <a:spcBef>
                <a:spcPts val="0"/>
              </a:spcBef>
              <a:spcAft>
                <a:spcPts val="0"/>
              </a:spcAft>
              <a:buClrTx/>
              <a:buSzTx/>
              <a:buFontTx/>
              <a:buNone/>
              <a:tabLst/>
              <a:defRPr/>
            </a:pPr>
            <a:r>
              <a:rPr kumimoji="0" lang="en-US" sz="5334" b="0" i="0" u="none" strike="noStrike" kern="1200" cap="none" spc="0" normalizeH="0" baseline="0" noProof="0">
                <a:ln>
                  <a:noFill/>
                </a:ln>
                <a:solidFill>
                  <a:srgbClr val="2B2B2B"/>
                </a:solidFill>
                <a:effectLst/>
                <a:uLnTx/>
                <a:uFillTx/>
                <a:latin typeface="HK Grotesk Bold"/>
                <a:ea typeface="+mn-ea"/>
                <a:cs typeface="+mn-cs"/>
              </a:rPr>
              <a:t>Electronic Resource Guide</a:t>
            </a:r>
          </a:p>
        </p:txBody>
      </p:sp>
      <p:sp>
        <p:nvSpPr>
          <p:cNvPr id="13" name="TextBox 6">
            <a:extLst>
              <a:ext uri="{FF2B5EF4-FFF2-40B4-BE49-F238E27FC236}">
                <a16:creationId xmlns:a16="http://schemas.microsoft.com/office/drawing/2014/main" id="{00F043AA-C0F6-A929-2DB0-F086AA7C56E3}"/>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extLst>
      <p:ext uri="{BB962C8B-B14F-4D97-AF65-F5344CB8AC3E}">
        <p14:creationId xmlns:p14="http://schemas.microsoft.com/office/powerpoint/2010/main" val="3764707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32" name="Rectangle 3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pic>
        <p:nvPicPr>
          <p:cNvPr id="3" name="Picture 2">
            <a:extLst>
              <a:ext uri="{FF2B5EF4-FFF2-40B4-BE49-F238E27FC236}">
                <a16:creationId xmlns:a16="http://schemas.microsoft.com/office/drawing/2014/main" id="{09E47457-8AC7-605E-CC18-4CC987E712C9}"/>
              </a:ext>
            </a:extLst>
          </p:cNvPr>
          <p:cNvPicPr>
            <a:picLocks noChangeAspect="1"/>
          </p:cNvPicPr>
          <p:nvPr/>
        </p:nvPicPr>
        <p:blipFill>
          <a:blip r:embed="rId2"/>
          <a:stretch>
            <a:fillRect/>
          </a:stretch>
        </p:blipFill>
        <p:spPr>
          <a:xfrm>
            <a:off x="6421035" y="1146247"/>
            <a:ext cx="5129784" cy="4565506"/>
          </a:xfrm>
          <a:prstGeom prst="rect">
            <a:avLst/>
          </a:prstGeom>
        </p:spPr>
      </p:pic>
      <p:sp>
        <p:nvSpPr>
          <p:cNvPr id="34" name="Rectangle 3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pic>
        <p:nvPicPr>
          <p:cNvPr id="5" name="Picture 4">
            <a:extLst>
              <a:ext uri="{FF2B5EF4-FFF2-40B4-BE49-F238E27FC236}">
                <a16:creationId xmlns:a16="http://schemas.microsoft.com/office/drawing/2014/main" id="{FE0E88AF-4796-28E5-97B8-BF1F5093C205}"/>
              </a:ext>
            </a:extLst>
          </p:cNvPr>
          <p:cNvPicPr>
            <a:picLocks noChangeAspect="1"/>
          </p:cNvPicPr>
          <p:nvPr/>
        </p:nvPicPr>
        <p:blipFill>
          <a:blip r:embed="rId3"/>
          <a:srcRect r="4022"/>
          <a:stretch/>
        </p:blipFill>
        <p:spPr>
          <a:xfrm>
            <a:off x="477012" y="1146247"/>
            <a:ext cx="5302842" cy="4071765"/>
          </a:xfrm>
          <a:prstGeom prst="rect">
            <a:avLst/>
          </a:prstGeom>
        </p:spPr>
      </p:pic>
      <p:sp>
        <p:nvSpPr>
          <p:cNvPr id="6" name="TextBox 6">
            <a:extLst>
              <a:ext uri="{FF2B5EF4-FFF2-40B4-BE49-F238E27FC236}">
                <a16:creationId xmlns:a16="http://schemas.microsoft.com/office/drawing/2014/main" id="{B45A8618-FFA3-00B5-A6C7-6896EF462DC6}"/>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extLst>
      <p:ext uri="{BB962C8B-B14F-4D97-AF65-F5344CB8AC3E}">
        <p14:creationId xmlns:p14="http://schemas.microsoft.com/office/powerpoint/2010/main" val="183765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A9D1E5A-FDE7-3773-3548-701040CDFEBB}"/>
              </a:ext>
            </a:extLst>
          </p:cNvPr>
          <p:cNvSpPr/>
          <p:nvPr/>
        </p:nvSpPr>
        <p:spPr>
          <a:xfrm>
            <a:off x="7061200" y="1930400"/>
            <a:ext cx="4813300" cy="3886200"/>
          </a:xfrm>
          <a:prstGeom prst="rect">
            <a:avLst/>
          </a:prstGeom>
          <a:solidFill>
            <a:srgbClr val="D5D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2662" y="567631"/>
            <a:ext cx="11701838" cy="1143000"/>
          </a:xfrm>
        </p:spPr>
        <p:txBody>
          <a:bodyPr/>
          <a:lstStyle/>
          <a:p>
            <a:r>
              <a:rPr lang="en-US"/>
              <a:t>Become a Wisconsin Cancer Collaborative Member!</a:t>
            </a:r>
          </a:p>
        </p:txBody>
      </p:sp>
      <p:sp>
        <p:nvSpPr>
          <p:cNvPr id="3" name="Content Placeholder 2"/>
          <p:cNvSpPr>
            <a:spLocks noGrp="1"/>
          </p:cNvSpPr>
          <p:nvPr>
            <p:ph sz="half" idx="1"/>
          </p:nvPr>
        </p:nvSpPr>
        <p:spPr>
          <a:xfrm>
            <a:off x="449657" y="1796288"/>
            <a:ext cx="6405938" cy="3886200"/>
          </a:xfrm>
        </p:spPr>
        <p:txBody>
          <a:bodyPr>
            <a:normAutofit/>
          </a:bodyPr>
          <a:lstStyle/>
          <a:p>
            <a:r>
              <a:rPr lang="en-US" b="0">
                <a:solidFill>
                  <a:schemeClr val="tx1"/>
                </a:solidFill>
              </a:rPr>
              <a:t>Online networking directory</a:t>
            </a:r>
          </a:p>
          <a:p>
            <a:r>
              <a:rPr lang="en-US" b="0">
                <a:solidFill>
                  <a:schemeClr val="tx1"/>
                </a:solidFill>
              </a:rPr>
              <a:t>Monthly and quarterly members-only newsletters</a:t>
            </a:r>
          </a:p>
          <a:p>
            <a:r>
              <a:rPr lang="en-US" b="0">
                <a:solidFill>
                  <a:schemeClr val="tx1"/>
                </a:solidFill>
              </a:rPr>
              <a:t>Email alerts with new resources</a:t>
            </a:r>
          </a:p>
          <a:p>
            <a:r>
              <a:rPr lang="en-US" b="0">
                <a:solidFill>
                  <a:schemeClr val="tx1"/>
                </a:solidFill>
              </a:rPr>
              <a:t>Free access to events</a:t>
            </a:r>
          </a:p>
          <a:p>
            <a:r>
              <a:rPr lang="en-US" b="0">
                <a:solidFill>
                  <a:schemeClr val="tx1"/>
                </a:solidFill>
              </a:rPr>
              <a:t>Leadership opportunities</a:t>
            </a:r>
          </a:p>
          <a:p>
            <a:r>
              <a:rPr lang="en-US" b="0">
                <a:solidFill>
                  <a:schemeClr val="tx1"/>
                </a:solidFill>
              </a:rPr>
              <a:t>Tools and resources to support your organization’s efforts to implement the Wisconsin Cancer Plan 2020-2030</a:t>
            </a:r>
          </a:p>
          <a:p>
            <a:r>
              <a:rPr lang="en-US" b="0">
                <a:solidFill>
                  <a:schemeClr val="tx1"/>
                </a:solidFill>
              </a:rPr>
              <a:t>Opportunities to collaborate with other Wisconsin Cancer Collaborative Members</a:t>
            </a:r>
          </a:p>
          <a:p>
            <a:endParaRPr lang="en-US" sz="1800" b="0">
              <a:solidFill>
                <a:schemeClr val="tx1"/>
              </a:solidFill>
              <a:latin typeface="Gotham" panose="02000604030000020004" pitchFamily="50" charset="0"/>
            </a:endParaRPr>
          </a:p>
          <a:p>
            <a:endParaRPr lang="en-US" sz="1600">
              <a:solidFill>
                <a:schemeClr val="tx1"/>
              </a:solidFill>
            </a:endParaRPr>
          </a:p>
        </p:txBody>
      </p:sp>
      <p:pic>
        <p:nvPicPr>
          <p:cNvPr id="4" name="Picture 3" descr="Qr code&#10;&#10;Description automatically generated">
            <a:extLst>
              <a:ext uri="{FF2B5EF4-FFF2-40B4-BE49-F238E27FC236}">
                <a16:creationId xmlns:a16="http://schemas.microsoft.com/office/drawing/2014/main" id="{2FF5F930-D844-338D-1818-EE16690E8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0" y="3061443"/>
            <a:ext cx="2334395" cy="2334395"/>
          </a:xfrm>
          <a:prstGeom prst="rect">
            <a:avLst/>
          </a:prstGeom>
        </p:spPr>
      </p:pic>
      <p:pic>
        <p:nvPicPr>
          <p:cNvPr id="10" name="Picture 9" descr="Qr code">
            <a:extLst>
              <a:ext uri="{FF2B5EF4-FFF2-40B4-BE49-F238E27FC236}">
                <a16:creationId xmlns:a16="http://schemas.microsoft.com/office/drawing/2014/main" id="{0365F200-DE72-2F43-2BBA-A706966A5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146" y="29329810"/>
            <a:ext cx="4286250" cy="4286250"/>
          </a:xfrm>
          <a:prstGeom prst="rect">
            <a:avLst/>
          </a:prstGeom>
        </p:spPr>
      </p:pic>
      <p:sp>
        <p:nvSpPr>
          <p:cNvPr id="11" name="TextBox 10">
            <a:extLst>
              <a:ext uri="{FF2B5EF4-FFF2-40B4-BE49-F238E27FC236}">
                <a16:creationId xmlns:a16="http://schemas.microsoft.com/office/drawing/2014/main" id="{59EEC911-D017-DF20-B319-342689C8A7F9}"/>
              </a:ext>
            </a:extLst>
          </p:cNvPr>
          <p:cNvSpPr txBox="1"/>
          <p:nvPr/>
        </p:nvSpPr>
        <p:spPr>
          <a:xfrm>
            <a:off x="7229434" y="2036377"/>
            <a:ext cx="4439461" cy="646331"/>
          </a:xfrm>
          <a:prstGeom prst="rect">
            <a:avLst/>
          </a:prstGeom>
          <a:solidFill>
            <a:srgbClr val="3D78C3"/>
          </a:solidFill>
        </p:spPr>
        <p:txBody>
          <a:bodyPr wrap="square" rtlCol="0">
            <a:spAutoFit/>
          </a:bodyPr>
          <a:lstStyle/>
          <a:p>
            <a:pPr algn="ctr"/>
            <a:r>
              <a:rPr lang="en-US" sz="3600" b="1">
                <a:solidFill>
                  <a:schemeClr val="bg1"/>
                </a:solidFill>
                <a:latin typeface="Gotham" panose="02000604030000020004" pitchFamily="50" charset="0"/>
              </a:rPr>
              <a:t>Join Us!</a:t>
            </a:r>
          </a:p>
        </p:txBody>
      </p:sp>
      <p:sp>
        <p:nvSpPr>
          <p:cNvPr id="18" name="Content Placeholder 2">
            <a:extLst>
              <a:ext uri="{FF2B5EF4-FFF2-40B4-BE49-F238E27FC236}">
                <a16:creationId xmlns:a16="http://schemas.microsoft.com/office/drawing/2014/main" id="{D6B0B8CE-C2B4-0D42-A3E2-00E7A97D9DE2}"/>
              </a:ext>
            </a:extLst>
          </p:cNvPr>
          <p:cNvSpPr txBox="1">
            <a:spLocks/>
          </p:cNvSpPr>
          <p:nvPr/>
        </p:nvSpPr>
        <p:spPr>
          <a:xfrm>
            <a:off x="7237523" y="3334201"/>
            <a:ext cx="1920654" cy="1761118"/>
          </a:xfrm>
          <a:prstGeom prst="rect">
            <a:avLst/>
          </a:prstGeom>
        </p:spPr>
        <p:txBody>
          <a:bodyPr vert="horz" lIns="91440" tIns="45720" rIns="91440" bIns="45720" rtlCol="0">
            <a:normAutofit/>
          </a:bodyPr>
          <a:lstStyle>
            <a:lvl1pPr marL="344488" indent="-344488" algn="l" defTabSz="914400" rtl="0" eaLnBrk="1" latinLnBrk="0" hangingPunct="1">
              <a:spcBef>
                <a:spcPct val="20000"/>
              </a:spcBef>
              <a:buFont typeface="Arial" panose="020B0604020202020204" pitchFamily="34" charset="0"/>
              <a:buChar char="•"/>
              <a:defRPr sz="2000" b="1" kern="1200">
                <a:solidFill>
                  <a:srgbClr val="3275C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tx1"/>
                </a:solidFill>
                <a:latin typeface="Gotham" panose="02000604030000020004" pitchFamily="50" charset="0"/>
              </a:rPr>
              <a:t>Membership is free! Scan the QR code to join us today.</a:t>
            </a:r>
          </a:p>
          <a:p>
            <a:pPr algn="ctr"/>
            <a:endParaRPr lang="en-US" sz="1800">
              <a:solidFill>
                <a:schemeClr val="tx1"/>
              </a:solidFill>
            </a:endParaRPr>
          </a:p>
        </p:txBody>
      </p:sp>
      <p:sp>
        <p:nvSpPr>
          <p:cNvPr id="6" name="Rectangle 5">
            <a:extLst>
              <a:ext uri="{FF2B5EF4-FFF2-40B4-BE49-F238E27FC236}">
                <a16:creationId xmlns:a16="http://schemas.microsoft.com/office/drawing/2014/main" id="{1733B28B-6C27-6CC2-2822-88AAD60E0A04}"/>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75759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1C66C2-5FA2-EC03-4370-E9D61F7BE1C7}"/>
              </a:ext>
            </a:extLst>
          </p:cNvPr>
          <p:cNvPicPr>
            <a:picLocks noChangeAspect="1"/>
          </p:cNvPicPr>
          <p:nvPr/>
        </p:nvPicPr>
        <p:blipFill>
          <a:blip r:embed="rId2"/>
          <a:stretch>
            <a:fillRect/>
          </a:stretch>
        </p:blipFill>
        <p:spPr>
          <a:xfrm>
            <a:off x="6096000" y="1533106"/>
            <a:ext cx="4907456" cy="4907456"/>
          </a:xfrm>
          <a:prstGeom prst="rect">
            <a:avLst/>
          </a:prstGeom>
        </p:spPr>
      </p:pic>
      <p:sp>
        <p:nvSpPr>
          <p:cNvPr id="3" name="TextBox 6">
            <a:extLst>
              <a:ext uri="{FF2B5EF4-FFF2-40B4-BE49-F238E27FC236}">
                <a16:creationId xmlns:a16="http://schemas.microsoft.com/office/drawing/2014/main" id="{187718C8-3C86-9290-B7A0-5A458DABD52D}"/>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pic>
        <p:nvPicPr>
          <p:cNvPr id="5" name="Picture 4">
            <a:extLst>
              <a:ext uri="{FF2B5EF4-FFF2-40B4-BE49-F238E27FC236}">
                <a16:creationId xmlns:a16="http://schemas.microsoft.com/office/drawing/2014/main" id="{452320CA-1F79-E03F-E884-080F76F78A19}"/>
              </a:ext>
            </a:extLst>
          </p:cNvPr>
          <p:cNvPicPr>
            <a:picLocks noChangeAspect="1"/>
          </p:cNvPicPr>
          <p:nvPr/>
        </p:nvPicPr>
        <p:blipFill>
          <a:blip r:embed="rId3"/>
          <a:stretch>
            <a:fillRect/>
          </a:stretch>
        </p:blipFill>
        <p:spPr>
          <a:xfrm>
            <a:off x="2157041" y="4740621"/>
            <a:ext cx="1922628" cy="1285353"/>
          </a:xfrm>
          <a:prstGeom prst="rect">
            <a:avLst/>
          </a:prstGeom>
        </p:spPr>
      </p:pic>
      <p:pic>
        <p:nvPicPr>
          <p:cNvPr id="1027" name="Picture 3">
            <a:extLst>
              <a:ext uri="{FF2B5EF4-FFF2-40B4-BE49-F238E27FC236}">
                <a16:creationId xmlns:a16="http://schemas.microsoft.com/office/drawing/2014/main" id="{A7993F62-7BB2-4BE1-6AF5-08363C904633}"/>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664627" y="203379"/>
            <a:ext cx="10515812" cy="123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9D12E56-CA78-C6C4-B518-4D13E6FBCAE8}"/>
              </a:ext>
            </a:extLst>
          </p:cNvPr>
          <p:cNvSpPr txBox="1"/>
          <p:nvPr/>
        </p:nvSpPr>
        <p:spPr>
          <a:xfrm>
            <a:off x="664627" y="1616955"/>
            <a:ext cx="4907456" cy="3416320"/>
          </a:xfrm>
          <a:prstGeom prst="rect">
            <a:avLst/>
          </a:prstGeom>
          <a:noFill/>
          <a:ln w="38100">
            <a:solidFill>
              <a:schemeClr val="tx2"/>
            </a:solidFill>
          </a:ln>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600" b="1"/>
              <a:t>Finding the Grace in the Gray: Dealing with the Emotional Impact of a Health Scare</a:t>
            </a:r>
          </a:p>
          <a:p>
            <a:pPr algn="ctr"/>
            <a:endParaRPr lang="en-US" sz="800" b="1"/>
          </a:p>
          <a:p>
            <a:pPr algn="ctr"/>
            <a:r>
              <a:rPr lang="en-US" sz="800" b="1"/>
              <a:t>July 16 | 6:30-7:30 PM CT</a:t>
            </a:r>
          </a:p>
          <a:p>
            <a:pPr algn="ctr"/>
            <a:endParaRPr lang="en-US" sz="800" b="1"/>
          </a:p>
          <a:p>
            <a:pPr algn="ctr"/>
            <a:r>
              <a:rPr lang="en-US" sz="800" b="1"/>
              <a:t>Featuring: Susan Hall, author of Decide Happy: A Practical Guide for Less Stress</a:t>
            </a:r>
          </a:p>
          <a:p>
            <a:pPr algn="ctr"/>
            <a:endParaRPr lang="en-US" sz="800" b="1"/>
          </a:p>
          <a:p>
            <a:pPr algn="ctr"/>
            <a:r>
              <a:rPr lang="en-US" sz="800" b="1"/>
              <a:t> </a:t>
            </a:r>
          </a:p>
          <a:p>
            <a:pPr algn="ctr"/>
            <a:r>
              <a:rPr lang="en-US" sz="1600" b="1"/>
              <a:t>What's in Your Genes: </a:t>
            </a:r>
          </a:p>
          <a:p>
            <a:pPr algn="ctr"/>
            <a:r>
              <a:rPr lang="en-US" sz="1600" b="1"/>
              <a:t>Understanding Genetic Risks &amp; Myths</a:t>
            </a:r>
          </a:p>
          <a:p>
            <a:pPr algn="ctr"/>
            <a:endParaRPr lang="en-US" sz="800" b="1"/>
          </a:p>
          <a:p>
            <a:pPr algn="ctr"/>
            <a:r>
              <a:rPr lang="en-US" sz="800" b="1"/>
              <a:t>November 12 | 6:30-7:30 PM CT</a:t>
            </a:r>
          </a:p>
          <a:p>
            <a:pPr algn="ctr"/>
            <a:endParaRPr lang="en-US" sz="800" b="1"/>
          </a:p>
          <a:p>
            <a:pPr algn="ctr"/>
            <a:r>
              <a:rPr lang="en-US" sz="800" b="1"/>
              <a:t>Featuring: Jenny Geurts, MS, CGC, from the Medical College of Wisconsin</a:t>
            </a:r>
          </a:p>
          <a:p>
            <a:pPr algn="ctr"/>
            <a:endParaRPr lang="en-US" sz="800"/>
          </a:p>
          <a:p>
            <a:pPr algn="ctr"/>
            <a:endParaRPr lang="en-US" sz="800"/>
          </a:p>
          <a:p>
            <a:pPr algn="ctr"/>
            <a:endParaRPr lang="en-US" sz="800"/>
          </a:p>
          <a:p>
            <a:pPr algn="ctr"/>
            <a:endParaRPr lang="en-US" sz="800"/>
          </a:p>
          <a:p>
            <a:pPr algn="ctr"/>
            <a:endParaRPr lang="en-US" sz="800"/>
          </a:p>
          <a:p>
            <a:pPr algn="ctr"/>
            <a:endParaRPr lang="en-US" sz="800"/>
          </a:p>
          <a:p>
            <a:pPr algn="ctr"/>
            <a:endParaRPr lang="en-US" sz="800"/>
          </a:p>
          <a:p>
            <a:pPr algn="ctr"/>
            <a:endParaRPr lang="en-US" sz="800"/>
          </a:p>
          <a:p>
            <a:endParaRPr lang="en-US" sz="800"/>
          </a:p>
        </p:txBody>
      </p:sp>
      <p:sp>
        <p:nvSpPr>
          <p:cNvPr id="9" name="TextBox 8">
            <a:extLst>
              <a:ext uri="{FF2B5EF4-FFF2-40B4-BE49-F238E27FC236}">
                <a16:creationId xmlns:a16="http://schemas.microsoft.com/office/drawing/2014/main" id="{E33C5CA7-4E70-71A1-B8A9-E7DE5EFA2344}"/>
              </a:ext>
            </a:extLst>
          </p:cNvPr>
          <p:cNvSpPr txBox="1"/>
          <p:nvPr/>
        </p:nvSpPr>
        <p:spPr>
          <a:xfrm>
            <a:off x="934713" y="6068233"/>
            <a:ext cx="4367284" cy="215444"/>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800"/>
              <a:t>https://abcdbreastcancersupport.org/events/</a:t>
            </a:r>
          </a:p>
        </p:txBody>
      </p:sp>
    </p:spTree>
    <p:extLst>
      <p:ext uri="{BB962C8B-B14F-4D97-AF65-F5344CB8AC3E}">
        <p14:creationId xmlns:p14="http://schemas.microsoft.com/office/powerpoint/2010/main" val="2464774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a:extLst>
            <a:ext uri="{FF2B5EF4-FFF2-40B4-BE49-F238E27FC236}">
              <a16:creationId xmlns:a16="http://schemas.microsoft.com/office/drawing/2014/main" id="{AAF7B253-7909-DCC7-803B-6C2766E6D19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D22A57E-1B1F-BEEA-7DB0-E6C6D5F8DE6D}"/>
              </a:ext>
            </a:extLst>
          </p:cNvPr>
          <p:cNvPicPr>
            <a:picLocks noChangeAspect="1"/>
          </p:cNvPicPr>
          <p:nvPr/>
        </p:nvPicPr>
        <p:blipFill>
          <a:blip r:embed="rId3"/>
          <a:stretch>
            <a:fillRect/>
          </a:stretch>
        </p:blipFill>
        <p:spPr>
          <a:xfrm>
            <a:off x="647889" y="169024"/>
            <a:ext cx="10668000" cy="1250156"/>
          </a:xfrm>
          <a:prstGeom prst="rect">
            <a:avLst/>
          </a:prstGeom>
        </p:spPr>
      </p:pic>
      <p:sp>
        <p:nvSpPr>
          <p:cNvPr id="10" name="TextBox 9">
            <a:extLst>
              <a:ext uri="{FF2B5EF4-FFF2-40B4-BE49-F238E27FC236}">
                <a16:creationId xmlns:a16="http://schemas.microsoft.com/office/drawing/2014/main" id="{CF802D44-E706-2401-1760-CAD010CB10D8}"/>
              </a:ext>
            </a:extLst>
          </p:cNvPr>
          <p:cNvSpPr txBox="1"/>
          <p:nvPr/>
        </p:nvSpPr>
        <p:spPr>
          <a:xfrm>
            <a:off x="5778047" y="1563583"/>
            <a:ext cx="6036733" cy="3077765"/>
          </a:xfrm>
          <a:prstGeom prst="rect">
            <a:avLst/>
          </a:prstGeom>
          <a:noFill/>
        </p:spPr>
        <p:txBody>
          <a:bodyPr wrap="square" lIns="60960" tIns="30480" rIns="60960" bIns="3048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E4799"/>
                </a:solidFill>
                <a:effectLst/>
                <a:uLnTx/>
                <a:uFillTx/>
                <a:latin typeface="Arial" panose="020B0604020202020204" pitchFamily="34" charset="0"/>
                <a:ea typeface="+mn-ea"/>
                <a:cs typeface="+mn-cs"/>
              </a:rPr>
              <a:t>New Mentor Training for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E4799"/>
                </a:solidFill>
                <a:effectLst/>
                <a:uLnTx/>
                <a:uFillTx/>
                <a:latin typeface="Arial" panose="020B0604020202020204" pitchFamily="34" charset="0"/>
                <a:ea typeface="+mn-ea"/>
                <a:cs typeface="+mn-cs"/>
              </a:rPr>
              <a:t>Breast Cancer Survivors </a:t>
            </a:r>
            <a:endParaRPr kumimoji="0" lang="en-US" sz="2400" b="1" i="0" u="none" strike="noStrike" kern="1200" cap="none" spc="0" normalizeH="0" baseline="0" noProof="0">
              <a:ln>
                <a:noFill/>
              </a:ln>
              <a:solidFill>
                <a:srgbClr val="717A80"/>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53535"/>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353535"/>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lang="en-US" sz="1600" b="1">
              <a:solidFill>
                <a:srgbClr val="353535"/>
              </a:solidFill>
              <a:latin typeface="Arial" panose="020B0604020202020204" pitchFamily="34"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lang="en-US" sz="1600" b="1">
              <a:solidFill>
                <a:srgbClr val="353535"/>
              </a:solidFill>
              <a:latin typeface="Arial" panose="020B0604020202020204" pitchFamily="34"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353535"/>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53535"/>
                </a:solidFill>
                <a:effectLst/>
                <a:uLnTx/>
                <a:uFillTx/>
                <a:latin typeface="Arial" panose="020B0604020202020204" pitchFamily="34" charset="0"/>
                <a:ea typeface="+mn-ea"/>
                <a:cs typeface="+mn-cs"/>
              </a:rPr>
              <a:t>Visit the Get Involved page on our website to learn more</a:t>
            </a:r>
            <a:r>
              <a:rPr kumimoji="0" lang="en-US" sz="1600" b="0" i="0" u="none" strike="noStrike" kern="1200" cap="none" spc="0" normalizeH="0" baseline="0" noProof="0">
                <a:ln>
                  <a:noFill/>
                </a:ln>
                <a:solidFill>
                  <a:srgbClr val="353535"/>
                </a:solidFill>
                <a:effectLst/>
                <a:uLnTx/>
                <a:uFillTx/>
                <a:latin typeface="Arial" panose="020B0604020202020204" pitchFamily="34" charset="0"/>
                <a:ea typeface="+mn-ea"/>
                <a:cs typeface="+mn-cs"/>
              </a:rPr>
              <a:t>:</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53535"/>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53535"/>
                </a:solidFill>
                <a:effectLst/>
                <a:uLnTx/>
                <a:uFillTx/>
                <a:latin typeface="Arial" panose="020B0604020202020204" pitchFamily="34" charset="0"/>
                <a:ea typeface="+mn-ea"/>
                <a:cs typeface="+mn-cs"/>
              </a:rPr>
              <a:t>ABCDBreastCancerSupport.org/get-involved</a:t>
            </a:r>
            <a:endParaRPr kumimoji="0" lang="en-US" sz="1600" b="1" i="0" u="none" strike="noStrike" kern="1200" cap="none" spc="0" normalizeH="0" baseline="0" noProof="0">
              <a:ln>
                <a:noFill/>
              </a:ln>
              <a:solidFill>
                <a:srgbClr val="4C4C4C"/>
              </a:solidFill>
              <a:effectLst/>
              <a:uLnTx/>
              <a:uFillTx/>
              <a:latin typeface="Arial" panose="020B0604020202020204" pitchFamily="34"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srgbClr val="4C4C4C"/>
                </a:solidFill>
                <a:effectLst/>
                <a:uLnTx/>
                <a:uFillTx/>
                <a:latin typeface="Arial" panose="020B0604020202020204" pitchFamily="34" charset="0"/>
                <a:ea typeface="+mn-ea"/>
                <a:cs typeface="+mn-cs"/>
              </a:rPr>
            </a:br>
            <a:endParaRPr kumimoji="0" lang="en-US" sz="1200" b="0" i="0" u="none" strike="noStrike" kern="1200" cap="none" spc="0" normalizeH="0" baseline="0" noProof="0">
              <a:ln>
                <a:noFill/>
              </a:ln>
              <a:solidFill>
                <a:srgbClr val="4C4C4C"/>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2B8E810-C6A2-EB5A-7564-CF7F602AC19C}"/>
              </a:ext>
            </a:extLst>
          </p:cNvPr>
          <p:cNvPicPr>
            <a:picLocks noChangeAspect="1"/>
          </p:cNvPicPr>
          <p:nvPr/>
        </p:nvPicPr>
        <p:blipFill>
          <a:blip r:embed="rId4"/>
          <a:stretch>
            <a:fillRect/>
          </a:stretch>
        </p:blipFill>
        <p:spPr>
          <a:xfrm>
            <a:off x="1021429" y="1563583"/>
            <a:ext cx="4258143" cy="2864466"/>
          </a:xfrm>
          <a:prstGeom prst="rect">
            <a:avLst/>
          </a:prstGeom>
        </p:spPr>
      </p:pic>
      <p:pic>
        <p:nvPicPr>
          <p:cNvPr id="8" name="Picture 7">
            <a:extLst>
              <a:ext uri="{FF2B5EF4-FFF2-40B4-BE49-F238E27FC236}">
                <a16:creationId xmlns:a16="http://schemas.microsoft.com/office/drawing/2014/main" id="{8F475733-37F4-B212-88B5-50890D7BD5C0}"/>
              </a:ext>
            </a:extLst>
          </p:cNvPr>
          <p:cNvPicPr>
            <a:picLocks noChangeAspect="1"/>
          </p:cNvPicPr>
          <p:nvPr/>
        </p:nvPicPr>
        <p:blipFill>
          <a:blip r:embed="rId5"/>
          <a:srcRect t="24666" r="25725"/>
          <a:stretch/>
        </p:blipFill>
        <p:spPr>
          <a:xfrm>
            <a:off x="6941086" y="2480250"/>
            <a:ext cx="3710654" cy="745326"/>
          </a:xfrm>
          <a:prstGeom prst="rect">
            <a:avLst/>
          </a:prstGeom>
        </p:spPr>
      </p:pic>
      <p:sp>
        <p:nvSpPr>
          <p:cNvPr id="11" name="TextBox 6">
            <a:extLst>
              <a:ext uri="{FF2B5EF4-FFF2-40B4-BE49-F238E27FC236}">
                <a16:creationId xmlns:a16="http://schemas.microsoft.com/office/drawing/2014/main" id="{696C5EA1-DD0D-EC7C-1658-BD8F537B55E4}"/>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pic>
        <p:nvPicPr>
          <p:cNvPr id="2" name="Picture 1">
            <a:extLst>
              <a:ext uri="{FF2B5EF4-FFF2-40B4-BE49-F238E27FC236}">
                <a16:creationId xmlns:a16="http://schemas.microsoft.com/office/drawing/2014/main" id="{53AC18E4-FF6F-9D98-B102-5E1EE17A3313}"/>
              </a:ext>
            </a:extLst>
          </p:cNvPr>
          <p:cNvPicPr>
            <a:picLocks noChangeAspect="1"/>
          </p:cNvPicPr>
          <p:nvPr/>
        </p:nvPicPr>
        <p:blipFill>
          <a:blip r:embed="rId6"/>
          <a:stretch>
            <a:fillRect/>
          </a:stretch>
        </p:blipFill>
        <p:spPr>
          <a:xfrm>
            <a:off x="2734672" y="4572452"/>
            <a:ext cx="6722657" cy="1788777"/>
          </a:xfrm>
          <a:prstGeom prst="rect">
            <a:avLst/>
          </a:prstGeom>
        </p:spPr>
      </p:pic>
    </p:spTree>
    <p:extLst>
      <p:ext uri="{BB962C8B-B14F-4D97-AF65-F5344CB8AC3E}">
        <p14:creationId xmlns:p14="http://schemas.microsoft.com/office/powerpoint/2010/main" val="790712751"/>
      </p:ext>
    </p:extLst>
  </p:cSld>
  <p:clrMapOvr>
    <a:masterClrMapping/>
  </p:clrMapOvr>
  <mc:AlternateContent xmlns:mc="http://schemas.openxmlformats.org/markup-compatibility/2006">
    <mc:Choice xmlns:p14="http://schemas.microsoft.com/office/powerpoint/2010/main" Requires="p14">
      <p:transition spd="med" p14:dur="700" advTm="6857">
        <p:fade/>
      </p:transition>
    </mc:Choice>
    <mc:Fallback>
      <p:transition spd="med" advTm="6857">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19032892">
            <a:off x="-853829" y="-2235281"/>
            <a:ext cx="5578976" cy="6221907"/>
          </a:xfrm>
          <a:custGeom>
            <a:avLst/>
            <a:gdLst/>
            <a:ahLst/>
            <a:cxnLst/>
            <a:rect l="l" t="t" r="r" b="b"/>
            <a:pathLst>
              <a:path w="8368464" h="9332860">
                <a:moveTo>
                  <a:pt x="0" y="0"/>
                </a:moveTo>
                <a:lnTo>
                  <a:pt x="8368465" y="0"/>
                </a:lnTo>
                <a:lnTo>
                  <a:pt x="8368465" y="9332860"/>
                </a:lnTo>
                <a:lnTo>
                  <a:pt x="0" y="933286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rot="5400000">
            <a:off x="4313491" y="-1058874"/>
            <a:ext cx="6858000" cy="8975748"/>
            <a:chOff x="0" y="0"/>
            <a:chExt cx="2709333" cy="3545975"/>
          </a:xfrm>
        </p:grpSpPr>
        <p:sp>
          <p:nvSpPr>
            <p:cNvPr id="5" name="Freeform 5"/>
            <p:cNvSpPr/>
            <p:nvPr/>
          </p:nvSpPr>
          <p:spPr>
            <a:xfrm>
              <a:off x="0" y="0"/>
              <a:ext cx="2709333" cy="3545975"/>
            </a:xfrm>
            <a:custGeom>
              <a:avLst/>
              <a:gdLst/>
              <a:ahLst/>
              <a:cxnLst/>
              <a:rect l="l" t="t" r="r" b="b"/>
              <a:pathLst>
                <a:path w="2709333" h="3545975">
                  <a:moveTo>
                    <a:pt x="0" y="0"/>
                  </a:moveTo>
                  <a:lnTo>
                    <a:pt x="2709333" y="0"/>
                  </a:lnTo>
                  <a:lnTo>
                    <a:pt x="2709333" y="3545975"/>
                  </a:lnTo>
                  <a:lnTo>
                    <a:pt x="0" y="3545975"/>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2709333" cy="3584075"/>
            </a:xfrm>
            <a:prstGeom prst="rect">
              <a:avLst/>
            </a:prstGeom>
          </p:spPr>
          <p:txBody>
            <a:bodyPr lIns="50800" tIns="50800" rIns="50800" bIns="5080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19"/>
                </a:lnSpc>
              </a:pPr>
              <a:endParaRPr sz="800"/>
            </a:p>
          </p:txBody>
        </p:sp>
      </p:grpSp>
      <p:grpSp>
        <p:nvGrpSpPr>
          <p:cNvPr id="7" name="Group 7"/>
          <p:cNvGrpSpPr/>
          <p:nvPr/>
        </p:nvGrpSpPr>
        <p:grpSpPr>
          <a:xfrm>
            <a:off x="5420537" y="3269673"/>
            <a:ext cx="2657752" cy="2778801"/>
            <a:chOff x="0" y="0"/>
            <a:chExt cx="5077610" cy="5172080"/>
          </a:xfrm>
        </p:grpSpPr>
        <p:grpSp>
          <p:nvGrpSpPr>
            <p:cNvPr id="8" name="Group 8"/>
            <p:cNvGrpSpPr>
              <a:grpSpLocks noChangeAspect="1"/>
            </p:cNvGrpSpPr>
            <p:nvPr/>
          </p:nvGrpSpPr>
          <p:grpSpPr>
            <a:xfrm>
              <a:off x="565435" y="0"/>
              <a:ext cx="3946739" cy="394672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0" name="TextBox 10"/>
            <p:cNvSpPr txBox="1"/>
            <p:nvPr/>
          </p:nvSpPr>
          <p:spPr>
            <a:xfrm>
              <a:off x="0" y="4174435"/>
              <a:ext cx="5077610" cy="473679"/>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8"/>
                </a:lnSpc>
              </a:pPr>
              <a:r>
                <a:rPr lang="en-US" sz="1853">
                  <a:solidFill>
                    <a:srgbClr val="0E4C90"/>
                  </a:solidFill>
                  <a:latin typeface="Arboria 1"/>
                </a:rPr>
                <a:t>Amanda Hirsch</a:t>
              </a:r>
            </a:p>
          </p:txBody>
        </p:sp>
        <p:sp>
          <p:nvSpPr>
            <p:cNvPr id="11" name="TextBox 11"/>
            <p:cNvSpPr txBox="1"/>
            <p:nvPr/>
          </p:nvSpPr>
          <p:spPr>
            <a:xfrm>
              <a:off x="495151" y="4724314"/>
              <a:ext cx="4087309" cy="44776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80"/>
                </a:lnSpc>
              </a:pPr>
              <a:r>
                <a:rPr lang="en-US" sz="1755">
                  <a:solidFill>
                    <a:srgbClr val="C0982F"/>
                  </a:solidFill>
                  <a:latin typeface="Arboria 3"/>
                </a:rPr>
                <a:t>Match Specialist</a:t>
              </a:r>
            </a:p>
          </p:txBody>
        </p:sp>
      </p:grpSp>
      <p:grpSp>
        <p:nvGrpSpPr>
          <p:cNvPr id="12" name="Group 12"/>
          <p:cNvGrpSpPr/>
          <p:nvPr/>
        </p:nvGrpSpPr>
        <p:grpSpPr>
          <a:xfrm>
            <a:off x="9728428" y="3317652"/>
            <a:ext cx="2699917" cy="3276553"/>
            <a:chOff x="0" y="0"/>
            <a:chExt cx="5077610" cy="6270915"/>
          </a:xfrm>
        </p:grpSpPr>
        <p:grpSp>
          <p:nvGrpSpPr>
            <p:cNvPr id="13" name="Group 13"/>
            <p:cNvGrpSpPr>
              <a:grpSpLocks noChangeAspect="1"/>
            </p:cNvGrpSpPr>
            <p:nvPr/>
          </p:nvGrpSpPr>
          <p:grpSpPr>
            <a:xfrm>
              <a:off x="566818" y="0"/>
              <a:ext cx="3943974" cy="3943958"/>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4929" b="-200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5" name="TextBox 15"/>
            <p:cNvSpPr txBox="1"/>
            <p:nvPr/>
          </p:nvSpPr>
          <p:spPr>
            <a:xfrm>
              <a:off x="0" y="4150247"/>
              <a:ext cx="5077610" cy="47382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8"/>
                </a:lnSpc>
              </a:pPr>
              <a:r>
                <a:rPr lang="en-US" sz="1853">
                  <a:solidFill>
                    <a:srgbClr val="0E4C90"/>
                  </a:solidFill>
                  <a:latin typeface="Arboria 1"/>
                </a:rPr>
                <a:t>Megan Brown</a:t>
              </a:r>
            </a:p>
          </p:txBody>
        </p:sp>
        <p:sp>
          <p:nvSpPr>
            <p:cNvPr id="16" name="TextBox 16"/>
            <p:cNvSpPr txBox="1"/>
            <p:nvPr/>
          </p:nvSpPr>
          <p:spPr>
            <a:xfrm>
              <a:off x="573617" y="4700126"/>
              <a:ext cx="3930377" cy="1570789"/>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80"/>
                </a:lnSpc>
              </a:pPr>
              <a:r>
                <a:rPr lang="en-US" sz="1755">
                  <a:solidFill>
                    <a:srgbClr val="C0982F"/>
                  </a:solidFill>
                  <a:latin typeface="Arboria 3"/>
                </a:rPr>
                <a:t>Marketing &amp; Communications Support</a:t>
              </a:r>
            </a:p>
            <a:p>
              <a:pPr algn="ctr">
                <a:lnSpc>
                  <a:spcPts val="1580"/>
                </a:lnSpc>
              </a:pPr>
              <a:r>
                <a:rPr lang="en-US" sz="1755" b="1" i="1">
                  <a:solidFill>
                    <a:srgbClr val="C0982F"/>
                  </a:solidFill>
                  <a:latin typeface="Arboria 3"/>
                </a:rPr>
                <a:t>ABCD Mentor</a:t>
              </a:r>
              <a:endParaRPr lang="en-US" sz="1755">
                <a:solidFill>
                  <a:srgbClr val="C0982F"/>
                </a:solidFill>
                <a:latin typeface="Arboria 3"/>
              </a:endParaRPr>
            </a:p>
          </p:txBody>
        </p:sp>
      </p:grpSp>
      <p:grpSp>
        <p:nvGrpSpPr>
          <p:cNvPr id="17" name="Group 17"/>
          <p:cNvGrpSpPr/>
          <p:nvPr/>
        </p:nvGrpSpPr>
        <p:grpSpPr>
          <a:xfrm>
            <a:off x="6332812" y="331647"/>
            <a:ext cx="2617271" cy="2977711"/>
            <a:chOff x="0" y="0"/>
            <a:chExt cx="5234542" cy="5955421"/>
          </a:xfrm>
        </p:grpSpPr>
        <p:grpSp>
          <p:nvGrpSpPr>
            <p:cNvPr id="18" name="Group 18"/>
            <p:cNvGrpSpPr>
              <a:grpSpLocks noChangeAspect="1"/>
            </p:cNvGrpSpPr>
            <p:nvPr/>
          </p:nvGrpSpPr>
          <p:grpSpPr>
            <a:xfrm>
              <a:off x="640867" y="0"/>
              <a:ext cx="3952808" cy="3952793"/>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r="-18365" b="-183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0" name="TextBox 20"/>
            <p:cNvSpPr txBox="1"/>
            <p:nvPr/>
          </p:nvSpPr>
          <p:spPr>
            <a:xfrm>
              <a:off x="78466" y="4174435"/>
              <a:ext cx="5077610" cy="473679"/>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8"/>
                </a:lnSpc>
              </a:pPr>
              <a:r>
                <a:rPr lang="en-US" sz="1853">
                  <a:solidFill>
                    <a:srgbClr val="0E4C90"/>
                  </a:solidFill>
                  <a:latin typeface="Arboria 1"/>
                </a:rPr>
                <a:t>Keeshia Jones</a:t>
              </a:r>
            </a:p>
          </p:txBody>
        </p:sp>
        <p:sp>
          <p:nvSpPr>
            <p:cNvPr id="21" name="TextBox 21"/>
            <p:cNvSpPr txBox="1"/>
            <p:nvPr/>
          </p:nvSpPr>
          <p:spPr>
            <a:xfrm>
              <a:off x="0" y="4724314"/>
              <a:ext cx="5234542" cy="123110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80"/>
                </a:lnSpc>
              </a:pPr>
              <a:r>
                <a:rPr lang="en-US" sz="1755">
                  <a:solidFill>
                    <a:srgbClr val="C0982F"/>
                  </a:solidFill>
                  <a:latin typeface="Arboria 3"/>
                </a:rPr>
                <a:t>Director of Healthcare &amp; Community Partnerships</a:t>
              </a:r>
            </a:p>
            <a:p>
              <a:pPr algn="ctr">
                <a:lnSpc>
                  <a:spcPts val="1580"/>
                </a:lnSpc>
              </a:pPr>
              <a:r>
                <a:rPr lang="en-US" sz="1755" b="1" i="1">
                  <a:solidFill>
                    <a:srgbClr val="C0982F"/>
                  </a:solidFill>
                  <a:latin typeface="Arboria 3"/>
                </a:rPr>
                <a:t>ABCD Mentor</a:t>
              </a:r>
            </a:p>
          </p:txBody>
        </p:sp>
      </p:grpSp>
      <p:grpSp>
        <p:nvGrpSpPr>
          <p:cNvPr id="22" name="Group 22"/>
          <p:cNvGrpSpPr/>
          <p:nvPr/>
        </p:nvGrpSpPr>
        <p:grpSpPr>
          <a:xfrm>
            <a:off x="3171034" y="3429000"/>
            <a:ext cx="2538805" cy="3375985"/>
            <a:chOff x="0" y="0"/>
            <a:chExt cx="5077610" cy="6751970"/>
          </a:xfrm>
        </p:grpSpPr>
        <p:grpSp>
          <p:nvGrpSpPr>
            <p:cNvPr id="23" name="Group 23"/>
            <p:cNvGrpSpPr>
              <a:grpSpLocks noChangeAspect="1"/>
            </p:cNvGrpSpPr>
            <p:nvPr/>
          </p:nvGrpSpPr>
          <p:grpSpPr>
            <a:xfrm>
              <a:off x="570368" y="0"/>
              <a:ext cx="3936873" cy="3936858"/>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r="-37389" b="-3738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5" name="TextBox 25"/>
            <p:cNvSpPr txBox="1"/>
            <p:nvPr/>
          </p:nvSpPr>
          <p:spPr>
            <a:xfrm>
              <a:off x="0" y="4150247"/>
              <a:ext cx="5077610" cy="473679"/>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8"/>
                </a:lnSpc>
              </a:pPr>
              <a:r>
                <a:rPr lang="en-US" sz="1853">
                  <a:solidFill>
                    <a:srgbClr val="0E4C90"/>
                  </a:solidFill>
                  <a:latin typeface="Arboria 1"/>
                </a:rPr>
                <a:t>Carrie Williams</a:t>
              </a:r>
            </a:p>
          </p:txBody>
        </p:sp>
        <p:sp>
          <p:nvSpPr>
            <p:cNvPr id="26" name="TextBox 26"/>
            <p:cNvSpPr txBox="1"/>
            <p:nvPr/>
          </p:nvSpPr>
          <p:spPr>
            <a:xfrm>
              <a:off x="495151" y="4700126"/>
              <a:ext cx="4087309" cy="205184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80"/>
                </a:lnSpc>
              </a:pPr>
              <a:r>
                <a:rPr lang="en-US" sz="1755">
                  <a:solidFill>
                    <a:srgbClr val="C0982F"/>
                  </a:solidFill>
                  <a:latin typeface="Arboria 3"/>
                </a:rPr>
                <a:t>Director of Service Delivery &amp; Mentor Engagement</a:t>
              </a:r>
            </a:p>
            <a:p>
              <a:pPr algn="ctr">
                <a:lnSpc>
                  <a:spcPts val="1580"/>
                </a:lnSpc>
              </a:pPr>
              <a:r>
                <a:rPr lang="en-US" sz="1755" b="1" i="1">
                  <a:solidFill>
                    <a:srgbClr val="C0982F"/>
                  </a:solidFill>
                  <a:latin typeface="Arboria 3"/>
                </a:rPr>
                <a:t>ABCD Mentor</a:t>
              </a:r>
              <a:endParaRPr lang="en-US" sz="1755">
                <a:solidFill>
                  <a:srgbClr val="C0982F"/>
                </a:solidFill>
                <a:latin typeface="Arboria 3"/>
              </a:endParaRPr>
            </a:p>
            <a:p>
              <a:pPr algn="ctr">
                <a:lnSpc>
                  <a:spcPts val="1580"/>
                </a:lnSpc>
              </a:pPr>
              <a:endParaRPr lang="en-US" sz="1755">
                <a:solidFill>
                  <a:srgbClr val="C0982F"/>
                </a:solidFill>
                <a:latin typeface="Arboria 3"/>
              </a:endParaRPr>
            </a:p>
          </p:txBody>
        </p:sp>
      </p:grpSp>
      <p:grpSp>
        <p:nvGrpSpPr>
          <p:cNvPr id="27" name="Group 27"/>
          <p:cNvGrpSpPr/>
          <p:nvPr/>
        </p:nvGrpSpPr>
        <p:grpSpPr>
          <a:xfrm>
            <a:off x="3630772" y="331647"/>
            <a:ext cx="2538805" cy="2586040"/>
            <a:chOff x="0" y="0"/>
            <a:chExt cx="5077610" cy="5172080"/>
          </a:xfrm>
        </p:grpSpPr>
        <p:grpSp>
          <p:nvGrpSpPr>
            <p:cNvPr id="28" name="Group 28"/>
            <p:cNvGrpSpPr>
              <a:grpSpLocks noChangeAspect="1"/>
            </p:cNvGrpSpPr>
            <p:nvPr/>
          </p:nvGrpSpPr>
          <p:grpSpPr>
            <a:xfrm>
              <a:off x="565435" y="0"/>
              <a:ext cx="3946739" cy="3946724"/>
              <a:chOff x="0" y="0"/>
              <a:chExt cx="6350000" cy="6349975"/>
            </a:xfrm>
          </p:grpSpPr>
          <p:sp>
            <p:nvSpPr>
              <p:cNvPr id="29" name="Freeform 2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30" name="TextBox 30"/>
            <p:cNvSpPr txBox="1"/>
            <p:nvPr/>
          </p:nvSpPr>
          <p:spPr>
            <a:xfrm>
              <a:off x="0" y="4174435"/>
              <a:ext cx="5077610" cy="473679"/>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8"/>
                </a:lnSpc>
              </a:pPr>
              <a:r>
                <a:rPr lang="en-US" sz="1853">
                  <a:solidFill>
                    <a:srgbClr val="0E4C90"/>
                  </a:solidFill>
                  <a:latin typeface="Arboria 1"/>
                </a:rPr>
                <a:t>Ellen Friebert Schupper</a:t>
              </a:r>
            </a:p>
          </p:txBody>
        </p:sp>
        <p:sp>
          <p:nvSpPr>
            <p:cNvPr id="31" name="TextBox 31"/>
            <p:cNvSpPr txBox="1"/>
            <p:nvPr/>
          </p:nvSpPr>
          <p:spPr>
            <a:xfrm>
              <a:off x="495151" y="4724314"/>
              <a:ext cx="4087309" cy="44776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80"/>
                </a:lnSpc>
              </a:pPr>
              <a:r>
                <a:rPr lang="en-US" sz="1755">
                  <a:solidFill>
                    <a:srgbClr val="C0982F"/>
                  </a:solidFill>
                  <a:latin typeface="Arboria 3"/>
                </a:rPr>
                <a:t>Executive Director</a:t>
              </a:r>
            </a:p>
          </p:txBody>
        </p:sp>
      </p:grpSp>
      <p:grpSp>
        <p:nvGrpSpPr>
          <p:cNvPr id="32" name="Group 32"/>
          <p:cNvGrpSpPr/>
          <p:nvPr/>
        </p:nvGrpSpPr>
        <p:grpSpPr>
          <a:xfrm>
            <a:off x="9272881" y="343741"/>
            <a:ext cx="2617271" cy="2769027"/>
            <a:chOff x="0" y="0"/>
            <a:chExt cx="5234542" cy="5538053"/>
          </a:xfrm>
        </p:grpSpPr>
        <p:grpSp>
          <p:nvGrpSpPr>
            <p:cNvPr id="33" name="Group 33"/>
            <p:cNvGrpSpPr>
              <a:grpSpLocks noChangeAspect="1"/>
            </p:cNvGrpSpPr>
            <p:nvPr/>
          </p:nvGrpSpPr>
          <p:grpSpPr>
            <a:xfrm>
              <a:off x="648834" y="0"/>
              <a:ext cx="3936875" cy="3936859"/>
              <a:chOff x="0" y="0"/>
              <a:chExt cx="6350000" cy="6349975"/>
            </a:xfrm>
          </p:grpSpPr>
          <p:sp>
            <p:nvSpPr>
              <p:cNvPr id="34" name="Freeform 3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35" name="TextBox 35"/>
            <p:cNvSpPr txBox="1"/>
            <p:nvPr/>
          </p:nvSpPr>
          <p:spPr>
            <a:xfrm>
              <a:off x="78466" y="4150247"/>
              <a:ext cx="5077610" cy="473679"/>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8"/>
                </a:lnSpc>
              </a:pPr>
              <a:r>
                <a:rPr lang="en-US" sz="1853">
                  <a:solidFill>
                    <a:srgbClr val="0E4C90"/>
                  </a:solidFill>
                  <a:latin typeface="Arboria 1"/>
                </a:rPr>
                <a:t>Ashley Kopca</a:t>
              </a:r>
            </a:p>
          </p:txBody>
        </p:sp>
        <p:sp>
          <p:nvSpPr>
            <p:cNvPr id="36" name="TextBox 36"/>
            <p:cNvSpPr txBox="1"/>
            <p:nvPr/>
          </p:nvSpPr>
          <p:spPr>
            <a:xfrm>
              <a:off x="0" y="4700126"/>
              <a:ext cx="5234542" cy="83792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80"/>
                </a:lnSpc>
              </a:pPr>
              <a:r>
                <a:rPr lang="en-US" sz="1755">
                  <a:solidFill>
                    <a:srgbClr val="C0982F"/>
                  </a:solidFill>
                  <a:latin typeface="Arboria 3"/>
                </a:rPr>
                <a:t>Director of Corporate Partnerships &amp; Events</a:t>
              </a:r>
            </a:p>
          </p:txBody>
        </p:sp>
      </p:grpSp>
      <p:grpSp>
        <p:nvGrpSpPr>
          <p:cNvPr id="37" name="Group 37"/>
          <p:cNvGrpSpPr/>
          <p:nvPr/>
        </p:nvGrpSpPr>
        <p:grpSpPr>
          <a:xfrm>
            <a:off x="7692127" y="3295623"/>
            <a:ext cx="2610843" cy="2912735"/>
            <a:chOff x="0" y="0"/>
            <a:chExt cx="5077610" cy="5470912"/>
          </a:xfrm>
        </p:grpSpPr>
        <p:grpSp>
          <p:nvGrpSpPr>
            <p:cNvPr id="38" name="Group 38"/>
            <p:cNvGrpSpPr>
              <a:grpSpLocks noChangeAspect="1"/>
            </p:cNvGrpSpPr>
            <p:nvPr/>
          </p:nvGrpSpPr>
          <p:grpSpPr>
            <a:xfrm>
              <a:off x="570368" y="0"/>
              <a:ext cx="3936873" cy="3936858"/>
              <a:chOff x="0" y="0"/>
              <a:chExt cx="6350000" cy="6349975"/>
            </a:xfrm>
          </p:grpSpPr>
          <p:sp>
            <p:nvSpPr>
              <p:cNvPr id="39" name="Freeform 3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0" name="TextBox 40"/>
            <p:cNvSpPr txBox="1"/>
            <p:nvPr/>
          </p:nvSpPr>
          <p:spPr>
            <a:xfrm>
              <a:off x="0" y="4150247"/>
              <a:ext cx="5077610" cy="47382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8"/>
                </a:lnSpc>
              </a:pPr>
              <a:r>
                <a:rPr lang="en-US" sz="1853">
                  <a:solidFill>
                    <a:srgbClr val="0E4C90"/>
                  </a:solidFill>
                  <a:latin typeface="Arboria 1"/>
                </a:rPr>
                <a:t>Linda Settler</a:t>
              </a:r>
            </a:p>
          </p:txBody>
        </p:sp>
        <p:sp>
          <p:nvSpPr>
            <p:cNvPr id="41" name="TextBox 41"/>
            <p:cNvSpPr txBox="1"/>
            <p:nvPr/>
          </p:nvSpPr>
          <p:spPr>
            <a:xfrm>
              <a:off x="495152" y="4700127"/>
              <a:ext cx="4087309" cy="77078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80"/>
                </a:lnSpc>
              </a:pPr>
              <a:r>
                <a:rPr lang="en-US" sz="1755">
                  <a:solidFill>
                    <a:srgbClr val="C0982F"/>
                  </a:solidFill>
                  <a:latin typeface="Arboria 3"/>
                </a:rPr>
                <a:t>Match Specialist</a:t>
              </a:r>
            </a:p>
            <a:p>
              <a:pPr algn="ctr">
                <a:lnSpc>
                  <a:spcPts val="1580"/>
                </a:lnSpc>
              </a:pPr>
              <a:r>
                <a:rPr lang="en-US" sz="1755" b="1" i="1">
                  <a:solidFill>
                    <a:srgbClr val="C0982F"/>
                  </a:solidFill>
                  <a:latin typeface="Arboria 3"/>
                </a:rPr>
                <a:t>ABCD Mentor</a:t>
              </a:r>
              <a:endParaRPr lang="en-US" sz="1755">
                <a:solidFill>
                  <a:srgbClr val="C0982F"/>
                </a:solidFill>
                <a:latin typeface="Arboria 3"/>
              </a:endParaRPr>
            </a:p>
          </p:txBody>
        </p:sp>
      </p:grpSp>
      <p:sp>
        <p:nvSpPr>
          <p:cNvPr id="42" name="TextBox 42"/>
          <p:cNvSpPr txBox="1"/>
          <p:nvPr/>
        </p:nvSpPr>
        <p:spPr>
          <a:xfrm>
            <a:off x="308797" y="4154879"/>
            <a:ext cx="2643813" cy="11708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11"/>
              </a:lnSpc>
            </a:pPr>
            <a:r>
              <a:rPr lang="en-US" sz="4901">
                <a:solidFill>
                  <a:srgbClr val="FFFFFF"/>
                </a:solidFill>
                <a:latin typeface="Arboria 3"/>
              </a:rPr>
              <a:t>Team Members</a:t>
            </a:r>
          </a:p>
        </p:txBody>
      </p:sp>
      <p:grpSp>
        <p:nvGrpSpPr>
          <p:cNvPr id="43" name="Group 43"/>
          <p:cNvGrpSpPr/>
          <p:nvPr/>
        </p:nvGrpSpPr>
        <p:grpSpPr>
          <a:xfrm>
            <a:off x="313965" y="1389356"/>
            <a:ext cx="2633475" cy="2632174"/>
            <a:chOff x="0" y="0"/>
            <a:chExt cx="5266950" cy="5264348"/>
          </a:xfrm>
        </p:grpSpPr>
        <p:sp>
          <p:nvSpPr>
            <p:cNvPr id="44" name="Freeform 44"/>
            <p:cNvSpPr/>
            <p:nvPr/>
          </p:nvSpPr>
          <p:spPr>
            <a:xfrm>
              <a:off x="0" y="0"/>
              <a:ext cx="5266950" cy="5264348"/>
            </a:xfrm>
            <a:custGeom>
              <a:avLst/>
              <a:gdLst/>
              <a:ahLst/>
              <a:cxnLst/>
              <a:rect l="l" t="t" r="r" b="b"/>
              <a:pathLst>
                <a:path w="5266950" h="5264348">
                  <a:moveTo>
                    <a:pt x="0" y="0"/>
                  </a:moveTo>
                  <a:lnTo>
                    <a:pt x="5266950" y="0"/>
                  </a:lnTo>
                  <a:lnTo>
                    <a:pt x="5266950" y="5264348"/>
                  </a:lnTo>
                  <a:lnTo>
                    <a:pt x="0" y="5264348"/>
                  </a:lnTo>
                  <a:lnTo>
                    <a:pt x="0" y="0"/>
                  </a:lnTo>
                  <a:close/>
                </a:path>
              </a:pathLst>
            </a:custGeom>
            <a:blipFill>
              <a:blip r:embed="rId11"/>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5" name="TextBox 45"/>
            <p:cNvSpPr txBox="1"/>
            <p:nvPr/>
          </p:nvSpPr>
          <p:spPr>
            <a:xfrm>
              <a:off x="1001048" y="1306349"/>
              <a:ext cx="3264854" cy="201294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426"/>
                </a:lnSpc>
              </a:pPr>
              <a:r>
                <a:rPr lang="en-US" sz="6018" spc="-259">
                  <a:solidFill>
                    <a:srgbClr val="042C58"/>
                  </a:solidFill>
                  <a:latin typeface="Arboria 1"/>
                </a:rPr>
                <a:t>abcd</a:t>
              </a:r>
            </a:p>
          </p:txBody>
        </p:sp>
      </p:grpSp>
      <p:sp>
        <p:nvSpPr>
          <p:cNvPr id="46" name="TextBox 6">
            <a:extLst>
              <a:ext uri="{FF2B5EF4-FFF2-40B4-BE49-F238E27FC236}">
                <a16:creationId xmlns:a16="http://schemas.microsoft.com/office/drawing/2014/main" id="{989FE724-892C-A28D-BABC-CF2A7B3F78E5}"/>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rot="5400000">
            <a:off x="4762186" y="-610180"/>
            <a:ext cx="6858000" cy="8078360"/>
            <a:chOff x="0" y="0"/>
            <a:chExt cx="2709333" cy="3191451"/>
          </a:xfrm>
        </p:grpSpPr>
        <p:sp>
          <p:nvSpPr>
            <p:cNvPr id="4" name="Freeform 4"/>
            <p:cNvSpPr/>
            <p:nvPr/>
          </p:nvSpPr>
          <p:spPr>
            <a:xfrm>
              <a:off x="0" y="0"/>
              <a:ext cx="2709333" cy="3191451"/>
            </a:xfrm>
            <a:custGeom>
              <a:avLst/>
              <a:gdLst/>
              <a:ahLst/>
              <a:cxnLst/>
              <a:rect l="l" t="t" r="r" b="b"/>
              <a:pathLst>
                <a:path w="2709333" h="3191451">
                  <a:moveTo>
                    <a:pt x="0" y="0"/>
                  </a:moveTo>
                  <a:lnTo>
                    <a:pt x="2709333" y="0"/>
                  </a:lnTo>
                  <a:lnTo>
                    <a:pt x="2709333" y="3191451"/>
                  </a:lnTo>
                  <a:lnTo>
                    <a:pt x="0" y="3191451"/>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0" y="-38100"/>
              <a:ext cx="2709333" cy="3229551"/>
            </a:xfrm>
            <a:prstGeom prst="rect">
              <a:avLst/>
            </a:prstGeom>
          </p:spPr>
          <p:txBody>
            <a:bodyPr lIns="50800" tIns="50800" rIns="50800" bIns="5080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19"/>
                </a:lnSpc>
              </a:pPr>
              <a:endParaRPr sz="800"/>
            </a:p>
            <a:p>
              <a:pPr algn="ctr">
                <a:lnSpc>
                  <a:spcPts val="1819"/>
                </a:lnSpc>
              </a:pPr>
              <a:endParaRPr sz="800"/>
            </a:p>
            <a:p>
              <a:pPr algn="ctr">
                <a:lnSpc>
                  <a:spcPts val="1819"/>
                </a:lnSpc>
              </a:pPr>
              <a:endParaRPr sz="800"/>
            </a:p>
            <a:p>
              <a:pPr algn="ctr">
                <a:lnSpc>
                  <a:spcPts val="1819"/>
                </a:lnSpc>
              </a:pPr>
              <a:endParaRPr sz="800"/>
            </a:p>
            <a:p>
              <a:pPr algn="ctr">
                <a:lnSpc>
                  <a:spcPts val="1819"/>
                </a:lnSpc>
              </a:pPr>
              <a:endParaRPr sz="800"/>
            </a:p>
            <a:p>
              <a:pPr algn="ctr">
                <a:lnSpc>
                  <a:spcPts val="1819"/>
                </a:lnSpc>
              </a:pPr>
              <a:endParaRPr sz="800"/>
            </a:p>
            <a:p>
              <a:pPr algn="ctr">
                <a:lnSpc>
                  <a:spcPts val="1819"/>
                </a:lnSpc>
              </a:pPr>
              <a:endParaRPr sz="800"/>
            </a:p>
          </p:txBody>
        </p:sp>
      </p:grpSp>
      <p:sp>
        <p:nvSpPr>
          <p:cNvPr id="6" name="Freeform 6"/>
          <p:cNvSpPr/>
          <p:nvPr/>
        </p:nvSpPr>
        <p:spPr>
          <a:xfrm>
            <a:off x="4312664" y="199591"/>
            <a:ext cx="3760550" cy="3760550"/>
          </a:xfrm>
          <a:custGeom>
            <a:avLst/>
            <a:gdLst/>
            <a:ahLst/>
            <a:cxnLst/>
            <a:rect l="l" t="t" r="r" b="b"/>
            <a:pathLst>
              <a:path w="5640825" h="5640825">
                <a:moveTo>
                  <a:pt x="0" y="0"/>
                </a:moveTo>
                <a:lnTo>
                  <a:pt x="5640825" y="0"/>
                </a:lnTo>
                <a:lnTo>
                  <a:pt x="5640825" y="5640825"/>
                </a:lnTo>
                <a:lnTo>
                  <a:pt x="0" y="5640825"/>
                </a:lnTo>
                <a:lnTo>
                  <a:pt x="0" y="0"/>
                </a:lnTo>
                <a:close/>
              </a:path>
            </a:pathLst>
          </a:custGeom>
          <a:blipFill>
            <a:blip r:embed="rId3"/>
            <a:stretch>
              <a:fillRect/>
            </a:stretch>
          </a:blip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8191186" y="519074"/>
            <a:ext cx="3791990" cy="3791990"/>
          </a:xfrm>
          <a:custGeom>
            <a:avLst/>
            <a:gdLst/>
            <a:ahLst/>
            <a:cxnLst/>
            <a:rect l="l" t="t" r="r" b="b"/>
            <a:pathLst>
              <a:path w="5687985" h="5687985">
                <a:moveTo>
                  <a:pt x="0" y="0"/>
                </a:moveTo>
                <a:lnTo>
                  <a:pt x="5687984" y="0"/>
                </a:lnTo>
                <a:lnTo>
                  <a:pt x="5687984" y="5687985"/>
                </a:lnTo>
                <a:lnTo>
                  <a:pt x="0" y="5687985"/>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4799265" y="3137979"/>
            <a:ext cx="3604067" cy="3604067"/>
          </a:xfrm>
          <a:custGeom>
            <a:avLst/>
            <a:gdLst/>
            <a:ahLst/>
            <a:cxnLst/>
            <a:rect l="l" t="t" r="r" b="b"/>
            <a:pathLst>
              <a:path w="5406100" h="5406100">
                <a:moveTo>
                  <a:pt x="0" y="0"/>
                </a:moveTo>
                <a:lnTo>
                  <a:pt x="5406099" y="0"/>
                </a:lnTo>
                <a:lnTo>
                  <a:pt x="5406099" y="5406100"/>
                </a:lnTo>
                <a:lnTo>
                  <a:pt x="0" y="5406100"/>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8949768" y="4185614"/>
            <a:ext cx="2556433" cy="2556433"/>
          </a:xfrm>
          <a:custGeom>
            <a:avLst/>
            <a:gdLst/>
            <a:ahLst/>
            <a:cxnLst/>
            <a:rect l="l" t="t" r="r" b="b"/>
            <a:pathLst>
              <a:path w="3834649" h="3834649">
                <a:moveTo>
                  <a:pt x="0" y="0"/>
                </a:moveTo>
                <a:lnTo>
                  <a:pt x="3834649" y="0"/>
                </a:lnTo>
                <a:lnTo>
                  <a:pt x="3834649" y="3834649"/>
                </a:lnTo>
                <a:lnTo>
                  <a:pt x="0" y="3834649"/>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1051732" y="3842889"/>
            <a:ext cx="2087359" cy="2624895"/>
            <a:chOff x="0" y="794260"/>
            <a:chExt cx="4174718" cy="5249790"/>
          </a:xfrm>
        </p:grpSpPr>
        <p:sp>
          <p:nvSpPr>
            <p:cNvPr id="11" name="TextBox 11"/>
            <p:cNvSpPr txBox="1"/>
            <p:nvPr/>
          </p:nvSpPr>
          <p:spPr>
            <a:xfrm>
              <a:off x="129235" y="3455167"/>
              <a:ext cx="3916249" cy="107484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602"/>
                </a:lnSpc>
              </a:pPr>
              <a:r>
                <a:rPr lang="en-US" sz="4188" spc="142">
                  <a:solidFill>
                    <a:srgbClr val="FAFAFA"/>
                  </a:solidFill>
                  <a:latin typeface="Arboria 3"/>
                </a:rPr>
                <a:t>YEARS</a:t>
              </a:r>
            </a:p>
          </p:txBody>
        </p:sp>
        <p:sp>
          <p:nvSpPr>
            <p:cNvPr id="12" name="TextBox 12"/>
            <p:cNvSpPr txBox="1"/>
            <p:nvPr/>
          </p:nvSpPr>
          <p:spPr>
            <a:xfrm>
              <a:off x="129235" y="794260"/>
              <a:ext cx="3916249" cy="384582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327"/>
                </a:lnSpc>
              </a:pPr>
              <a:r>
                <a:rPr lang="en-US" sz="13171" spc="-948">
                  <a:solidFill>
                    <a:srgbClr val="FAA21B"/>
                  </a:solidFill>
                  <a:latin typeface="Arboria-Bold 1"/>
                </a:rPr>
                <a:t>25</a:t>
              </a:r>
            </a:p>
          </p:txBody>
        </p:sp>
        <p:sp>
          <p:nvSpPr>
            <p:cNvPr id="13" name="TextBox 13"/>
            <p:cNvSpPr txBox="1"/>
            <p:nvPr/>
          </p:nvSpPr>
          <p:spPr>
            <a:xfrm>
              <a:off x="1692998" y="4335282"/>
              <a:ext cx="788723" cy="47766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29"/>
                </a:lnSpc>
              </a:pPr>
              <a:r>
                <a:rPr lang="en-US" sz="1893">
                  <a:solidFill>
                    <a:srgbClr val="FAFAFA"/>
                  </a:solidFill>
                  <a:latin typeface="Arboria 3"/>
                </a:rPr>
                <a:t>OF</a:t>
              </a:r>
            </a:p>
          </p:txBody>
        </p:sp>
        <p:sp>
          <p:nvSpPr>
            <p:cNvPr id="14" name="TextBox 14"/>
            <p:cNvSpPr txBox="1"/>
            <p:nvPr/>
          </p:nvSpPr>
          <p:spPr>
            <a:xfrm>
              <a:off x="0" y="4978978"/>
              <a:ext cx="4174718" cy="106507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600"/>
                </a:lnSpc>
              </a:pPr>
              <a:r>
                <a:rPr lang="en-US" sz="4186" spc="-301">
                  <a:solidFill>
                    <a:srgbClr val="FAFAFA"/>
                  </a:solidFill>
                  <a:latin typeface="Arboria 3"/>
                </a:rPr>
                <a:t>IMPACT</a:t>
              </a:r>
            </a:p>
          </p:txBody>
        </p:sp>
        <p:sp>
          <p:nvSpPr>
            <p:cNvPr id="15" name="AutoShape 15"/>
            <p:cNvSpPr/>
            <p:nvPr/>
          </p:nvSpPr>
          <p:spPr>
            <a:xfrm>
              <a:off x="396409" y="4546230"/>
              <a:ext cx="1175048" cy="0"/>
            </a:xfrm>
            <a:prstGeom prst="line">
              <a:avLst/>
            </a:prstGeom>
            <a:ln w="43493" cap="flat">
              <a:solidFill>
                <a:srgbClr val="FAA21B"/>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AutoShape 16"/>
            <p:cNvSpPr/>
            <p:nvPr/>
          </p:nvSpPr>
          <p:spPr>
            <a:xfrm>
              <a:off x="2648759" y="4546230"/>
              <a:ext cx="1175048" cy="0"/>
            </a:xfrm>
            <a:prstGeom prst="line">
              <a:avLst/>
            </a:prstGeom>
            <a:ln w="43493" cap="flat">
              <a:solidFill>
                <a:srgbClr val="FAA21B"/>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7" name="Group 17"/>
          <p:cNvGrpSpPr/>
          <p:nvPr/>
        </p:nvGrpSpPr>
        <p:grpSpPr>
          <a:xfrm>
            <a:off x="476666" y="390217"/>
            <a:ext cx="3237492" cy="3235893"/>
            <a:chOff x="0" y="0"/>
            <a:chExt cx="6474984" cy="6471785"/>
          </a:xfrm>
        </p:grpSpPr>
        <p:sp>
          <p:nvSpPr>
            <p:cNvPr id="18" name="Freeform 18"/>
            <p:cNvSpPr/>
            <p:nvPr/>
          </p:nvSpPr>
          <p:spPr>
            <a:xfrm>
              <a:off x="0" y="0"/>
              <a:ext cx="6474984" cy="6471785"/>
            </a:xfrm>
            <a:custGeom>
              <a:avLst/>
              <a:gdLst/>
              <a:ahLst/>
              <a:cxnLst/>
              <a:rect l="l" t="t" r="r" b="b"/>
              <a:pathLst>
                <a:path w="6474984" h="6471785">
                  <a:moveTo>
                    <a:pt x="0" y="0"/>
                  </a:moveTo>
                  <a:lnTo>
                    <a:pt x="6474984" y="0"/>
                  </a:lnTo>
                  <a:lnTo>
                    <a:pt x="6474984" y="6471785"/>
                  </a:lnTo>
                  <a:lnTo>
                    <a:pt x="0" y="6471785"/>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TextBox 19"/>
            <p:cNvSpPr txBox="1"/>
            <p:nvPr/>
          </p:nvSpPr>
          <p:spPr>
            <a:xfrm>
              <a:off x="1230649" y="1609384"/>
              <a:ext cx="4013685" cy="247123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0358"/>
                </a:lnSpc>
              </a:pPr>
              <a:r>
                <a:rPr lang="en-US" sz="7398" spc="-318">
                  <a:solidFill>
                    <a:srgbClr val="042C58"/>
                  </a:solidFill>
                  <a:latin typeface="Arboria 1"/>
                </a:rPr>
                <a:t>abcd</a:t>
              </a:r>
            </a:p>
          </p:txBody>
        </p:sp>
      </p:grpSp>
      <p:sp>
        <p:nvSpPr>
          <p:cNvPr id="20" name="TextBox 6">
            <a:extLst>
              <a:ext uri="{FF2B5EF4-FFF2-40B4-BE49-F238E27FC236}">
                <a16:creationId xmlns:a16="http://schemas.microsoft.com/office/drawing/2014/main" id="{D8869F6D-A33F-564E-9CF6-4626FC1DAE2B}"/>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DEFFFF">
                <a:alpha val="100000"/>
              </a:srgbClr>
            </a:gs>
            <a:gs pos="100000">
              <a:srgbClr val="FFF3E0">
                <a:alpha val="100000"/>
              </a:srgbClr>
            </a:gs>
          </a:gsLst>
          <a:lin ang="5400000"/>
        </a:gradFill>
        <a:effectLst/>
      </p:bgPr>
    </p:bg>
    <p:spTree>
      <p:nvGrpSpPr>
        <p:cNvPr id="1" name=""/>
        <p:cNvGrpSpPr/>
        <p:nvPr/>
      </p:nvGrpSpPr>
      <p:grpSpPr>
        <a:xfrm>
          <a:off x="0" y="0"/>
          <a:ext cx="0" cy="0"/>
          <a:chOff x="0" y="0"/>
          <a:chExt cx="0" cy="0"/>
        </a:xfrm>
      </p:grpSpPr>
      <p:sp>
        <p:nvSpPr>
          <p:cNvPr id="5" name="TextBox 5"/>
          <p:cNvSpPr txBox="1"/>
          <p:nvPr/>
        </p:nvSpPr>
        <p:spPr>
          <a:xfrm>
            <a:off x="215666" y="1164270"/>
            <a:ext cx="6350469" cy="10929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362"/>
              </a:lnSpc>
            </a:pPr>
            <a:r>
              <a:rPr lang="en-US" sz="3115">
                <a:solidFill>
                  <a:srgbClr val="0E4C90"/>
                </a:solidFill>
                <a:latin typeface="Arboria-Bold"/>
              </a:rPr>
              <a:t>“ABCD couldn’t have picked a more perfect Mentor for me.</a:t>
            </a:r>
          </a:p>
        </p:txBody>
      </p:sp>
      <p:grpSp>
        <p:nvGrpSpPr>
          <p:cNvPr id="6" name="Group 6"/>
          <p:cNvGrpSpPr/>
          <p:nvPr/>
        </p:nvGrpSpPr>
        <p:grpSpPr>
          <a:xfrm>
            <a:off x="6858467" y="974501"/>
            <a:ext cx="4908998" cy="4908998"/>
            <a:chOff x="0" y="0"/>
            <a:chExt cx="812800" cy="812800"/>
          </a:xfrm>
        </p:grpSpPr>
        <p:sp>
          <p:nvSpPr>
            <p:cNvPr id="7" name="Freeform 7"/>
            <p:cNvSpPr/>
            <p:nvPr/>
          </p:nvSpPr>
          <p:spPr>
            <a:xfrm>
              <a:off x="0" y="0"/>
              <a:ext cx="812800" cy="812800"/>
            </a:xfrm>
            <a:custGeom>
              <a:avLst/>
              <a:gdLst/>
              <a:ahLst/>
              <a:cxnLst/>
              <a:rect l="l" t="t" r="r" b="b"/>
              <a:pathLst>
                <a:path w="812800" h="812800">
                  <a:moveTo>
                    <a:pt x="24182" y="0"/>
                  </a:moveTo>
                  <a:lnTo>
                    <a:pt x="788618" y="0"/>
                  </a:lnTo>
                  <a:cubicBezTo>
                    <a:pt x="795031" y="0"/>
                    <a:pt x="801182" y="2548"/>
                    <a:pt x="805717" y="7083"/>
                  </a:cubicBezTo>
                  <a:cubicBezTo>
                    <a:pt x="810252" y="11618"/>
                    <a:pt x="812800" y="17769"/>
                    <a:pt x="812800" y="24182"/>
                  </a:cubicBezTo>
                  <a:lnTo>
                    <a:pt x="812800" y="788618"/>
                  </a:lnTo>
                  <a:cubicBezTo>
                    <a:pt x="812800" y="795031"/>
                    <a:pt x="810252" y="801182"/>
                    <a:pt x="805717" y="805717"/>
                  </a:cubicBezTo>
                  <a:cubicBezTo>
                    <a:pt x="801182" y="810252"/>
                    <a:pt x="795031" y="812800"/>
                    <a:pt x="788618" y="812800"/>
                  </a:cubicBezTo>
                  <a:lnTo>
                    <a:pt x="24182" y="812800"/>
                  </a:lnTo>
                  <a:cubicBezTo>
                    <a:pt x="17769" y="812800"/>
                    <a:pt x="11618" y="810252"/>
                    <a:pt x="7083" y="805717"/>
                  </a:cubicBezTo>
                  <a:cubicBezTo>
                    <a:pt x="2548" y="801182"/>
                    <a:pt x="0" y="795031"/>
                    <a:pt x="0" y="788618"/>
                  </a:cubicBezTo>
                  <a:lnTo>
                    <a:pt x="0" y="24182"/>
                  </a:lnTo>
                  <a:cubicBezTo>
                    <a:pt x="0" y="17769"/>
                    <a:pt x="2548" y="11618"/>
                    <a:pt x="7083" y="7083"/>
                  </a:cubicBezTo>
                  <a:cubicBezTo>
                    <a:pt x="11618" y="2548"/>
                    <a:pt x="17769" y="0"/>
                    <a:pt x="24182" y="0"/>
                  </a:cubicBez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TextBox 9"/>
          <p:cNvSpPr txBox="1"/>
          <p:nvPr/>
        </p:nvSpPr>
        <p:spPr>
          <a:xfrm>
            <a:off x="318616" y="2236502"/>
            <a:ext cx="6144569" cy="22640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359"/>
              </a:lnSpc>
            </a:pPr>
            <a:r>
              <a:rPr lang="en-US" sz="3113">
                <a:solidFill>
                  <a:srgbClr val="0E4C90"/>
                </a:solidFill>
                <a:latin typeface="Arboria-Bold"/>
              </a:rPr>
              <a:t>She had the same type</a:t>
            </a:r>
          </a:p>
          <a:p>
            <a:pPr algn="ctr">
              <a:lnSpc>
                <a:spcPts val="4359"/>
              </a:lnSpc>
            </a:pPr>
            <a:r>
              <a:rPr lang="en-US" sz="3113">
                <a:solidFill>
                  <a:srgbClr val="0E4C90"/>
                </a:solidFill>
                <a:latin typeface="Arboria-Bold"/>
              </a:rPr>
              <a:t>of breast cancer. She also rides a Harley.  That connection meant the world to me.”</a:t>
            </a:r>
          </a:p>
        </p:txBody>
      </p:sp>
      <p:sp>
        <p:nvSpPr>
          <p:cNvPr id="10" name="TextBox 10"/>
          <p:cNvSpPr txBox="1"/>
          <p:nvPr/>
        </p:nvSpPr>
        <p:spPr>
          <a:xfrm>
            <a:off x="590435" y="5135573"/>
            <a:ext cx="5600930" cy="4248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19"/>
              </a:lnSpc>
            </a:pPr>
            <a:r>
              <a:rPr lang="en-US" sz="3095">
                <a:solidFill>
                  <a:srgbClr val="0E4C90"/>
                </a:solidFill>
                <a:latin typeface="Feeling Passionate"/>
              </a:rPr>
              <a:t>Donna, ABCD Participant</a:t>
            </a:r>
          </a:p>
        </p:txBody>
      </p:sp>
      <p:sp>
        <p:nvSpPr>
          <p:cNvPr id="11" name="TextBox 6">
            <a:extLst>
              <a:ext uri="{FF2B5EF4-FFF2-40B4-BE49-F238E27FC236}">
                <a16:creationId xmlns:a16="http://schemas.microsoft.com/office/drawing/2014/main" id="{02F77F03-4A55-3688-5EAB-ACBA359BBE12}"/>
              </a:ext>
            </a:extLst>
          </p:cNvPr>
          <p:cNvSpPr txBox="1"/>
          <p:nvPr/>
        </p:nvSpPr>
        <p:spPr>
          <a:xfrm>
            <a:off x="215666" y="6524825"/>
            <a:ext cx="6350469" cy="1538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167"/>
              </a:lnSpc>
              <a:spcBef>
                <a:spcPts val="0"/>
              </a:spcBef>
              <a:spcAft>
                <a:spcPts val="0"/>
              </a:spcAft>
              <a:buClrTx/>
              <a:buSzTx/>
              <a:buFontTx/>
              <a:buNone/>
              <a:tabLst/>
              <a:defRPr/>
            </a:pPr>
            <a:r>
              <a:rPr kumimoji="0" lang="en-US" sz="1133" b="0" i="0" u="none" strike="noStrike" kern="1200" cap="none" spc="80" normalizeH="0" baseline="0" noProof="0">
                <a:ln>
                  <a:noFill/>
                </a:ln>
                <a:solidFill>
                  <a:srgbClr val="A6A6A6"/>
                </a:solidFill>
                <a:effectLst/>
                <a:uLnTx/>
                <a:uFillTx/>
                <a:latin typeface="Arimo"/>
                <a:ea typeface="+mn-ea"/>
                <a:cs typeface="+mn-cs"/>
              </a:rPr>
              <a:t>© ABCD, Inc. 2025. Proprietary and all rights reserved.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123"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2794" t="-8009" b="-1382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3276988" y="607894"/>
            <a:ext cx="5638023" cy="2557758"/>
            <a:chOff x="0" y="0"/>
            <a:chExt cx="13814495" cy="6483629"/>
          </a:xfrm>
        </p:grpSpPr>
        <p:sp>
          <p:nvSpPr>
            <p:cNvPr id="4" name="Freeform 4"/>
            <p:cNvSpPr/>
            <p:nvPr/>
          </p:nvSpPr>
          <p:spPr>
            <a:xfrm>
              <a:off x="6467795" y="5082330"/>
              <a:ext cx="877563" cy="1401299"/>
            </a:xfrm>
            <a:custGeom>
              <a:avLst/>
              <a:gdLst/>
              <a:ahLst/>
              <a:cxnLst/>
              <a:rect l="l" t="t" r="r" b="b"/>
              <a:pathLst>
                <a:path w="877563" h="1401299">
                  <a:moveTo>
                    <a:pt x="0" y="0"/>
                  </a:moveTo>
                  <a:lnTo>
                    <a:pt x="877563" y="0"/>
                  </a:lnTo>
                  <a:lnTo>
                    <a:pt x="877563" y="1401299"/>
                  </a:lnTo>
                  <a:lnTo>
                    <a:pt x="0" y="1401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0" y="5553670"/>
              <a:ext cx="13814495" cy="5194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753"/>
                </a:lnSpc>
              </a:pPr>
              <a:r>
                <a:rPr lang="en-US" sz="1533">
                  <a:solidFill>
                    <a:srgbClr val="FFFFFF"/>
                  </a:solidFill>
                  <a:latin typeface="Arboria 1"/>
                </a:rPr>
                <a:t>FREE, CUSTOMIZED, ONE-TO-ONE EMOTIONAL SUPPORT </a:t>
              </a:r>
            </a:p>
          </p:txBody>
        </p:sp>
        <p:sp>
          <p:nvSpPr>
            <p:cNvPr id="6" name="AutoShape 6"/>
            <p:cNvSpPr/>
            <p:nvPr/>
          </p:nvSpPr>
          <p:spPr>
            <a:xfrm>
              <a:off x="29917" y="6164634"/>
              <a:ext cx="6333633" cy="0"/>
            </a:xfrm>
            <a:prstGeom prst="line">
              <a:avLst/>
            </a:prstGeom>
            <a:ln w="30751"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AutoShape 7"/>
            <p:cNvSpPr/>
            <p:nvPr/>
          </p:nvSpPr>
          <p:spPr>
            <a:xfrm flipV="1">
              <a:off x="7449603" y="6164634"/>
              <a:ext cx="6218355" cy="0"/>
            </a:xfrm>
            <a:prstGeom prst="line">
              <a:avLst/>
            </a:prstGeom>
            <a:ln w="30751"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AutoShape 8"/>
            <p:cNvSpPr/>
            <p:nvPr/>
          </p:nvSpPr>
          <p:spPr>
            <a:xfrm>
              <a:off x="7334601" y="5475644"/>
              <a:ext cx="6332841" cy="0"/>
            </a:xfrm>
            <a:prstGeom prst="line">
              <a:avLst/>
            </a:prstGeom>
            <a:ln w="30751"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AutoShape 9"/>
            <p:cNvSpPr/>
            <p:nvPr/>
          </p:nvSpPr>
          <p:spPr>
            <a:xfrm>
              <a:off x="53466" y="5475644"/>
              <a:ext cx="6425086" cy="0"/>
            </a:xfrm>
            <a:prstGeom prst="line">
              <a:avLst/>
            </a:prstGeom>
            <a:ln w="30751" cap="flat">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6907248" y="0"/>
              <a:ext cx="5325918" cy="5381897"/>
            </a:xfrm>
            <a:custGeom>
              <a:avLst/>
              <a:gdLst/>
              <a:ahLst/>
              <a:cxnLst/>
              <a:rect l="l" t="t" r="r" b="b"/>
              <a:pathLst>
                <a:path w="5325918" h="5381897">
                  <a:moveTo>
                    <a:pt x="0" y="0"/>
                  </a:moveTo>
                  <a:lnTo>
                    <a:pt x="5325918" y="0"/>
                  </a:lnTo>
                  <a:lnTo>
                    <a:pt x="5325918" y="5381897"/>
                  </a:lnTo>
                  <a:lnTo>
                    <a:pt x="0" y="5381897"/>
                  </a:lnTo>
                  <a:lnTo>
                    <a:pt x="0" y="0"/>
                  </a:lnTo>
                  <a:close/>
                </a:path>
              </a:pathLst>
            </a:custGeom>
            <a:blipFill>
              <a:blip r:embed="rId5"/>
              <a:stretch>
                <a:fillRect l="-107315" t="-11516" r="-5985" b="-98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1756418" y="128411"/>
              <a:ext cx="5150829" cy="5125075"/>
            </a:xfrm>
            <a:custGeom>
              <a:avLst/>
              <a:gdLst/>
              <a:ahLst/>
              <a:cxnLst/>
              <a:rect l="l" t="t" r="r" b="b"/>
              <a:pathLst>
                <a:path w="5150829" h="5125075">
                  <a:moveTo>
                    <a:pt x="0" y="0"/>
                  </a:moveTo>
                  <a:lnTo>
                    <a:pt x="5150830" y="0"/>
                  </a:lnTo>
                  <a:lnTo>
                    <a:pt x="5150830" y="5125075"/>
                  </a:lnTo>
                  <a:lnTo>
                    <a:pt x="0" y="5125075"/>
                  </a:lnTo>
                  <a:lnTo>
                    <a:pt x="0" y="0"/>
                  </a:lnTo>
                  <a:close/>
                </a:path>
              </a:pathLst>
            </a:custGeom>
            <a:blipFill>
              <a:blip r:embed="rId6"/>
              <a:stretch>
                <a:fillRect r="-1000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2" name="Group 12"/>
          <p:cNvGrpSpPr/>
          <p:nvPr/>
        </p:nvGrpSpPr>
        <p:grpSpPr>
          <a:xfrm>
            <a:off x="1324213" y="3720581"/>
            <a:ext cx="9543023" cy="1138055"/>
            <a:chOff x="-552" y="-292837"/>
            <a:chExt cx="19086047" cy="2276110"/>
          </a:xfrm>
        </p:grpSpPr>
        <p:sp>
          <p:nvSpPr>
            <p:cNvPr id="13" name="TextBox 13"/>
            <p:cNvSpPr txBox="1"/>
            <p:nvPr/>
          </p:nvSpPr>
          <p:spPr>
            <a:xfrm>
              <a:off x="-552" y="1087379"/>
              <a:ext cx="19086047" cy="89589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43"/>
                </a:lnSpc>
              </a:pPr>
              <a:r>
                <a:rPr lang="en-US" sz="3159">
                  <a:solidFill>
                    <a:srgbClr val="0E4C90"/>
                  </a:solidFill>
                  <a:latin typeface="Arboria 2"/>
                </a:rPr>
                <a:t>ABCDBreastCancerSupport.org  |  800-977-4121</a:t>
              </a:r>
            </a:p>
          </p:txBody>
        </p:sp>
        <p:sp>
          <p:nvSpPr>
            <p:cNvPr id="14" name="TextBox 14"/>
            <p:cNvSpPr txBox="1"/>
            <p:nvPr/>
          </p:nvSpPr>
          <p:spPr>
            <a:xfrm>
              <a:off x="2790739" y="-292837"/>
              <a:ext cx="13503468" cy="140966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773"/>
                </a:lnSpc>
              </a:pPr>
              <a:r>
                <a:rPr lang="en-US" sz="4379">
                  <a:solidFill>
                    <a:srgbClr val="0E4C90"/>
                  </a:solidFill>
                  <a:latin typeface="Arboria-Bold"/>
                </a:rPr>
                <a:t>For more information:</a:t>
              </a:r>
            </a:p>
          </p:txBody>
        </p:sp>
      </p:grpSp>
      <p:sp>
        <p:nvSpPr>
          <p:cNvPr id="15" name="TextBox 15"/>
          <p:cNvSpPr txBox="1"/>
          <p:nvPr/>
        </p:nvSpPr>
        <p:spPr>
          <a:xfrm>
            <a:off x="4189644" y="5740918"/>
            <a:ext cx="3780469" cy="2941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62"/>
              </a:lnSpc>
            </a:pPr>
            <a:r>
              <a:rPr lang="en-US" sz="2075">
                <a:solidFill>
                  <a:srgbClr val="007CBB"/>
                </a:solidFill>
                <a:latin typeface="Arboria 2"/>
              </a:rPr>
              <a:t>Follow us on social media</a:t>
            </a:r>
          </a:p>
        </p:txBody>
      </p:sp>
      <p:grpSp>
        <p:nvGrpSpPr>
          <p:cNvPr id="16" name="Group 16"/>
          <p:cNvGrpSpPr/>
          <p:nvPr/>
        </p:nvGrpSpPr>
        <p:grpSpPr>
          <a:xfrm>
            <a:off x="3993824" y="6097017"/>
            <a:ext cx="4172107" cy="303930"/>
            <a:chOff x="0" y="0"/>
            <a:chExt cx="8344215" cy="607860"/>
          </a:xfrm>
        </p:grpSpPr>
        <p:sp>
          <p:nvSpPr>
            <p:cNvPr id="17" name="Freeform 17"/>
            <p:cNvSpPr/>
            <p:nvPr/>
          </p:nvSpPr>
          <p:spPr>
            <a:xfrm>
              <a:off x="6112100" y="16209"/>
              <a:ext cx="575442" cy="575442"/>
            </a:xfrm>
            <a:custGeom>
              <a:avLst/>
              <a:gdLst/>
              <a:ahLst/>
              <a:cxnLst/>
              <a:rect l="l" t="t" r="r" b="b"/>
              <a:pathLst>
                <a:path w="575442" h="575442">
                  <a:moveTo>
                    <a:pt x="0" y="0"/>
                  </a:moveTo>
                  <a:lnTo>
                    <a:pt x="575442" y="0"/>
                  </a:lnTo>
                  <a:lnTo>
                    <a:pt x="575442" y="575442"/>
                  </a:lnTo>
                  <a:lnTo>
                    <a:pt x="0" y="5754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6906909" y="0"/>
              <a:ext cx="610078" cy="607860"/>
            </a:xfrm>
            <a:custGeom>
              <a:avLst/>
              <a:gdLst/>
              <a:ahLst/>
              <a:cxnLst/>
              <a:rect l="l" t="t" r="r" b="b"/>
              <a:pathLst>
                <a:path w="610078" h="607860">
                  <a:moveTo>
                    <a:pt x="0" y="0"/>
                  </a:moveTo>
                  <a:lnTo>
                    <a:pt x="610079" y="0"/>
                  </a:lnTo>
                  <a:lnTo>
                    <a:pt x="610079" y="607860"/>
                  </a:lnTo>
                  <a:lnTo>
                    <a:pt x="0" y="6078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Freeform 19"/>
            <p:cNvSpPr/>
            <p:nvPr/>
          </p:nvSpPr>
          <p:spPr>
            <a:xfrm>
              <a:off x="7736355" y="0"/>
              <a:ext cx="607860" cy="607860"/>
            </a:xfrm>
            <a:custGeom>
              <a:avLst/>
              <a:gdLst/>
              <a:ahLst/>
              <a:cxnLst/>
              <a:rect l="l" t="t" r="r" b="b"/>
              <a:pathLst>
                <a:path w="607860" h="607860">
                  <a:moveTo>
                    <a:pt x="0" y="0"/>
                  </a:moveTo>
                  <a:lnTo>
                    <a:pt x="607860" y="0"/>
                  </a:lnTo>
                  <a:lnTo>
                    <a:pt x="607860" y="607860"/>
                  </a:lnTo>
                  <a:lnTo>
                    <a:pt x="0" y="6078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0" y="117996"/>
              <a:ext cx="5915449" cy="40996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10"/>
                </a:lnSpc>
                <a:spcBef>
                  <a:spcPct val="0"/>
                </a:spcBef>
              </a:pPr>
              <a:r>
                <a:rPr lang="en-US" sz="1495" err="1">
                  <a:solidFill>
                    <a:srgbClr val="007CBB"/>
                  </a:solidFill>
                  <a:latin typeface="Arboria 2"/>
                </a:rPr>
                <a:t>ABCDAfterBreastCancerDiagnosis</a:t>
              </a:r>
              <a:endParaRPr lang="en-US" sz="1495">
                <a:solidFill>
                  <a:srgbClr val="007CBB"/>
                </a:solidFill>
                <a:latin typeface="Arboria 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9B81-FD31-236E-A0C8-C85E355935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E4279E-3682-9545-C63B-8F2D6F917A7F}"/>
              </a:ext>
            </a:extLst>
          </p:cNvPr>
          <p:cNvSpPr>
            <a:spLocks noGrp="1"/>
          </p:cNvSpPr>
          <p:nvPr>
            <p:ph sz="half" idx="1"/>
          </p:nvPr>
        </p:nvSpPr>
        <p:spPr>
          <a:xfrm>
            <a:off x="740258" y="694809"/>
            <a:ext cx="10715964" cy="4144962"/>
          </a:xfrm>
        </p:spPr>
        <p:txBody>
          <a:bodyPr vert="horz" lIns="91440" tIns="45720" rIns="91440" bIns="45720" rtlCol="0" anchor="t">
            <a:normAutofit/>
          </a:bodyPr>
          <a:lstStyle/>
          <a:p>
            <a:pPr marL="0" indent="0" algn="ctr">
              <a:buNone/>
            </a:pPr>
            <a:r>
              <a:rPr lang="en-US" sz="4800">
                <a:solidFill>
                  <a:srgbClr val="224FB2"/>
                </a:solidFill>
                <a:latin typeface="Gotham"/>
                <a:cs typeface="Arial"/>
              </a:rPr>
              <a:t>Cancer Plan Chapter Discussion</a:t>
            </a:r>
            <a:endParaRPr lang="en-US" sz="4800">
              <a:solidFill>
                <a:srgbClr val="224FB2"/>
              </a:solidFill>
              <a:latin typeface="Gotham" panose="02000604030000020004" pitchFamily="50" charset="0"/>
            </a:endParaRPr>
          </a:p>
          <a:p>
            <a:pPr marL="0" indent="0" algn="ctr">
              <a:buNone/>
            </a:pPr>
            <a:br>
              <a:rPr lang="en-US" sz="5000" i="1">
                <a:solidFill>
                  <a:srgbClr val="224FB2"/>
                </a:solidFill>
                <a:latin typeface="Gotham"/>
                <a:cs typeface="Arial"/>
              </a:rPr>
            </a:br>
            <a:r>
              <a:rPr lang="en-US" sz="5000" i="1">
                <a:solidFill>
                  <a:srgbClr val="224FB2"/>
                </a:solidFill>
                <a:latin typeface="Gotham"/>
                <a:cs typeface="Arial"/>
              </a:rPr>
              <a:t>*Prevention</a:t>
            </a:r>
            <a:br>
              <a:rPr lang="en-US" sz="5000" i="1">
                <a:latin typeface="Gotham"/>
                <a:cs typeface="Arial"/>
              </a:rPr>
            </a:br>
            <a:r>
              <a:rPr lang="en-US" sz="5000" i="1">
                <a:solidFill>
                  <a:srgbClr val="224FB2"/>
                </a:solidFill>
                <a:latin typeface="Gotham"/>
                <a:cs typeface="Arial"/>
              </a:rPr>
              <a:t>*Screening</a:t>
            </a:r>
            <a:br>
              <a:rPr lang="en-US" sz="5000" i="1">
                <a:latin typeface="Gotham"/>
                <a:cs typeface="Arial"/>
              </a:rPr>
            </a:br>
            <a:r>
              <a:rPr lang="en-US" sz="5000" i="1">
                <a:solidFill>
                  <a:srgbClr val="224FB2"/>
                </a:solidFill>
                <a:latin typeface="Gotham"/>
                <a:cs typeface="Arial"/>
              </a:rPr>
              <a:t>*Survivorship</a:t>
            </a:r>
          </a:p>
        </p:txBody>
      </p:sp>
      <p:sp>
        <p:nvSpPr>
          <p:cNvPr id="4" name="Rectangle 3">
            <a:extLst>
              <a:ext uri="{FF2B5EF4-FFF2-40B4-BE49-F238E27FC236}">
                <a16:creationId xmlns:a16="http://schemas.microsoft.com/office/drawing/2014/main" id="{44FFE78F-04F3-73BB-C786-BC4416B3B215}"/>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99908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C39C-2793-0ED1-92B6-5CA3104172C8}"/>
              </a:ext>
            </a:extLst>
          </p:cNvPr>
          <p:cNvSpPr>
            <a:spLocks noGrp="1"/>
          </p:cNvSpPr>
          <p:nvPr>
            <p:ph type="title"/>
          </p:nvPr>
        </p:nvSpPr>
        <p:spPr>
          <a:xfrm>
            <a:off x="273570" y="662434"/>
            <a:ext cx="10464800" cy="1143000"/>
          </a:xfrm>
        </p:spPr>
        <p:txBody>
          <a:bodyPr/>
          <a:lstStyle/>
          <a:p>
            <a:r>
              <a:rPr lang="en-US">
                <a:latin typeface="Arial"/>
                <a:cs typeface="Arial"/>
              </a:rPr>
              <a:t>2025 Wisconsin Cancer Summit</a:t>
            </a:r>
          </a:p>
        </p:txBody>
      </p:sp>
      <p:pic>
        <p:nvPicPr>
          <p:cNvPr id="3" name="Picture 2" descr="A white card with text and fireworks&#10;&#10;AI-generated content may be incorrect.">
            <a:extLst>
              <a:ext uri="{FF2B5EF4-FFF2-40B4-BE49-F238E27FC236}">
                <a16:creationId xmlns:a16="http://schemas.microsoft.com/office/drawing/2014/main" id="{3E31B907-E995-A186-3192-3C926C43F223}"/>
              </a:ext>
            </a:extLst>
          </p:cNvPr>
          <p:cNvPicPr>
            <a:picLocks noChangeAspect="1"/>
          </p:cNvPicPr>
          <p:nvPr/>
        </p:nvPicPr>
        <p:blipFill>
          <a:blip r:embed="rId3"/>
          <a:stretch>
            <a:fillRect/>
          </a:stretch>
        </p:blipFill>
        <p:spPr>
          <a:xfrm>
            <a:off x="7371523" y="2132999"/>
            <a:ext cx="4321910" cy="360499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00B8FD4-780A-0698-D375-72A3B9546C25}"/>
              </a:ext>
            </a:extLst>
          </p:cNvPr>
          <p:cNvSpPr txBox="1"/>
          <p:nvPr/>
        </p:nvSpPr>
        <p:spPr>
          <a:xfrm>
            <a:off x="290474" y="2136338"/>
            <a:ext cx="6900799" cy="2062103"/>
          </a:xfrm>
          <a:prstGeom prst="rect">
            <a:avLst/>
          </a:prstGeom>
          <a:noFill/>
        </p:spPr>
        <p:txBody>
          <a:bodyPr wrap="square" lIns="91440" tIns="45720" rIns="91440" bIns="45720" anchor="t">
            <a:spAutoFit/>
          </a:bodyPr>
          <a:lstStyle/>
          <a:p>
            <a:r>
              <a:rPr lang="en-US" sz="1600" b="1">
                <a:solidFill>
                  <a:srgbClr val="013998"/>
                </a:solidFill>
              </a:rPr>
              <a:t>September 24 &amp; 25 | Glacier Canyon Conference Center | Wisconsin Dells, WI </a:t>
            </a:r>
            <a:br>
              <a:rPr lang="en-US" sz="1600" b="1">
                <a:solidFill>
                  <a:srgbClr val="013998"/>
                </a:solidFill>
              </a:rPr>
            </a:br>
            <a:endParaRPr lang="en-US" sz="1600" b="1">
              <a:solidFill>
                <a:srgbClr val="013998"/>
              </a:solidFill>
              <a:ea typeface="Calibri"/>
              <a:cs typeface="Calibri"/>
            </a:endParaRPr>
          </a:p>
          <a:p>
            <a:r>
              <a:rPr lang="en-US" sz="1600">
                <a:solidFill>
                  <a:srgbClr val="013998"/>
                </a:solidFill>
                <a:ea typeface="+mn-lt"/>
                <a:cs typeface="+mn-lt"/>
              </a:rPr>
              <a:t>The Wisconsin Cancer Collaborative is excited to celebrate 20 years of cancer control and prevention work in Wisconsin with our member organizations. This summit will highlight milestones and successes throughout the coalition's history.</a:t>
            </a:r>
          </a:p>
          <a:p>
            <a:br>
              <a:rPr lang="en-US" sz="1600">
                <a:solidFill>
                  <a:srgbClr val="013998"/>
                </a:solidFill>
                <a:ea typeface="+mn-lt"/>
                <a:cs typeface="+mn-lt"/>
              </a:rPr>
            </a:br>
            <a:r>
              <a:rPr lang="en-US" sz="1600">
                <a:solidFill>
                  <a:srgbClr val="013998"/>
                </a:solidFill>
                <a:ea typeface="+mn-lt"/>
                <a:cs typeface="+mn-lt"/>
              </a:rPr>
              <a:t>The Wisconsin Cancer Summit is free and open to the public. You don't have to be a member to attend, but we would love to have you join us!  Joining is free. </a:t>
            </a:r>
            <a:endParaRPr lang="en-US" sz="1400">
              <a:solidFill>
                <a:srgbClr val="013998"/>
              </a:solidFill>
              <a:ea typeface="Calibri"/>
              <a:cs typeface="Calibri"/>
            </a:endParaRPr>
          </a:p>
        </p:txBody>
      </p:sp>
      <p:sp>
        <p:nvSpPr>
          <p:cNvPr id="5" name="Rectangle 4">
            <a:extLst>
              <a:ext uri="{FF2B5EF4-FFF2-40B4-BE49-F238E27FC236}">
                <a16:creationId xmlns:a16="http://schemas.microsoft.com/office/drawing/2014/main" id="{6601867A-B9AA-36BD-B5F3-62A7F1D0E161}"/>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58068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F48C-DE60-47A4-1539-A48AC470161B}"/>
              </a:ext>
            </a:extLst>
          </p:cNvPr>
          <p:cNvSpPr>
            <a:spLocks noGrp="1"/>
          </p:cNvSpPr>
          <p:nvPr>
            <p:ph type="title"/>
          </p:nvPr>
        </p:nvSpPr>
        <p:spPr>
          <a:xfrm>
            <a:off x="812800" y="381000"/>
            <a:ext cx="10564969" cy="1143000"/>
          </a:xfrm>
        </p:spPr>
        <p:txBody>
          <a:bodyPr anchor="t">
            <a:normAutofit/>
          </a:bodyPr>
          <a:lstStyle/>
          <a:p>
            <a:r>
              <a:rPr lang="en-US"/>
              <a:t>2025 Green Bay Regional Meeting Survey</a:t>
            </a:r>
          </a:p>
        </p:txBody>
      </p:sp>
      <p:sp>
        <p:nvSpPr>
          <p:cNvPr id="3" name="Content Placeholder 2">
            <a:extLst>
              <a:ext uri="{FF2B5EF4-FFF2-40B4-BE49-F238E27FC236}">
                <a16:creationId xmlns:a16="http://schemas.microsoft.com/office/drawing/2014/main" id="{5B7507C2-1B03-3B36-5994-D06DF1F88700}"/>
              </a:ext>
            </a:extLst>
          </p:cNvPr>
          <p:cNvSpPr>
            <a:spLocks noGrp="1"/>
          </p:cNvSpPr>
          <p:nvPr>
            <p:ph sz="half" idx="1"/>
          </p:nvPr>
        </p:nvSpPr>
        <p:spPr>
          <a:xfrm>
            <a:off x="812800" y="1722438"/>
            <a:ext cx="4978400" cy="3687763"/>
          </a:xfrm>
        </p:spPr>
        <p:txBody>
          <a:bodyPr vert="horz" lIns="91440" tIns="45720" rIns="91440" bIns="45720" rtlCol="0" anchor="t">
            <a:normAutofit/>
          </a:bodyPr>
          <a:lstStyle/>
          <a:p>
            <a:pPr marL="0" indent="0">
              <a:buNone/>
            </a:pPr>
            <a:r>
              <a:rPr lang="en-US" sz="3200">
                <a:latin typeface="Arial"/>
                <a:cs typeface="Arial"/>
              </a:rPr>
              <a:t>Please use the QR code to complete a short survey.</a:t>
            </a:r>
          </a:p>
          <a:p>
            <a:pPr marL="0" indent="0">
              <a:buNone/>
            </a:pPr>
            <a:endParaRPr lang="en-US" sz="3200"/>
          </a:p>
          <a:p>
            <a:pPr marL="0" indent="0">
              <a:buNone/>
            </a:pPr>
            <a:endParaRPr lang="en-US" sz="3200"/>
          </a:p>
          <a:p>
            <a:pPr marL="0" indent="0">
              <a:buNone/>
            </a:pPr>
            <a:endParaRPr lang="en-US" sz="3200"/>
          </a:p>
          <a:p>
            <a:pPr marL="0" indent="0">
              <a:buNone/>
            </a:pPr>
            <a:r>
              <a:rPr lang="en-US" sz="1800">
                <a:latin typeface="Arial"/>
                <a:cs typeface="Arial"/>
              </a:rPr>
              <a:t>(Scan using your camera on your phone)</a:t>
            </a:r>
          </a:p>
        </p:txBody>
      </p:sp>
      <p:pic>
        <p:nvPicPr>
          <p:cNvPr id="4" name="Picture 3" descr="A qr code on a white background&#10;&#10;AI-generated content may be incorrect.">
            <a:extLst>
              <a:ext uri="{FF2B5EF4-FFF2-40B4-BE49-F238E27FC236}">
                <a16:creationId xmlns:a16="http://schemas.microsoft.com/office/drawing/2014/main" id="{E2BC1423-7DA4-E7AB-CF69-854083D8BFB2}"/>
              </a:ext>
            </a:extLst>
          </p:cNvPr>
          <p:cNvPicPr>
            <a:picLocks noChangeAspect="1"/>
          </p:cNvPicPr>
          <p:nvPr/>
        </p:nvPicPr>
        <p:blipFill>
          <a:blip r:embed="rId2"/>
          <a:stretch>
            <a:fillRect/>
          </a:stretch>
        </p:blipFill>
        <p:spPr>
          <a:xfrm>
            <a:off x="6575503" y="1722438"/>
            <a:ext cx="4525963" cy="4525963"/>
          </a:xfrm>
          <a:prstGeom prst="rect">
            <a:avLst/>
          </a:prstGeom>
          <a:noFill/>
        </p:spPr>
      </p:pic>
    </p:spTree>
    <p:extLst>
      <p:ext uri="{BB962C8B-B14F-4D97-AF65-F5344CB8AC3E}">
        <p14:creationId xmlns:p14="http://schemas.microsoft.com/office/powerpoint/2010/main" val="377699866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626439"/>
      </p:ext>
    </p:extLst>
  </p:cSld>
  <p:clrMapOvr>
    <a:masterClrMapping/>
  </p:clrMapOvr>
  <mc:AlternateContent xmlns:mc="http://schemas.openxmlformats.org/markup-compatibility/2006">
    <mc:Choice xmlns:p14="http://schemas.microsoft.com/office/powerpoint/2010/main" Requires="p14">
      <p:transition p14:dur="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10464800" cy="1143000"/>
          </a:xfrm>
        </p:spPr>
        <p:txBody>
          <a:bodyPr/>
          <a:lstStyle/>
          <a:p>
            <a:r>
              <a:rPr lang="en-US"/>
              <a:t>Wisconsin Cancer Plan 2020-2030</a:t>
            </a:r>
          </a:p>
        </p:txBody>
      </p:sp>
      <p:sp>
        <p:nvSpPr>
          <p:cNvPr id="3" name="Content Placeholder 2"/>
          <p:cNvSpPr>
            <a:spLocks noGrp="1"/>
          </p:cNvSpPr>
          <p:nvPr>
            <p:ph idx="1"/>
          </p:nvPr>
        </p:nvSpPr>
        <p:spPr>
          <a:xfrm>
            <a:off x="304800" y="1440535"/>
            <a:ext cx="7499170" cy="4525963"/>
          </a:xfrm>
        </p:spPr>
        <p:txBody>
          <a:bodyPr>
            <a:normAutofit/>
          </a:bodyPr>
          <a:lstStyle/>
          <a:p>
            <a:pPr marL="457200" lvl="1" indent="0">
              <a:buNone/>
            </a:pPr>
            <a:endParaRPr lang="en-US"/>
          </a:p>
          <a:p>
            <a:endParaRPr lang="en-US" sz="2800"/>
          </a:p>
        </p:txBody>
      </p:sp>
      <p:sp>
        <p:nvSpPr>
          <p:cNvPr id="10" name="Content Placeholder 2"/>
          <p:cNvSpPr txBox="1">
            <a:spLocks/>
          </p:cNvSpPr>
          <p:nvPr/>
        </p:nvSpPr>
        <p:spPr>
          <a:xfrm>
            <a:off x="10235" y="1959864"/>
            <a:ext cx="7512617" cy="4525963"/>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800" b="0" kern="1200">
                <a:solidFill>
                  <a:srgbClr val="3275C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
            </a:pPr>
            <a:r>
              <a:rPr lang="en-US" sz="2400"/>
              <a:t>Serves as a common framework and foundation for action for all working on cancer prevention and control in Wisconsin</a:t>
            </a:r>
          </a:p>
          <a:p>
            <a:pPr marL="457200" lvl="1" indent="0">
              <a:buNone/>
            </a:pPr>
            <a:endParaRPr lang="en-US" sz="2400"/>
          </a:p>
          <a:p>
            <a:pPr lvl="1">
              <a:buFont typeface="Wingdings" panose="05000000000000000000" pitchFamily="2" charset="2"/>
              <a:buChar char="§"/>
            </a:pPr>
            <a:r>
              <a:rPr lang="en-US" sz="2400"/>
              <a:t>Designed to provide a vision of what needs to be done and the resources needed to reduce the burden of cancer in Wisconsin</a:t>
            </a:r>
          </a:p>
          <a:p>
            <a:pPr marL="457200" lvl="1" indent="0">
              <a:buFont typeface="Tahoma" panose="020B0604030504040204" pitchFamily="34" charset="0"/>
              <a:buNone/>
            </a:pPr>
            <a:endParaRPr lang="en-US" sz="2400">
              <a:latin typeface="Gotham" panose="02000604030000020004" pitchFamily="50" charset="0"/>
            </a:endParaRPr>
          </a:p>
        </p:txBody>
      </p:sp>
      <p:pic>
        <p:nvPicPr>
          <p:cNvPr id="7" name="Picture 6"/>
          <p:cNvPicPr>
            <a:picLocks noChangeAspect="1"/>
          </p:cNvPicPr>
          <p:nvPr/>
        </p:nvPicPr>
        <p:blipFill>
          <a:blip r:embed="rId3"/>
          <a:stretch>
            <a:fillRect/>
          </a:stretch>
        </p:blipFill>
        <p:spPr>
          <a:xfrm>
            <a:off x="7934346" y="1624822"/>
            <a:ext cx="3330195" cy="3707402"/>
          </a:xfrm>
          <a:prstGeom prst="rect">
            <a:avLst/>
          </a:prstGeom>
        </p:spPr>
      </p:pic>
      <p:sp>
        <p:nvSpPr>
          <p:cNvPr id="5" name="Rectangle 4"/>
          <p:cNvSpPr/>
          <p:nvPr/>
        </p:nvSpPr>
        <p:spPr>
          <a:xfrm>
            <a:off x="7817417" y="5320167"/>
            <a:ext cx="3152559" cy="646331"/>
          </a:xfrm>
          <a:prstGeom prst="rect">
            <a:avLst/>
          </a:prstGeom>
        </p:spPr>
        <p:txBody>
          <a:bodyPr wrap="square">
            <a:spAutoFit/>
          </a:bodyPr>
          <a:lstStyle/>
          <a:p>
            <a:pPr algn="ctr"/>
            <a:r>
              <a:rPr lang="en-US" b="1">
                <a:latin typeface="Gotham" panose="02000604030000020004" pitchFamily="50" charset="0"/>
                <a:cs typeface="Arial" panose="020B0604020202020204" pitchFamily="34" charset="0"/>
              </a:rPr>
              <a:t>Wisconsin Cancer Plan 2020-2030</a:t>
            </a:r>
            <a:endParaRPr lang="en-US" sz="1100" b="1">
              <a:latin typeface="Gotham" panose="02000604030000020004" pitchFamily="50" charset="0"/>
              <a:cs typeface="Arial" panose="020B0604020202020204" pitchFamily="34" charset="0"/>
            </a:endParaRPr>
          </a:p>
        </p:txBody>
      </p:sp>
      <p:sp>
        <p:nvSpPr>
          <p:cNvPr id="6" name="Rectangle 5">
            <a:extLst>
              <a:ext uri="{FF2B5EF4-FFF2-40B4-BE49-F238E27FC236}">
                <a16:creationId xmlns:a16="http://schemas.microsoft.com/office/drawing/2014/main" id="{AC0F3928-E8F2-38DF-D9C5-84ECC76DFA03}"/>
              </a:ext>
            </a:extLst>
          </p:cNvPr>
          <p:cNvSpPr/>
          <p:nvPr/>
        </p:nvSpPr>
        <p:spPr>
          <a:xfrm>
            <a:off x="8104910" y="6600701"/>
            <a:ext cx="2939141"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3936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48375" y="3824732"/>
            <a:ext cx="9588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FFFFFF"/>
                </a:solidFill>
                <a:latin typeface="Calibri"/>
                <a:cs typeface="Calibri"/>
              </a:rPr>
              <a:t>-</a:t>
            </a:r>
            <a:endParaRPr sz="1800">
              <a:latin typeface="Calibri"/>
              <a:cs typeface="Calibri"/>
            </a:endParaRPr>
          </a:p>
        </p:txBody>
      </p:sp>
      <p:sp>
        <p:nvSpPr>
          <p:cNvPr id="4" name="object 4"/>
          <p:cNvSpPr txBox="1">
            <a:spLocks noGrp="1"/>
          </p:cNvSpPr>
          <p:nvPr>
            <p:ph type="title"/>
          </p:nvPr>
        </p:nvSpPr>
        <p:spPr>
          <a:xfrm>
            <a:off x="-381000" y="539940"/>
            <a:ext cx="10464800" cy="781752"/>
          </a:xfrm>
          <a:prstGeom prst="rect">
            <a:avLst/>
          </a:prstGeom>
        </p:spPr>
        <p:txBody>
          <a:bodyPr vert="horz" wrap="square" lIns="0" tIns="240792" rIns="0" bIns="0" rtlCol="0">
            <a:spAutoFit/>
          </a:bodyPr>
          <a:lstStyle/>
          <a:p>
            <a:pPr marL="669290">
              <a:lnSpc>
                <a:spcPct val="100000"/>
              </a:lnSpc>
              <a:spcBef>
                <a:spcPts val="100"/>
              </a:spcBef>
            </a:pPr>
            <a:r>
              <a:t>Wisconsin Cancer Plan</a:t>
            </a:r>
            <a:r>
              <a:rPr lang="en-US"/>
              <a:t> 2020-2030 Chapters</a:t>
            </a:r>
            <a:endParaRPr spc="-20"/>
          </a:p>
        </p:txBody>
      </p:sp>
      <p:sp>
        <p:nvSpPr>
          <p:cNvPr id="5" name="object 5"/>
          <p:cNvSpPr txBox="1"/>
          <p:nvPr/>
        </p:nvSpPr>
        <p:spPr>
          <a:xfrm>
            <a:off x="449579" y="2072393"/>
            <a:ext cx="8023861" cy="3504677"/>
          </a:xfrm>
          <a:prstGeom prst="rect">
            <a:avLst/>
          </a:prstGeom>
        </p:spPr>
        <p:txBody>
          <a:bodyPr vert="horz" wrap="square" lIns="0" tIns="12700" rIns="0" bIns="0" rtlCol="0">
            <a:spAutoFit/>
          </a:bodyPr>
          <a:lstStyle/>
          <a:p>
            <a:pPr marL="12700" marR="2179955">
              <a:lnSpc>
                <a:spcPct val="121400"/>
              </a:lnSpc>
              <a:spcBef>
                <a:spcPts val="100"/>
              </a:spcBef>
            </a:pPr>
            <a:r>
              <a:rPr lang="en-US" sz="2400">
                <a:latin typeface="Arial" panose="020B0604020202020204" pitchFamily="34" charset="0"/>
                <a:cs typeface="Arial" panose="020B0604020202020204" pitchFamily="34" charset="0"/>
              </a:rPr>
              <a:t>Chapter</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1:</a:t>
            </a:r>
            <a:r>
              <a:rPr lang="en-US" sz="2400" spc="1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Health</a:t>
            </a:r>
            <a:r>
              <a:rPr lang="en-US" sz="2400" spc="5">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Equity </a:t>
            </a:r>
          </a:p>
          <a:p>
            <a:pPr marL="12700" marR="2179955">
              <a:lnSpc>
                <a:spcPct val="121400"/>
              </a:lnSpc>
              <a:spcBef>
                <a:spcPts val="100"/>
              </a:spcBef>
            </a:pPr>
            <a:r>
              <a:rPr lang="en-US" sz="2400">
                <a:latin typeface="Arial" panose="020B0604020202020204" pitchFamily="34" charset="0"/>
                <a:cs typeface="Arial" panose="020B0604020202020204" pitchFamily="34" charset="0"/>
              </a:rPr>
              <a:t>Chapter 2:</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Risk</a:t>
            </a:r>
            <a:r>
              <a:rPr lang="en-US" sz="2400" spc="1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Reduction</a:t>
            </a:r>
            <a:endParaRPr lang="en-US" sz="2400">
              <a:latin typeface="Arial" panose="020B0604020202020204" pitchFamily="34" charset="0"/>
              <a:cs typeface="Arial" panose="020B0604020202020204" pitchFamily="34" charset="0"/>
            </a:endParaRPr>
          </a:p>
          <a:p>
            <a:pPr marL="12700" marR="5080">
              <a:lnSpc>
                <a:spcPct val="119300"/>
              </a:lnSpc>
            </a:pPr>
            <a:r>
              <a:rPr lang="en-US" sz="2400">
                <a:latin typeface="Arial" panose="020B0604020202020204" pitchFamily="34" charset="0"/>
                <a:cs typeface="Arial" panose="020B0604020202020204" pitchFamily="34" charset="0"/>
              </a:rPr>
              <a:t>Chapter</a:t>
            </a:r>
            <a:r>
              <a:rPr lang="en-US" sz="2400" spc="-1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3:</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Early</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Detection &amp;</a:t>
            </a:r>
            <a:r>
              <a:rPr lang="en-US" sz="2400" spc="1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Screening </a:t>
            </a:r>
          </a:p>
          <a:p>
            <a:pPr marL="12700" marR="5080">
              <a:lnSpc>
                <a:spcPct val="119300"/>
              </a:lnSpc>
            </a:pPr>
            <a:r>
              <a:rPr lang="en-US" sz="2400">
                <a:latin typeface="Arial" panose="020B0604020202020204" pitchFamily="34" charset="0"/>
                <a:cs typeface="Arial" panose="020B0604020202020204" pitchFamily="34" charset="0"/>
              </a:rPr>
              <a:t>Chapter</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4:</a:t>
            </a:r>
            <a:r>
              <a:rPr lang="en-US" sz="2400" spc="1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Treatment</a:t>
            </a:r>
          </a:p>
          <a:p>
            <a:pPr marL="12700" marR="5080">
              <a:lnSpc>
                <a:spcPct val="119300"/>
              </a:lnSpc>
            </a:pPr>
            <a:r>
              <a:rPr lang="en-US" sz="2400">
                <a:latin typeface="Arial" panose="020B0604020202020204" pitchFamily="34" charset="0"/>
                <a:cs typeface="Arial" panose="020B0604020202020204" pitchFamily="34" charset="0"/>
              </a:rPr>
              <a:t>Chapter</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5:</a:t>
            </a:r>
            <a:r>
              <a:rPr lang="en-US" sz="2400" spc="1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Survivorship </a:t>
            </a:r>
          </a:p>
          <a:p>
            <a:pPr marL="12700" marR="5080">
              <a:lnSpc>
                <a:spcPct val="119300"/>
              </a:lnSpc>
            </a:pPr>
            <a:r>
              <a:rPr lang="en-US" sz="2400">
                <a:latin typeface="Arial" panose="020B0604020202020204" pitchFamily="34" charset="0"/>
                <a:cs typeface="Arial" panose="020B0604020202020204" pitchFamily="34" charset="0"/>
              </a:rPr>
              <a:t>Chapter</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6:</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End of</a:t>
            </a:r>
            <a:r>
              <a:rPr lang="en-US" sz="2400" spc="5">
                <a:latin typeface="Arial" panose="020B0604020202020204" pitchFamily="34" charset="0"/>
                <a:cs typeface="Arial" panose="020B0604020202020204" pitchFamily="34" charset="0"/>
              </a:rPr>
              <a:t> </a:t>
            </a:r>
            <a:r>
              <a:rPr lang="en-US" sz="2400" spc="-20">
                <a:latin typeface="Arial" panose="020B0604020202020204" pitchFamily="34" charset="0"/>
                <a:cs typeface="Arial" panose="020B0604020202020204" pitchFamily="34" charset="0"/>
              </a:rPr>
              <a:t>Life</a:t>
            </a:r>
            <a:endParaRPr lang="en-US" sz="2400" spc="5">
              <a:latin typeface="Arial" panose="020B0604020202020204" pitchFamily="34" charset="0"/>
              <a:cs typeface="Arial" panose="020B0604020202020204" pitchFamily="34" charset="0"/>
            </a:endParaRPr>
          </a:p>
          <a:p>
            <a:pPr marL="12700" marR="5080">
              <a:lnSpc>
                <a:spcPct val="119300"/>
              </a:lnSpc>
            </a:pPr>
            <a:r>
              <a:rPr lang="en-US" sz="2400">
                <a:latin typeface="Arial" panose="020B0604020202020204" pitchFamily="34" charset="0"/>
                <a:cs typeface="Arial" panose="020B0604020202020204" pitchFamily="34" charset="0"/>
              </a:rPr>
              <a:t>Chapter 7:</a:t>
            </a:r>
            <a:r>
              <a:rPr lang="en-US" sz="2400" spc="10">
                <a:latin typeface="Arial" panose="020B0604020202020204" pitchFamily="34" charset="0"/>
                <a:cs typeface="Arial" panose="020B0604020202020204" pitchFamily="34" charset="0"/>
              </a:rPr>
              <a:t> </a:t>
            </a:r>
            <a:r>
              <a:rPr lang="en-US" sz="2400" spc="-20">
                <a:latin typeface="Arial" panose="020B0604020202020204" pitchFamily="34" charset="0"/>
                <a:cs typeface="Arial" panose="020B0604020202020204" pitchFamily="34" charset="0"/>
              </a:rPr>
              <a:t>Data</a:t>
            </a:r>
            <a:endParaRPr lang="en-US" sz="2400">
              <a:latin typeface="Arial" panose="020B0604020202020204" pitchFamily="34" charset="0"/>
              <a:cs typeface="Arial" panose="020B0604020202020204" pitchFamily="34" charset="0"/>
            </a:endParaRPr>
          </a:p>
          <a:p>
            <a:pPr marL="12700" marR="5080">
              <a:lnSpc>
                <a:spcPct val="119300"/>
              </a:lnSpc>
            </a:pPr>
            <a:endParaRPr sz="2400">
              <a:latin typeface="Gotham" panose="02000604030000020004" pitchFamily="50" charset="0"/>
              <a:cs typeface="Arial"/>
            </a:endParaRPr>
          </a:p>
        </p:txBody>
      </p:sp>
      <p:sp>
        <p:nvSpPr>
          <p:cNvPr id="11" name="object 11"/>
          <p:cNvSpPr txBox="1">
            <a:spLocks noGrp="1"/>
          </p:cNvSpPr>
          <p:nvPr>
            <p:ph type="ftr" sz="quarter" idx="5"/>
          </p:nvPr>
        </p:nvSpPr>
        <p:spPr>
          <a:xfrm>
            <a:off x="8473440" y="6610067"/>
            <a:ext cx="2520950" cy="139065"/>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lnSpc>
                <a:spcPct val="100000"/>
              </a:lnSpc>
              <a:spcBef>
                <a:spcPts val="25"/>
              </a:spcBef>
            </a:pPr>
            <a:r>
              <a:rPr lang="en-US"/>
              <a:t>WISCONSIN</a:t>
            </a:r>
            <a:r>
              <a:rPr lang="en-US" spc="-10"/>
              <a:t> </a:t>
            </a:r>
            <a:r>
              <a:rPr lang="en-US"/>
              <a:t>CANCER</a:t>
            </a:r>
            <a:r>
              <a:rPr lang="en-US" spc="-10"/>
              <a:t> </a:t>
            </a:r>
            <a:r>
              <a:rPr lang="en-US"/>
              <a:t>COLLABORATIVE</a:t>
            </a:r>
            <a:r>
              <a:rPr lang="en-US" spc="-5"/>
              <a:t> </a:t>
            </a:r>
            <a:r>
              <a:rPr lang="en-US"/>
              <a:t>–</a:t>
            </a:r>
            <a:r>
              <a:rPr lang="en-US" spc="-5"/>
              <a:t> </a:t>
            </a:r>
            <a:r>
              <a:rPr lang="en-US" spc="-10"/>
              <a:t>8/13/2020</a:t>
            </a:r>
            <a:endParaRPr spc="-10"/>
          </a:p>
        </p:txBody>
      </p:sp>
      <p:pic>
        <p:nvPicPr>
          <p:cNvPr id="3" name="object 8">
            <a:extLst>
              <a:ext uri="{FF2B5EF4-FFF2-40B4-BE49-F238E27FC236}">
                <a16:creationId xmlns:a16="http://schemas.microsoft.com/office/drawing/2014/main" id="{7539130C-E73B-6FFA-80B4-979EFB371F9F}"/>
              </a:ext>
            </a:extLst>
          </p:cNvPr>
          <p:cNvPicPr/>
          <p:nvPr/>
        </p:nvPicPr>
        <p:blipFill>
          <a:blip r:embed="rId3" cstate="print"/>
          <a:stretch>
            <a:fillRect/>
          </a:stretch>
        </p:blipFill>
        <p:spPr>
          <a:xfrm>
            <a:off x="7595162" y="1946615"/>
            <a:ext cx="2704974" cy="3495409"/>
          </a:xfrm>
          <a:prstGeom prst="rect">
            <a:avLst/>
          </a:prstGeom>
        </p:spPr>
      </p:pic>
      <p:sp>
        <p:nvSpPr>
          <p:cNvPr id="7" name="Rectangle 6">
            <a:extLst>
              <a:ext uri="{FF2B5EF4-FFF2-40B4-BE49-F238E27FC236}">
                <a16:creationId xmlns:a16="http://schemas.microsoft.com/office/drawing/2014/main" id="{D17D55DF-1368-26F7-A61B-E8D44D18317B}"/>
              </a:ext>
            </a:extLst>
          </p:cNvPr>
          <p:cNvSpPr/>
          <p:nvPr/>
        </p:nvSpPr>
        <p:spPr>
          <a:xfrm>
            <a:off x="8362208" y="6551221"/>
            <a:ext cx="2632363" cy="227609"/>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221" y="4520242"/>
            <a:ext cx="4904056" cy="1143000"/>
          </a:xfrm>
        </p:spPr>
        <p:txBody>
          <a:bodyPr/>
          <a:lstStyle/>
          <a:p>
            <a:r>
              <a:rPr lang="en-US" sz="2400"/>
              <a:t>County Cancer Profiles Link:</a:t>
            </a:r>
          </a:p>
        </p:txBody>
      </p:sp>
      <p:pic>
        <p:nvPicPr>
          <p:cNvPr id="6" name="Picture 5" descr="A screenshot of a medical report&#10;&#10;AI-generated content may be incorrect.">
            <a:extLst>
              <a:ext uri="{FF2B5EF4-FFF2-40B4-BE49-F238E27FC236}">
                <a16:creationId xmlns:a16="http://schemas.microsoft.com/office/drawing/2014/main" id="{5ACEFE2B-3C1D-AD7E-2B8D-7BD10B86D49D}"/>
              </a:ext>
            </a:extLst>
          </p:cNvPr>
          <p:cNvPicPr>
            <a:picLocks noChangeAspect="1"/>
          </p:cNvPicPr>
          <p:nvPr/>
        </p:nvPicPr>
        <p:blipFill rotWithShape="1">
          <a:blip r:embed="rId3"/>
          <a:srcRect l="306" r="306"/>
          <a:stretch/>
        </p:blipFill>
        <p:spPr>
          <a:xfrm>
            <a:off x="7736106" y="971910"/>
            <a:ext cx="4003645" cy="49831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7BC673A-4FD4-DAED-1446-6CC97599FFBC}"/>
              </a:ext>
            </a:extLst>
          </p:cNvPr>
          <p:cNvPicPr>
            <a:picLocks noChangeAspect="1"/>
          </p:cNvPicPr>
          <p:nvPr/>
        </p:nvPicPr>
        <p:blipFill>
          <a:blip r:embed="rId4"/>
          <a:stretch>
            <a:fillRect/>
          </a:stretch>
        </p:blipFill>
        <p:spPr>
          <a:xfrm>
            <a:off x="260345" y="1975596"/>
            <a:ext cx="6416502" cy="190016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0E4FBB2-86BE-E4CD-DE5A-38EF75694C91}"/>
              </a:ext>
            </a:extLst>
          </p:cNvPr>
          <p:cNvPicPr>
            <a:picLocks noChangeAspect="1"/>
          </p:cNvPicPr>
          <p:nvPr/>
        </p:nvPicPr>
        <p:blipFill>
          <a:blip r:embed="rId5"/>
          <a:stretch>
            <a:fillRect/>
          </a:stretch>
        </p:blipFill>
        <p:spPr>
          <a:xfrm>
            <a:off x="5808146" y="4520242"/>
            <a:ext cx="1406957" cy="1406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239ED329-D190-5B48-8B73-FB68187085C9}"/>
              </a:ext>
            </a:extLst>
          </p:cNvPr>
          <p:cNvSpPr txBox="1">
            <a:spLocks/>
          </p:cNvSpPr>
          <p:nvPr/>
        </p:nvSpPr>
        <p:spPr>
          <a:xfrm>
            <a:off x="185530" y="685800"/>
            <a:ext cx="11999495"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3500" b="1" i="1" kern="1200">
                <a:solidFill>
                  <a:srgbClr val="00247F"/>
                </a:solidFill>
                <a:latin typeface="Arial" panose="020B0604020202020204" pitchFamily="34" charset="0"/>
                <a:ea typeface="+mj-ea"/>
                <a:cs typeface="Arial" panose="020B0604020202020204" pitchFamily="34" charset="0"/>
              </a:defRPr>
            </a:lvl1pPr>
          </a:lstStyle>
          <a:p>
            <a:r>
              <a:rPr lang="en-US" sz="3600"/>
              <a:t>County Cancer Profiles </a:t>
            </a:r>
          </a:p>
        </p:txBody>
      </p:sp>
      <p:sp>
        <p:nvSpPr>
          <p:cNvPr id="4" name="Rectangle 3">
            <a:extLst>
              <a:ext uri="{FF2B5EF4-FFF2-40B4-BE49-F238E27FC236}">
                <a16:creationId xmlns:a16="http://schemas.microsoft.com/office/drawing/2014/main" id="{9E236125-5AED-F2BA-BDED-E9A0577F7094}"/>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F27307-59F1-4C91-A146-DA1FCC224FFB}"/>
              </a:ext>
            </a:extLst>
          </p:cNvPr>
          <p:cNvSpPr txBox="1"/>
          <p:nvPr/>
        </p:nvSpPr>
        <p:spPr>
          <a:xfrm>
            <a:off x="275895" y="2084551"/>
            <a:ext cx="4269827" cy="323165"/>
          </a:xfrm>
          <a:prstGeom prst="rect">
            <a:avLst/>
          </a:prstGeom>
          <a:solidFill>
            <a:srgbClr val="F7F8F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2A3478"/>
                </a:solidFill>
                <a:latin typeface="Century Gothic"/>
                <a:ea typeface="Calibri"/>
                <a:cs typeface="Calibri"/>
              </a:rPr>
              <a:t>NEW County Cancer Profiles Coming Soon!!</a:t>
            </a:r>
            <a:endParaRPr lang="en-US" sz="1500" b="1">
              <a:solidFill>
                <a:srgbClr val="2A3478"/>
              </a:solidFill>
              <a:latin typeface="Century Gothic"/>
            </a:endParaRPr>
          </a:p>
        </p:txBody>
      </p:sp>
      <p:sp>
        <p:nvSpPr>
          <p:cNvPr id="7" name="Title 1">
            <a:extLst>
              <a:ext uri="{FF2B5EF4-FFF2-40B4-BE49-F238E27FC236}">
                <a16:creationId xmlns:a16="http://schemas.microsoft.com/office/drawing/2014/main" id="{B42E98F6-E6A2-DC9A-FF9D-510589261E37}"/>
              </a:ext>
            </a:extLst>
          </p:cNvPr>
          <p:cNvSpPr txBox="1">
            <a:spLocks/>
          </p:cNvSpPr>
          <p:nvPr/>
        </p:nvSpPr>
        <p:spPr>
          <a:xfrm>
            <a:off x="7739828" y="564849"/>
            <a:ext cx="4904056"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3500" b="1" i="1" kern="1200">
                <a:solidFill>
                  <a:srgbClr val="00247F"/>
                </a:solidFill>
                <a:latin typeface="Arial" panose="020B0604020202020204" pitchFamily="34" charset="0"/>
                <a:ea typeface="+mj-ea"/>
                <a:cs typeface="Arial" panose="020B0604020202020204" pitchFamily="34" charset="0"/>
              </a:defRPr>
            </a:lvl1pPr>
          </a:lstStyle>
          <a:p>
            <a:r>
              <a:rPr lang="en-US" sz="2000" i="0">
                <a:latin typeface="Arial"/>
                <a:cs typeface="Arial"/>
              </a:rPr>
              <a:t>New Profiles Coming Soon:</a:t>
            </a:r>
            <a:endParaRPr lang="en-US" sz="2000" i="0"/>
          </a:p>
        </p:txBody>
      </p:sp>
    </p:spTree>
    <p:extLst>
      <p:ext uri="{BB962C8B-B14F-4D97-AF65-F5344CB8AC3E}">
        <p14:creationId xmlns:p14="http://schemas.microsoft.com/office/powerpoint/2010/main" val="18849210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90" y="503347"/>
            <a:ext cx="11658531" cy="1143000"/>
          </a:xfrm>
        </p:spPr>
        <p:txBody>
          <a:bodyPr/>
          <a:lstStyle/>
          <a:p>
            <a:r>
              <a:rPr lang="en-US"/>
              <a:t>Look what we’ve been up to</a:t>
            </a:r>
          </a:p>
        </p:txBody>
      </p:sp>
      <p:sp>
        <p:nvSpPr>
          <p:cNvPr id="3" name="Content Placeholder 2"/>
          <p:cNvSpPr>
            <a:spLocks noGrp="1"/>
          </p:cNvSpPr>
          <p:nvPr>
            <p:ph sz="half" idx="1"/>
          </p:nvPr>
        </p:nvSpPr>
        <p:spPr>
          <a:xfrm>
            <a:off x="2726201" y="5596838"/>
            <a:ext cx="4449043" cy="733023"/>
          </a:xfrm>
        </p:spPr>
        <p:txBody>
          <a:bodyPr vert="horz" lIns="91440" tIns="45720" rIns="91440" bIns="45720" rtlCol="0" anchor="t">
            <a:normAutofit/>
          </a:bodyPr>
          <a:lstStyle/>
          <a:p>
            <a:pPr marL="0" indent="0" algn="ctr">
              <a:buNone/>
            </a:pPr>
            <a:r>
              <a:rPr lang="en-US" sz="1800" b="0" i="1">
                <a:solidFill>
                  <a:schemeClr val="tx1"/>
                </a:solidFill>
                <a:latin typeface="Gotham"/>
                <a:cs typeface="Arial"/>
              </a:rPr>
              <a:t>Lung Cancer Report</a:t>
            </a:r>
            <a:endParaRPr lang="en-US">
              <a:solidFill>
                <a:schemeClr val="tx1"/>
              </a:solidFill>
            </a:endParaRPr>
          </a:p>
          <a:p>
            <a:pPr marL="0" indent="0" algn="ctr">
              <a:buNone/>
            </a:pPr>
            <a:endParaRPr lang="en-US" sz="1400" b="0">
              <a:solidFill>
                <a:schemeClr val="tx1"/>
              </a:solidFill>
              <a:latin typeface="Gotham" panose="02000604030000020004" pitchFamily="50" charset="0"/>
            </a:endParaRPr>
          </a:p>
        </p:txBody>
      </p:sp>
      <p:sp>
        <p:nvSpPr>
          <p:cNvPr id="6" name="Content Placeholder 2">
            <a:extLst>
              <a:ext uri="{FF2B5EF4-FFF2-40B4-BE49-F238E27FC236}">
                <a16:creationId xmlns:a16="http://schemas.microsoft.com/office/drawing/2014/main" id="{C58B7914-A758-D586-2308-4A9DE1F1FD71}"/>
              </a:ext>
            </a:extLst>
          </p:cNvPr>
          <p:cNvSpPr txBox="1">
            <a:spLocks/>
          </p:cNvSpPr>
          <p:nvPr/>
        </p:nvSpPr>
        <p:spPr>
          <a:xfrm>
            <a:off x="7011865" y="5825462"/>
            <a:ext cx="5369802" cy="871281"/>
          </a:xfrm>
          <a:prstGeom prst="rect">
            <a:avLst/>
          </a:prstGeom>
        </p:spPr>
        <p:txBody>
          <a:bodyPr vert="horz" lIns="91440" tIns="45720" rIns="91440" bIns="45720" rtlCol="0" anchor="t">
            <a:normAutofit/>
          </a:bodyPr>
          <a:lstStyle>
            <a:lvl1pPr marL="344488" indent="-344488" algn="l" defTabSz="914400" rtl="0" eaLnBrk="1" latinLnBrk="0" hangingPunct="1">
              <a:spcBef>
                <a:spcPct val="20000"/>
              </a:spcBef>
              <a:buFont typeface="Arial" panose="020B0604020202020204" pitchFamily="34" charset="0"/>
              <a:buChar char="•"/>
              <a:defRPr sz="2000" b="1" kern="1200">
                <a:solidFill>
                  <a:srgbClr val="3275C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0" i="1">
                <a:solidFill>
                  <a:schemeClr val="tx1"/>
                </a:solidFill>
                <a:latin typeface="Gotham"/>
                <a:cs typeface="Arial"/>
              </a:rPr>
              <a:t>Childhood Cancer Action Plan</a:t>
            </a:r>
            <a:endParaRPr lang="en-US"/>
          </a:p>
        </p:txBody>
      </p:sp>
      <p:pic>
        <p:nvPicPr>
          <p:cNvPr id="5" name="Picture 4" descr="A yellow ribbon with black text&#10;&#10;AI-generated content may be incorrect.">
            <a:extLst>
              <a:ext uri="{FF2B5EF4-FFF2-40B4-BE49-F238E27FC236}">
                <a16:creationId xmlns:a16="http://schemas.microsoft.com/office/drawing/2014/main" id="{0FF63705-4B0C-1278-A264-7A45EF6864F2}"/>
              </a:ext>
            </a:extLst>
          </p:cNvPr>
          <p:cNvPicPr>
            <a:picLocks noChangeAspect="1"/>
          </p:cNvPicPr>
          <p:nvPr/>
        </p:nvPicPr>
        <p:blipFill>
          <a:blip r:embed="rId3"/>
          <a:stretch>
            <a:fillRect/>
          </a:stretch>
        </p:blipFill>
        <p:spPr>
          <a:xfrm>
            <a:off x="8179061" y="1667183"/>
            <a:ext cx="3035410" cy="3942027"/>
          </a:xfrm>
          <a:prstGeom prst="rect">
            <a:avLst/>
          </a:prstGeom>
          <a:ln>
            <a:noFill/>
          </a:ln>
          <a:effectLst>
            <a:outerShdw blurRad="292100" dist="139700" dir="2700000" algn="tl" rotWithShape="0">
              <a:srgbClr val="333333">
                <a:alpha val="65000"/>
              </a:srgbClr>
            </a:outerShdw>
          </a:effectLst>
        </p:spPr>
      </p:pic>
      <p:pic>
        <p:nvPicPr>
          <p:cNvPr id="7" name="Picture 6" descr="A blue and pink cover with text&#10;&#10;AI-generated content may be incorrect.">
            <a:extLst>
              <a:ext uri="{FF2B5EF4-FFF2-40B4-BE49-F238E27FC236}">
                <a16:creationId xmlns:a16="http://schemas.microsoft.com/office/drawing/2014/main" id="{70DF973B-9F5F-6FDA-E9EE-A404CDAF2A71}"/>
              </a:ext>
            </a:extLst>
          </p:cNvPr>
          <p:cNvPicPr>
            <a:picLocks noChangeAspect="1"/>
          </p:cNvPicPr>
          <p:nvPr/>
        </p:nvPicPr>
        <p:blipFill>
          <a:blip r:embed="rId4"/>
          <a:stretch>
            <a:fillRect/>
          </a:stretch>
        </p:blipFill>
        <p:spPr>
          <a:xfrm>
            <a:off x="3481770" y="1667183"/>
            <a:ext cx="2936748" cy="3838509"/>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1CED56B0-F12F-508E-3B68-39E17B4CA8CC}"/>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200240"/>
      </p:ext>
    </p:extLst>
  </p:cSld>
  <p:clrMapOvr>
    <a:masterClrMapping/>
  </p:clrMapOvr>
  <p:transition>
    <p:fade/>
  </p:transition>
</p:sld>
</file>

<file path=ppt/theme/theme1.xml><?xml version="1.0" encoding="utf-8"?>
<a:theme xmlns:a="http://schemas.openxmlformats.org/drawingml/2006/main" name="Office Theme">
  <a:themeElements>
    <a:clrScheme name="Dose of Reality DOJ">
      <a:dk1>
        <a:sysClr val="windowText" lastClr="000000"/>
      </a:dk1>
      <a:lt1>
        <a:sysClr val="window" lastClr="FFFFFF"/>
      </a:lt1>
      <a:dk2>
        <a:srgbClr val="F48521"/>
      </a:dk2>
      <a:lt2>
        <a:srgbClr val="C4C4C4"/>
      </a:lt2>
      <a:accent1>
        <a:srgbClr val="A25A32"/>
      </a:accent1>
      <a:accent2>
        <a:srgbClr val="C12227"/>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politan">
  <a:themeElements>
    <a:clrScheme name="Custom 1">
      <a:dk1>
        <a:sysClr val="windowText" lastClr="000000"/>
      </a:dk1>
      <a:lt1>
        <a:sysClr val="window" lastClr="FFFFFF"/>
      </a:lt1>
      <a:dk2>
        <a:srgbClr val="162F33"/>
      </a:dk2>
      <a:lt2>
        <a:srgbClr val="EAF0E0"/>
      </a:lt2>
      <a:accent1>
        <a:srgbClr val="025984"/>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4a61827-17da-44f6-8c68-a90b263b5fca" xsi:nil="true"/>
    <lcf76f155ced4ddcb4097134ff3c332f xmlns="6da122f5-03b6-40ae-9127-17c9292989a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C56E9F8A197440A895D292523CF376" ma:contentTypeVersion="18" ma:contentTypeDescription="Create a new document." ma:contentTypeScope="" ma:versionID="f94f45a26c97341da4d5b9f61e612540">
  <xsd:schema xmlns:xsd="http://www.w3.org/2001/XMLSchema" xmlns:xs="http://www.w3.org/2001/XMLSchema" xmlns:p="http://schemas.microsoft.com/office/2006/metadata/properties" xmlns:ns2="6da122f5-03b6-40ae-9127-17c9292989a2" xmlns:ns3="24a61827-17da-44f6-8c68-a90b263b5fca" targetNamespace="http://schemas.microsoft.com/office/2006/metadata/properties" ma:root="true" ma:fieldsID="91d1e420ac4c1c7eda161715bf47f892" ns2:_="" ns3:_="">
    <xsd:import namespace="6da122f5-03b6-40ae-9127-17c9292989a2"/>
    <xsd:import namespace="24a61827-17da-44f6-8c68-a90b263b5f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a122f5-03b6-40ae-9127-17c929298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718347-7ac7-43d2-8bc2-3254bf3347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a61827-17da-44f6-8c68-a90b263b5f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dae9ff3-0215-4ad9-a6f5-eb1ee4049083}" ma:internalName="TaxCatchAll" ma:showField="CatchAllData" ma:web="24a61827-17da-44f6-8c68-a90b263b5f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A921FE-8A2F-4073-81C4-116C44A06D5C}">
  <ds:schemaRefs>
    <ds:schemaRef ds:uri="http://schemas.microsoft.com/sharepoint/v3/contenttype/forms"/>
  </ds:schemaRefs>
</ds:datastoreItem>
</file>

<file path=customXml/itemProps2.xml><?xml version="1.0" encoding="utf-8"?>
<ds:datastoreItem xmlns:ds="http://schemas.openxmlformats.org/officeDocument/2006/customXml" ds:itemID="{1512BC02-4D54-4F2F-AAEB-F9BDCF995142}">
  <ds:schemaRefs>
    <ds:schemaRef ds:uri="24a61827-17da-44f6-8c68-a90b263b5fca"/>
    <ds:schemaRef ds:uri="6da122f5-03b6-40ae-9127-17c9292989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7CE5EA3-1C0C-49C9-8A1D-45B077770203}">
  <ds:schemaRefs>
    <ds:schemaRef ds:uri="24a61827-17da-44f6-8c68-a90b263b5fca"/>
    <ds:schemaRef ds:uri="6da122f5-03b6-40ae-9127-17c9292989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39</Notes>
  <HiddenSlides>0</HiddenSlides>
  <ScaleCrop>false</ScaleCrop>
  <HeadingPairs>
    <vt:vector size="4" baseType="variant">
      <vt:variant>
        <vt:lpstr>Theme</vt:lpstr>
      </vt:variant>
      <vt:variant>
        <vt:i4>6</vt:i4>
      </vt:variant>
      <vt:variant>
        <vt:lpstr>Slide Titles</vt:lpstr>
      </vt:variant>
      <vt:variant>
        <vt:i4>59</vt:i4>
      </vt:variant>
    </vt:vector>
  </HeadingPairs>
  <TitlesOfParts>
    <vt:vector size="65" baseType="lpstr">
      <vt:lpstr>Office Theme</vt:lpstr>
      <vt:lpstr>Metropolitan</vt:lpstr>
      <vt:lpstr>21_BasicWhite</vt:lpstr>
      <vt:lpstr>Office Theme</vt:lpstr>
      <vt:lpstr>Office Theme</vt:lpstr>
      <vt:lpstr>1_Office Theme</vt:lpstr>
      <vt:lpstr>Welcome to the Green Bay Regional Meeting!</vt:lpstr>
      <vt:lpstr>PowerPoint Presentation</vt:lpstr>
      <vt:lpstr>Purpose of the Day</vt:lpstr>
      <vt:lpstr>Agenda</vt:lpstr>
      <vt:lpstr>Become a Wisconsin Cancer Collaborative Member!</vt:lpstr>
      <vt:lpstr>Wisconsin Cancer Plan 2020-2030</vt:lpstr>
      <vt:lpstr>Wisconsin Cancer Plan 2020-2030 Chapters</vt:lpstr>
      <vt:lpstr>County Cancer Profiles Link:</vt:lpstr>
      <vt:lpstr>Look what we’ve been up to</vt:lpstr>
      <vt:lpstr>PowerPoint Presentation</vt:lpstr>
      <vt:lpstr>Lambeau’s Deadliest Opponent: Tackling Lung Cancer with  Early Screening! </vt:lpstr>
      <vt:lpstr>PowerPoint Presentation</vt:lpstr>
      <vt:lpstr>Game Changer: Lung Cancer Screening</vt:lpstr>
      <vt:lpstr>Stage Shift</vt:lpstr>
      <vt:lpstr>Building Our Team</vt:lpstr>
      <vt:lpstr>PowerPoint Presentation</vt:lpstr>
      <vt:lpstr>PowerPoint Presentation</vt:lpstr>
      <vt:lpstr>Executing the Gameplan </vt:lpstr>
      <vt:lpstr>PowerPoint Presentation</vt:lpstr>
      <vt:lpstr>Multi-center Analysis of Extrapulmonary Malignancies Identified during Low-Dose Lung Cancer Screening</vt:lpstr>
      <vt:lpstr>First Line of Defense:  Tobacco Screening and Documentation</vt:lpstr>
      <vt:lpstr>Tackling our Challenges</vt:lpstr>
      <vt:lpstr>Thank you!  Questions?       Meghan.McHugh@aah.org 800-252-2990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Wisconsin Cancer Summit</vt:lpstr>
      <vt:lpstr>2025 Green Bay Regional Meeting Survey</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WCC Membership Orientation Webinar</dc:title>
  <dc:creator>sstocker</dc:creator>
  <cp:revision>1</cp:revision>
  <dcterms:created xsi:type="dcterms:W3CDTF">2015-09-29T17:16:54Z</dcterms:created>
  <dcterms:modified xsi:type="dcterms:W3CDTF">2025-05-08T15:08:52Z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0x0101007BC56E9F8A197440A895D292523CF376</vt:lpwstr>
  </property>
  <property fmtid="{D5CDD505-2E9C-101B-9397-08002B2CF9AE}" pid="3" name="MediaServiceImageTags">
    <vt:lpwstr/>
  </property>
</Properties>
</file>