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36" r:id="rId4"/>
  </p:sldMasterIdLst>
  <p:notesMasterIdLst>
    <p:notesMasterId r:id="rId23"/>
  </p:notesMasterIdLst>
  <p:sldIdLst>
    <p:sldId id="282" r:id="rId5"/>
    <p:sldId id="283" r:id="rId6"/>
    <p:sldId id="257" r:id="rId7"/>
    <p:sldId id="277" r:id="rId8"/>
    <p:sldId id="263" r:id="rId9"/>
    <p:sldId id="272" r:id="rId10"/>
    <p:sldId id="540" r:id="rId11"/>
    <p:sldId id="683" r:id="rId12"/>
    <p:sldId id="292" r:id="rId13"/>
    <p:sldId id="665" r:id="rId14"/>
    <p:sldId id="266" r:id="rId15"/>
    <p:sldId id="265" r:id="rId16"/>
    <p:sldId id="261" r:id="rId17"/>
    <p:sldId id="682" r:id="rId18"/>
    <p:sldId id="256" r:id="rId19"/>
    <p:sldId id="268" r:id="rId20"/>
    <p:sldId id="260" r:id="rId21"/>
    <p:sldId id="288"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ffins, Ilka" initials="HI"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00D851-0514-44B6-A194-5D984F31E1AF}" v="1" dt="2023-10-21T00:44:16.6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85302" autoAdjust="0"/>
  </p:normalViewPr>
  <p:slideViewPr>
    <p:cSldViewPr snapToGrid="0">
      <p:cViewPr varScale="1">
        <p:scale>
          <a:sx n="95" d="100"/>
          <a:sy n="95" d="100"/>
        </p:scale>
        <p:origin x="214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E99245-8721-4ADF-8E1A-4C9A09D588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9FDCBEB-2BD9-4155-8D8D-A30320C9276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353D4C4-1C69-458C-844F-51AA5DBFB643}" type="datetimeFigureOut">
              <a:rPr lang="en-US"/>
              <a:pPr>
                <a:defRPr/>
              </a:pPr>
              <a:t>10/23/2023</a:t>
            </a:fld>
            <a:endParaRPr lang="en-US"/>
          </a:p>
        </p:txBody>
      </p:sp>
      <p:sp>
        <p:nvSpPr>
          <p:cNvPr id="4" name="Slide Image Placeholder 3">
            <a:extLst>
              <a:ext uri="{FF2B5EF4-FFF2-40B4-BE49-F238E27FC236}">
                <a16:creationId xmlns:a16="http://schemas.microsoft.com/office/drawing/2014/main" id="{5C7D32D4-C148-4FA0-965C-B52E169906EE}"/>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F324431-C5E0-4825-9506-6A57DA4891D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0388198-1D3D-4B6A-9BB3-11B99FAD232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BD509AE-E2C6-42CB-9BCD-5E9CA0AA3FC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561BA5B-941D-40A2-A4AC-378FA0A44E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8D7F2F78-ECFF-4C26-8536-39AEEC8751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702C5B48-C2EF-4372-8252-3FCD789B98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baseline="0" dirty="0">
                <a:solidFill>
                  <a:srgbClr val="000000"/>
                </a:solidFill>
                <a:latin typeface="Times New Roman" panose="02020603050405020304" pitchFamily="18" charset="0"/>
              </a:rPr>
              <a:t>Hi My name is Ilka Hoffins, and I’m the program director for Aurora Health Care’s Team Phoenix.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i="0" u="none" strike="noStrike" baseline="0" dirty="0">
              <a:solidFill>
                <a:srgbClr val="000000"/>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baseline="0" dirty="0">
                <a:solidFill>
                  <a:srgbClr val="000000"/>
                </a:solidFill>
                <a:latin typeface="Times New Roman" panose="02020603050405020304" pitchFamily="18" charset="0"/>
              </a:rPr>
              <a:t>My hope is to provide you with an understanding of what Team Phoenix is, the lasting positive impact it has on the lives of cancer survivors, and some tips we’ve learned about crafting a wellness program for cancer survivors that instills healthy lifestyle habits and a life-long support network.</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i="0" u="none" strike="noStrike" baseline="0" dirty="0">
              <a:solidFill>
                <a:srgbClr val="000000"/>
              </a:solidFill>
              <a:latin typeface="Times New Roman" panose="02020603050405020304" pitchFamily="18" charset="0"/>
            </a:endParaRPr>
          </a:p>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AEABCEEA-76A9-4668-84B8-AF609CF167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fld id="{28FEDFEB-D3D7-4E50-8E49-1953C36FC60E}" type="slidenum">
              <a:rPr lang="en-US" altLang="en-US">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training season we incorporate Healthy eating, self care and wellness education. From in person sessions with our registered dietician (who’s also Team Phoenix alumnae from 2015) to the weekly newsletter and on demand guest lecture videos, our survivor athletes learn a lot about how to make healthy changes in their lifestyle habits. </a:t>
            </a:r>
          </a:p>
        </p:txBody>
      </p:sp>
      <p:sp>
        <p:nvSpPr>
          <p:cNvPr id="4" name="Slide Number Placeholder 3"/>
          <p:cNvSpPr>
            <a:spLocks noGrp="1"/>
          </p:cNvSpPr>
          <p:nvPr>
            <p:ph type="sldNum" sz="quarter" idx="5"/>
          </p:nvPr>
        </p:nvSpPr>
        <p:spPr/>
        <p:txBody>
          <a:bodyPr/>
          <a:lstStyle/>
          <a:p>
            <a:pPr>
              <a:defRPr/>
            </a:pPr>
            <a:fld id="{6561BA5B-941D-40A2-A4AC-378FA0A44EDA}" type="slidenum">
              <a:rPr lang="en-US" altLang="en-US" smtClean="0"/>
              <a:pPr>
                <a:defRPr/>
              </a:pPr>
              <a:t>10</a:t>
            </a:fld>
            <a:endParaRPr lang="en-US" altLang="en-US"/>
          </a:p>
        </p:txBody>
      </p:sp>
    </p:spTree>
    <p:extLst>
      <p:ext uri="{BB962C8B-B14F-4D97-AF65-F5344CB8AC3E}">
        <p14:creationId xmlns:p14="http://schemas.microsoft.com/office/powerpoint/2010/main" val="980417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know from survey data that even years after alumnae complete the 14 week triathlon training program and cross the finish line of the triathlon, they are staying committed to daily physical activity and eating healthy.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2018 we expanded to a year round program to help support alumnae who wanted to continue the camaraderie of training TOGETHER – and it’s been a huge hit. This Fall we have over 75 alumnae training as part of our “ALL IN” online and in person walk/run program at the Pettit Ice Center Indoor track. </a:t>
            </a:r>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6561BA5B-941D-40A2-A4AC-378FA0A44EDA}" type="slidenum">
              <a:rPr lang="en-US" altLang="en-US" smtClean="0"/>
              <a:pPr>
                <a:defRPr/>
              </a:pPr>
              <a:t>11</a:t>
            </a:fld>
            <a:endParaRPr lang="en-US" altLang="en-US"/>
          </a:p>
        </p:txBody>
      </p:sp>
    </p:spTree>
    <p:extLst>
      <p:ext uri="{BB962C8B-B14F-4D97-AF65-F5344CB8AC3E}">
        <p14:creationId xmlns:p14="http://schemas.microsoft.com/office/powerpoint/2010/main" val="1402723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5397074E-BD90-4C47-B796-11F60BC372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FC4DEEBD-D996-4532-B676-C31EAA38B9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Team Phoenix also offers a private </a:t>
            </a:r>
            <a:r>
              <a:rPr lang="en-US" altLang="en-US" dirty="0" err="1"/>
              <a:t>facebook</a:t>
            </a:r>
            <a:r>
              <a:rPr lang="en-US" altLang="en-US" dirty="0"/>
              <a:t> page for alumnae who want to share health/wellness concerns, successes, and reach out to coordinate gatherings. There are usually multiple opportunities every week for alumnae to get together to complete walks, runs, hikes and a variety of other activities from kayaking to camping. </a:t>
            </a:r>
          </a:p>
        </p:txBody>
      </p:sp>
      <p:sp>
        <p:nvSpPr>
          <p:cNvPr id="41988" name="Slide Number Placeholder 3">
            <a:extLst>
              <a:ext uri="{FF2B5EF4-FFF2-40B4-BE49-F238E27FC236}">
                <a16:creationId xmlns:a16="http://schemas.microsoft.com/office/drawing/2014/main" id="{A22A8D12-3F68-4B88-B297-B530883809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fld id="{BA905B22-3DBF-4381-A635-F5A5796C0938}" type="slidenum">
              <a:rPr lang="en-US" altLang="en-US">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5343830C-84DC-480F-A4D6-2760E55A85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B38C70D8-D074-4C44-B6BB-B33FD981D368}"/>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endParaRPr lang="en-US" altLang="en-US" dirty="0"/>
          </a:p>
          <a:p>
            <a:pPr eaLnBrk="1" hangingPunct="1">
              <a:spcBef>
                <a:spcPct val="0"/>
              </a:spcBef>
              <a:defRPr/>
            </a:pPr>
            <a:r>
              <a:rPr lang="en-US" altLang="en-US" dirty="0"/>
              <a:t>While Team Phoenix isn’t a weight loss program, we’re pleased when we get updates like this from an 2018 alumnae who said she had such a great medical update from her PCP that she needed to talk with her financial planner because she realized that with her lifestyle healthier now, she’s going to live longer than she had thought. </a:t>
            </a:r>
          </a:p>
          <a:p>
            <a:pPr eaLnBrk="1" hangingPunct="1">
              <a:spcBef>
                <a:spcPct val="0"/>
              </a:spcBef>
              <a:defRPr/>
            </a:pPr>
            <a:endParaRPr lang="en-US" altLang="en-US" dirty="0"/>
          </a:p>
        </p:txBody>
      </p:sp>
      <p:sp>
        <p:nvSpPr>
          <p:cNvPr id="39940" name="Slide Number Placeholder 3">
            <a:extLst>
              <a:ext uri="{FF2B5EF4-FFF2-40B4-BE49-F238E27FC236}">
                <a16:creationId xmlns:a16="http://schemas.microsoft.com/office/drawing/2014/main" id="{D6B7BB82-D8E0-485D-BD82-06CE64F561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fld id="{942FB8A9-D17B-4604-A5E6-E2DCE87EE4E8}" type="slidenum">
              <a:rPr lang="en-US" altLang="en-US">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always exploring new ways to enhance what Team Phoenix has to offer cancer survivors – and one of our newest offerings is our HEAL Survivorships sessions that we’ve been able to create thanks to the generous funding from the ACS/Kohls HEAL Grant.  We’re excited to be offering ALL female cancer survivors opportunities for joining our alumnae for indoor walking/strength training followed by interactive healthy cooking/eating sessions. Our alumnae are thrilled to get to invite other survivors they know, and our clinicians are already referring people to sign up!</a:t>
            </a:r>
          </a:p>
        </p:txBody>
      </p:sp>
      <p:sp>
        <p:nvSpPr>
          <p:cNvPr id="4" name="Slide Number Placeholder 3"/>
          <p:cNvSpPr>
            <a:spLocks noGrp="1"/>
          </p:cNvSpPr>
          <p:nvPr>
            <p:ph type="sldNum" sz="quarter" idx="5"/>
          </p:nvPr>
        </p:nvSpPr>
        <p:spPr/>
        <p:txBody>
          <a:bodyPr/>
          <a:lstStyle/>
          <a:p>
            <a:pPr>
              <a:defRPr/>
            </a:pPr>
            <a:fld id="{6561BA5B-941D-40A2-A4AC-378FA0A44EDA}" type="slidenum">
              <a:rPr lang="en-US" altLang="en-US" smtClean="0"/>
              <a:pPr>
                <a:defRPr/>
              </a:pPr>
              <a:t>14</a:t>
            </a:fld>
            <a:endParaRPr lang="en-US" altLang="en-US"/>
          </a:p>
        </p:txBody>
      </p:sp>
    </p:spTree>
    <p:extLst>
      <p:ext uri="{BB962C8B-B14F-4D97-AF65-F5344CB8AC3E}">
        <p14:creationId xmlns:p14="http://schemas.microsoft.com/office/powerpoint/2010/main" val="1321702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1482736-BF87-4FD2-BC24-08F71161C7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70EC5942-B12F-4196-9735-ED06FF3945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Wingdings" panose="05000000000000000000" pitchFamily="2" charset="2"/>
              <a:buChar char="Ø"/>
            </a:pPr>
            <a:r>
              <a:rPr lang="en-US" altLang="en-US" dirty="0"/>
              <a:t>In summary, Team Phoenix is focused helping female cancer survivors take back control of their life after going through cancer treatment. We work hard to remove the barriers to joining an exercise program by offering a very comprehensive safe, successful and ongoing training experience in a highly supported “No judgement zone” environment. We’re proud that 100% of our alumnae report that Team Phoenix has had a positive impact on their life and a majority continue to stay active and connected with the Team Phoenix community. </a:t>
            </a:r>
          </a:p>
          <a:p>
            <a:endParaRPr lang="en-US" altLang="en-US" dirty="0"/>
          </a:p>
        </p:txBody>
      </p:sp>
      <p:sp>
        <p:nvSpPr>
          <p:cNvPr id="17412" name="Slide Number Placeholder 3">
            <a:extLst>
              <a:ext uri="{FF2B5EF4-FFF2-40B4-BE49-F238E27FC236}">
                <a16:creationId xmlns:a16="http://schemas.microsoft.com/office/drawing/2014/main" id="{4FDA6D6B-B786-42E8-9783-0044881CD8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fld id="{20AC30F2-6235-49C6-849D-319E9D9FDEAE}" type="slidenum">
              <a:rPr lang="en-US" altLang="en-US">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you’d like to read more about Team Phoenix, we’re excited to have been featured in a variety of sports magazines, from Sports Illustrated to Triathlete Magazine</a:t>
            </a:r>
          </a:p>
        </p:txBody>
      </p:sp>
      <p:sp>
        <p:nvSpPr>
          <p:cNvPr id="4" name="Slide Number Placeholder 3"/>
          <p:cNvSpPr>
            <a:spLocks noGrp="1"/>
          </p:cNvSpPr>
          <p:nvPr>
            <p:ph type="sldNum" sz="quarter" idx="5"/>
          </p:nvPr>
        </p:nvSpPr>
        <p:spPr/>
        <p:txBody>
          <a:bodyPr/>
          <a:lstStyle/>
          <a:p>
            <a:pPr>
              <a:defRPr/>
            </a:pPr>
            <a:fld id="{6561BA5B-941D-40A2-A4AC-378FA0A44EDA}" type="slidenum">
              <a:rPr lang="en-US" altLang="en-US" smtClean="0"/>
              <a:pPr>
                <a:defRPr/>
              </a:pPr>
              <a:t>16</a:t>
            </a:fld>
            <a:endParaRPr lang="en-US" altLang="en-US"/>
          </a:p>
        </p:txBody>
      </p:sp>
    </p:spTree>
    <p:extLst>
      <p:ext uri="{BB962C8B-B14F-4D97-AF65-F5344CB8AC3E}">
        <p14:creationId xmlns:p14="http://schemas.microsoft.com/office/powerpoint/2010/main" val="2137136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or someone you know is interested in getting involved with Team Phoenix, please contact me.</a:t>
            </a:r>
          </a:p>
        </p:txBody>
      </p:sp>
      <p:sp>
        <p:nvSpPr>
          <p:cNvPr id="4" name="Slide Number Placeholder 3"/>
          <p:cNvSpPr>
            <a:spLocks noGrp="1"/>
          </p:cNvSpPr>
          <p:nvPr>
            <p:ph type="sldNum" sz="quarter" idx="5"/>
          </p:nvPr>
        </p:nvSpPr>
        <p:spPr/>
        <p:txBody>
          <a:bodyPr/>
          <a:lstStyle/>
          <a:p>
            <a:pPr>
              <a:defRPr/>
            </a:pPr>
            <a:fld id="{6561BA5B-941D-40A2-A4AC-378FA0A44EDA}" type="slidenum">
              <a:rPr lang="en-US" altLang="en-US"/>
              <a:pPr>
                <a:defRPr/>
              </a:pPr>
              <a:t>17</a:t>
            </a:fld>
            <a:endParaRPr lang="en-US" altLang="en-US"/>
          </a:p>
        </p:txBody>
      </p:sp>
    </p:spTree>
    <p:extLst>
      <p:ext uri="{BB962C8B-B14F-4D97-AF65-F5344CB8AC3E}">
        <p14:creationId xmlns:p14="http://schemas.microsoft.com/office/powerpoint/2010/main" val="1059989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D80BF61-C8EE-47B1-BAC4-76EB1B357F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1B3108DD-4A93-4156-8F42-BEB2B6867D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Optional video overview of the Team Phoenix triathlon training program and includes some wonderful testimonials from our alumnae.</a:t>
            </a:r>
          </a:p>
        </p:txBody>
      </p:sp>
      <p:sp>
        <p:nvSpPr>
          <p:cNvPr id="11268" name="Slide Number Placeholder 3">
            <a:extLst>
              <a:ext uri="{FF2B5EF4-FFF2-40B4-BE49-F238E27FC236}">
                <a16:creationId xmlns:a16="http://schemas.microsoft.com/office/drawing/2014/main" id="{5C5933BA-8201-4143-8D84-934760DB7C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fld id="{02FC45C8-AB42-454F-BAA0-5E096D3558FA}" type="slidenum">
              <a:rPr lang="en-US" altLang="en-US">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06B6CC4-59BE-4B86-B9FA-F3E3DB67CA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2F26E37-E674-4232-BC51-0EBD709879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b="0" i="0" u="none" strike="noStrike" baseline="0" dirty="0">
                <a:solidFill>
                  <a:srgbClr val="000000"/>
                </a:solidFill>
                <a:latin typeface="Times New Roman" panose="02020603050405020304" pitchFamily="18" charset="0"/>
              </a:rPr>
              <a:t>I’m fortunate to work with a dedicated team of medical advisors, clinicians, and certified triathlon coaches to help survivors have a safe and successful training experience. </a:t>
            </a:r>
          </a:p>
        </p:txBody>
      </p:sp>
      <p:sp>
        <p:nvSpPr>
          <p:cNvPr id="7172" name="Slide Number Placeholder 3">
            <a:extLst>
              <a:ext uri="{FF2B5EF4-FFF2-40B4-BE49-F238E27FC236}">
                <a16:creationId xmlns:a16="http://schemas.microsoft.com/office/drawing/2014/main" id="{5F646D70-EAD9-40D4-91A6-7B2786DE20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fld id="{D584A37F-1F36-4F5D-85C2-59533557B6FC}" type="slidenum">
              <a:rPr lang="en-US" altLang="en-US">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Since 2011 Team Phoenix has helped more than 375 women gain back their confidence and energy with training and healthy life-style education.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We’ve learned that there’s a great need for programs like Team Phoenix because over 70% of cancer survivors would have liked to receive more support in their transition from treatment to survivorship.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Our goal is to offer a program that establishes new habits and healthy lifestyles that will extend on to their families and ripple out into the community. Hopefully increasing the quality of life and longevity for cancer survivors with the ultimate hope of decreasing the incidence of cancer overall. </a:t>
            </a:r>
            <a:endParaRPr lang="en-US" dirty="0"/>
          </a:p>
        </p:txBody>
      </p:sp>
      <p:sp>
        <p:nvSpPr>
          <p:cNvPr id="4" name="Slide Number Placeholder 3"/>
          <p:cNvSpPr>
            <a:spLocks noGrp="1"/>
          </p:cNvSpPr>
          <p:nvPr>
            <p:ph type="sldNum" sz="quarter" idx="5"/>
          </p:nvPr>
        </p:nvSpPr>
        <p:spPr/>
        <p:txBody>
          <a:bodyPr/>
          <a:lstStyle/>
          <a:p>
            <a:pPr>
              <a:defRPr/>
            </a:pPr>
            <a:fld id="{6561BA5B-941D-40A2-A4AC-378FA0A44EDA}" type="slidenum">
              <a:rPr lang="en-US" altLang="en-US" smtClean="0"/>
              <a:pPr>
                <a:defRPr/>
              </a:pPr>
              <a:t>3</a:t>
            </a:fld>
            <a:endParaRPr lang="en-US" altLang="en-US"/>
          </a:p>
        </p:txBody>
      </p:sp>
    </p:spTree>
    <p:extLst>
      <p:ext uri="{BB962C8B-B14F-4D97-AF65-F5344CB8AC3E}">
        <p14:creationId xmlns:p14="http://schemas.microsoft.com/office/powerpoint/2010/main" val="738315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Phoenix triathlon training program is based on the concept of consistent goal-oriented training and education The goal is challenging, a sprint distance triathlon, which helps motivate athletes to attend group training and stay accountable with their training plans. Fun fact – only 2% of the general population have completed a triathlon making the title of “triathlete” a huge accomplishment! </a:t>
            </a:r>
          </a:p>
          <a:p>
            <a:r>
              <a:rPr lang="en-US" dirty="0"/>
              <a:t>Each summer we have a new “Cohort” of survivor athletes who join the program. Together with coaches, medical volunteers and alumnae from past years, survivors make valuable connections and learn to set up new daily routines, and prioritize time for self care, exercise, eating healthy. </a:t>
            </a:r>
          </a:p>
          <a:p>
            <a:endParaRPr lang="en-US" dirty="0"/>
          </a:p>
        </p:txBody>
      </p:sp>
      <p:sp>
        <p:nvSpPr>
          <p:cNvPr id="4" name="Slide Number Placeholder 3"/>
          <p:cNvSpPr>
            <a:spLocks noGrp="1"/>
          </p:cNvSpPr>
          <p:nvPr>
            <p:ph type="sldNum" sz="quarter" idx="5"/>
          </p:nvPr>
        </p:nvSpPr>
        <p:spPr/>
        <p:txBody>
          <a:bodyPr/>
          <a:lstStyle/>
          <a:p>
            <a:pPr>
              <a:defRPr/>
            </a:pPr>
            <a:fld id="{6561BA5B-941D-40A2-A4AC-378FA0A44EDA}" type="slidenum">
              <a:rPr lang="en-US" altLang="en-US" smtClean="0"/>
              <a:pPr>
                <a:defRPr/>
              </a:pPr>
              <a:t>4</a:t>
            </a:fld>
            <a:endParaRPr lang="en-US" altLang="en-US"/>
          </a:p>
        </p:txBody>
      </p:sp>
    </p:spTree>
    <p:extLst>
      <p:ext uri="{BB962C8B-B14F-4D97-AF65-F5344CB8AC3E}">
        <p14:creationId xmlns:p14="http://schemas.microsoft.com/office/powerpoint/2010/main" val="2034631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over 50% of Team Phoenix survivor athletes this is their very first experience with organized exercise classes or athletic teams. We strive to remove common barriers to exercise by including all ages, abilities, and types of cancer. As long as a survivor is available to commit to the 14 week training session our physical requirements to join are pretty basic, they need to be able to walk and bike 100 yards unassisted and swim the length of the pool (or take our learn to swim classes)</a:t>
            </a:r>
          </a:p>
        </p:txBody>
      </p:sp>
      <p:sp>
        <p:nvSpPr>
          <p:cNvPr id="4" name="Slide Number Placeholder 3"/>
          <p:cNvSpPr>
            <a:spLocks noGrp="1"/>
          </p:cNvSpPr>
          <p:nvPr>
            <p:ph type="sldNum" sz="quarter" idx="5"/>
          </p:nvPr>
        </p:nvSpPr>
        <p:spPr/>
        <p:txBody>
          <a:bodyPr/>
          <a:lstStyle/>
          <a:p>
            <a:pPr>
              <a:defRPr/>
            </a:pPr>
            <a:fld id="{6561BA5B-941D-40A2-A4AC-378FA0A44EDA}" type="slidenum">
              <a:rPr lang="en-US" altLang="en-US" smtClean="0"/>
              <a:pPr>
                <a:defRPr/>
              </a:pPr>
              <a:t>5</a:t>
            </a:fld>
            <a:endParaRPr lang="en-US" altLang="en-US"/>
          </a:p>
        </p:txBody>
      </p:sp>
    </p:spTree>
    <p:extLst>
      <p:ext uri="{BB962C8B-B14F-4D97-AF65-F5344CB8AC3E}">
        <p14:creationId xmlns:p14="http://schemas.microsoft.com/office/powerpoint/2010/main" val="996257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welcome many survivors with limited athletic experience, one of the barriers many athletes need to overcome is learning to swim. Some even have a complete fear of the water. For those folks we offer a 5 week pre season Learn to Swim session. For those who have basic swimming skills, they join for 14 weeks of training. Each athlete is evaluated and receives leveled online training plans – beginner, intermediate and advanced for each of the 4 activities - strength, swimming, biking, and running or walking. Training together twice a week as a group helps athletes feel medically supported and guided by our coaches. Each week there’s a benchmark to assure that every athlete is on track for a safe and successful triathlon event. We focus on completion rather than competition for the training and triathlon event. </a:t>
            </a:r>
          </a:p>
        </p:txBody>
      </p:sp>
      <p:sp>
        <p:nvSpPr>
          <p:cNvPr id="4" name="Slide Number Placeholder 3"/>
          <p:cNvSpPr>
            <a:spLocks noGrp="1"/>
          </p:cNvSpPr>
          <p:nvPr>
            <p:ph type="sldNum" sz="quarter" idx="5"/>
          </p:nvPr>
        </p:nvSpPr>
        <p:spPr/>
        <p:txBody>
          <a:bodyPr/>
          <a:lstStyle/>
          <a:p>
            <a:pPr>
              <a:defRPr/>
            </a:pPr>
            <a:fld id="{6561BA5B-941D-40A2-A4AC-378FA0A44EDA}" type="slidenum">
              <a:rPr lang="en-US" altLang="en-US" smtClean="0"/>
              <a:pPr>
                <a:defRPr/>
              </a:pPr>
              <a:t>6</a:t>
            </a:fld>
            <a:endParaRPr lang="en-US" altLang="en-US"/>
          </a:p>
        </p:txBody>
      </p:sp>
    </p:spTree>
    <p:extLst>
      <p:ext uri="{BB962C8B-B14F-4D97-AF65-F5344CB8AC3E}">
        <p14:creationId xmlns:p14="http://schemas.microsoft.com/office/powerpoint/2010/main" val="2683648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Phoenix has a comprehensive infrastructure of people that work as a team to identify cancer survivors who will benefit from the program, coordinate all of the necessary resources, and support our survivor athletes to assure they have a safe and successful training experience. </a:t>
            </a:r>
          </a:p>
        </p:txBody>
      </p:sp>
      <p:sp>
        <p:nvSpPr>
          <p:cNvPr id="4" name="Slide Number Placeholder 3"/>
          <p:cNvSpPr>
            <a:spLocks noGrp="1"/>
          </p:cNvSpPr>
          <p:nvPr>
            <p:ph type="sldNum" sz="quarter" idx="5"/>
          </p:nvPr>
        </p:nvSpPr>
        <p:spPr/>
        <p:txBody>
          <a:bodyPr/>
          <a:lstStyle/>
          <a:p>
            <a:pPr>
              <a:defRPr/>
            </a:pPr>
            <a:fld id="{6561BA5B-941D-40A2-A4AC-378FA0A44EDA}" type="slidenum">
              <a:rPr lang="en-US" altLang="en-US" smtClean="0"/>
              <a:pPr>
                <a:defRPr/>
              </a:pPr>
              <a:t>7</a:t>
            </a:fld>
            <a:endParaRPr lang="en-US" altLang="en-US"/>
          </a:p>
        </p:txBody>
      </p:sp>
    </p:spTree>
    <p:extLst>
      <p:ext uri="{BB962C8B-B14F-4D97-AF65-F5344CB8AC3E}">
        <p14:creationId xmlns:p14="http://schemas.microsoft.com/office/powerpoint/2010/main" val="1280460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comprehensive team is a key to our success! Research shows patients are more likely to join survivorship programs like Team Phoenix if it’s recommended by their clinician. Patients often see it as a “prescription for health”. Offering medical volunteers at training sessions helps reassure athletes learn to trust their body and builds ongoing connections with providers and specialists. Our certified coaches are trained to work specifically with the side effects that can come from cancer treatment. One of our most unique group of volunteers is our very own Team Phoenix alumnae – they come back to train alongside the new group of athletes offering support, encouragement and inspiration. Some become Swim Angels to swim alongside athletes who aren’t confident to swim alone in open water, and other become Alumnae mentors who act as a confidant to answer questions and gather athletes who live in the same area to train and socialize together. </a:t>
            </a:r>
          </a:p>
        </p:txBody>
      </p:sp>
      <p:sp>
        <p:nvSpPr>
          <p:cNvPr id="4" name="Slide Number Placeholder 3"/>
          <p:cNvSpPr>
            <a:spLocks noGrp="1"/>
          </p:cNvSpPr>
          <p:nvPr>
            <p:ph type="sldNum" sz="quarter" idx="5"/>
          </p:nvPr>
        </p:nvSpPr>
        <p:spPr/>
        <p:txBody>
          <a:bodyPr/>
          <a:lstStyle/>
          <a:p>
            <a:pPr>
              <a:defRPr/>
            </a:pPr>
            <a:fld id="{6561BA5B-941D-40A2-A4AC-378FA0A44EDA}" type="slidenum">
              <a:rPr lang="en-US" altLang="en-US" smtClean="0"/>
              <a:pPr>
                <a:defRPr/>
              </a:pPr>
              <a:t>8</a:t>
            </a:fld>
            <a:endParaRPr lang="en-US" altLang="en-US"/>
          </a:p>
        </p:txBody>
      </p:sp>
    </p:spTree>
    <p:extLst>
      <p:ext uri="{BB962C8B-B14F-4D97-AF65-F5344CB8AC3E}">
        <p14:creationId xmlns:p14="http://schemas.microsoft.com/office/powerpoint/2010/main" val="1231721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Three-four training sessions a week are completed at home and athletes often involve their family, friends and co-workers. Every year we have hundreds of supporters who attend the triathlon to cheer everyone on carrying signs and wearing their purple Team Phoenix shirts which we fondly call our “Sea of Purple”</a:t>
            </a:r>
          </a:p>
        </p:txBody>
      </p:sp>
      <p:sp>
        <p:nvSpPr>
          <p:cNvPr id="4" name="Slide Number Placeholder 3"/>
          <p:cNvSpPr>
            <a:spLocks noGrp="1"/>
          </p:cNvSpPr>
          <p:nvPr>
            <p:ph type="sldNum" sz="quarter" idx="5"/>
          </p:nvPr>
        </p:nvSpPr>
        <p:spPr/>
        <p:txBody>
          <a:bodyPr/>
          <a:lstStyle/>
          <a:p>
            <a:pPr>
              <a:defRPr/>
            </a:pPr>
            <a:fld id="{6561BA5B-941D-40A2-A4AC-378FA0A44EDA}" type="slidenum">
              <a:rPr lang="en-US" altLang="en-US" smtClean="0"/>
              <a:pPr>
                <a:defRPr/>
              </a:pPr>
              <a:t>9</a:t>
            </a:fld>
            <a:endParaRPr lang="en-US" altLang="en-US"/>
          </a:p>
        </p:txBody>
      </p:sp>
    </p:spTree>
    <p:extLst>
      <p:ext uri="{BB962C8B-B14F-4D97-AF65-F5344CB8AC3E}">
        <p14:creationId xmlns:p14="http://schemas.microsoft.com/office/powerpoint/2010/main" val="3097469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E10F468F-582E-4519-90C2-AB6C73B1303A}"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0C55401-F2C5-4D14-BE41-F0D21D296143}"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874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8A557E9-666F-4CBA-A355-0013B746F28C}"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F68A6BC-31F0-48DE-9316-43FBC2A70ECD}" type="slidenum">
              <a:rPr lang="en-US" altLang="en-US" smtClean="0"/>
              <a:pPr>
                <a:defRPr/>
              </a:pPr>
              <a:t>‹#›</a:t>
            </a:fld>
            <a:endParaRPr lang="en-US" altLang="en-US"/>
          </a:p>
        </p:txBody>
      </p:sp>
    </p:spTree>
    <p:extLst>
      <p:ext uri="{BB962C8B-B14F-4D97-AF65-F5344CB8AC3E}">
        <p14:creationId xmlns:p14="http://schemas.microsoft.com/office/powerpoint/2010/main" val="773288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5DB315C-59C0-4331-B8DD-E8843A9DC281}"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108E22A-B1B0-4AA7-9DCC-D7D97EF987DB}" type="slidenum">
              <a:rPr lang="en-US" altLang="en-US" smtClean="0"/>
              <a:pPr>
                <a:defRPr/>
              </a:pPr>
              <a:t>‹#›</a:t>
            </a:fld>
            <a:endParaRPr lang="en-US" altLang="en-US"/>
          </a:p>
        </p:txBody>
      </p:sp>
    </p:spTree>
    <p:extLst>
      <p:ext uri="{BB962C8B-B14F-4D97-AF65-F5344CB8AC3E}">
        <p14:creationId xmlns:p14="http://schemas.microsoft.com/office/powerpoint/2010/main" val="501737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41DF8-BC3B-86B9-A6BE-213C599992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8503BC-F140-BAC7-B764-4CF166837B1C}"/>
              </a:ext>
            </a:extLst>
          </p:cNvPr>
          <p:cNvSpPr>
            <a:spLocks noGrp="1"/>
          </p:cNvSpPr>
          <p:nvPr>
            <p:ph type="dt" sz="half" idx="10"/>
          </p:nvPr>
        </p:nvSpPr>
        <p:spPr/>
        <p:txBody>
          <a:bodyPr/>
          <a:lstStyle/>
          <a:p>
            <a:pPr>
              <a:defRPr/>
            </a:pPr>
            <a:fld id="{70184622-2865-4148-9378-A10F30249480}" type="datetimeFigureOut">
              <a:rPr lang="en-US" smtClean="0"/>
              <a:pPr>
                <a:defRPr/>
              </a:pPr>
              <a:t>10/23/2023</a:t>
            </a:fld>
            <a:endParaRPr lang="en-US"/>
          </a:p>
        </p:txBody>
      </p:sp>
      <p:sp>
        <p:nvSpPr>
          <p:cNvPr id="4" name="Footer Placeholder 3">
            <a:extLst>
              <a:ext uri="{FF2B5EF4-FFF2-40B4-BE49-F238E27FC236}">
                <a16:creationId xmlns:a16="http://schemas.microsoft.com/office/drawing/2014/main" id="{36E603B3-425A-5F6D-D71F-8D05D2368034}"/>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203BD00A-30A7-D8F3-EE0B-2C725CC45B31}"/>
              </a:ext>
            </a:extLst>
          </p:cNvPr>
          <p:cNvSpPr>
            <a:spLocks noGrp="1"/>
          </p:cNvSpPr>
          <p:nvPr>
            <p:ph type="sldNum" sz="quarter" idx="12"/>
          </p:nvPr>
        </p:nvSpPr>
        <p:spPr/>
        <p:txBody>
          <a:bodyPr/>
          <a:lstStyle/>
          <a:p>
            <a:pPr>
              <a:defRPr/>
            </a:pPr>
            <a:fld id="{A1F1D57B-8960-4EE0-BE2C-5030B803B68E}" type="slidenum">
              <a:rPr lang="en-US" altLang="en-US" smtClean="0"/>
              <a:pPr>
                <a:defRPr/>
              </a:pPr>
              <a:t>‹#›</a:t>
            </a:fld>
            <a:endParaRPr lang="en-US" altLang="en-US"/>
          </a:p>
        </p:txBody>
      </p:sp>
    </p:spTree>
    <p:extLst>
      <p:ext uri="{BB962C8B-B14F-4D97-AF65-F5344CB8AC3E}">
        <p14:creationId xmlns:p14="http://schemas.microsoft.com/office/powerpoint/2010/main" val="3095164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2E45816-D1D3-4438-B65C-345713F67484}"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1052B6D-629A-41D7-B6AD-8659C7772FD0}" type="slidenum">
              <a:rPr lang="en-US" altLang="en-US" smtClean="0"/>
              <a:pPr>
                <a:defRPr/>
              </a:pPr>
              <a:t>‹#›</a:t>
            </a:fld>
            <a:endParaRPr lang="en-US" altLang="en-US"/>
          </a:p>
        </p:txBody>
      </p:sp>
    </p:spTree>
    <p:extLst>
      <p:ext uri="{BB962C8B-B14F-4D97-AF65-F5344CB8AC3E}">
        <p14:creationId xmlns:p14="http://schemas.microsoft.com/office/powerpoint/2010/main" val="127716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pPr>
              <a:defRPr/>
            </a:pPr>
            <a:fld id="{DC5D3705-2A83-4D1C-9E9E-C392477096A3}" type="datetimeFigureOut">
              <a:rPr lang="en-US" smtClean="0"/>
              <a:pPr>
                <a:defRPr/>
              </a:pPr>
              <a:t>10/23/2023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3D353F1-3E8B-4B9A-A30A-EFB1B0B4ED33}" type="slidenum">
              <a:rPr lang="en-US" altLang="en-US" smtClean="0"/>
              <a:pPr>
                <a:defRPr/>
              </a:pPr>
              <a:t>‹#›</a:t>
            </a:fld>
            <a:endParaRPr lang="en-US" altLang="en-US"/>
          </a:p>
        </p:txBody>
      </p:sp>
    </p:spTree>
    <p:extLst>
      <p:ext uri="{BB962C8B-B14F-4D97-AF65-F5344CB8AC3E}">
        <p14:creationId xmlns:p14="http://schemas.microsoft.com/office/powerpoint/2010/main" val="221868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59955E4D-26A0-4BCF-B0A2-4C40A3849658}" type="datetimeFigureOut">
              <a:rPr lang="en-US" smtClean="0"/>
              <a:pPr>
                <a:defRPr/>
              </a:pPr>
              <a:t>10/23/2023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F5A4BEE-E155-4AF0-B9AF-002E8A91E7C0}" type="slidenum">
              <a:rPr lang="en-US" altLang="en-US" smtClean="0"/>
              <a:pPr>
                <a:defRPr/>
              </a:pPr>
              <a:t>‹#›</a:t>
            </a:fld>
            <a:endParaRPr lang="en-US" altLang="en-US"/>
          </a:p>
        </p:txBody>
      </p:sp>
    </p:spTree>
    <p:extLst>
      <p:ext uri="{BB962C8B-B14F-4D97-AF65-F5344CB8AC3E}">
        <p14:creationId xmlns:p14="http://schemas.microsoft.com/office/powerpoint/2010/main" val="1482266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CA67C38C-52E5-4E63-A239-9297F90BEFEE}" type="datetimeFigureOut">
              <a:rPr lang="en-US" smtClean="0"/>
              <a:pPr>
                <a:defRPr/>
              </a:pPr>
              <a:t>10/23/2023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402C9F8-5B9B-4FA9-986D-2AF70D8BA213}" type="slidenum">
              <a:rPr lang="en-US" altLang="en-US" smtClean="0"/>
              <a:pPr>
                <a:defRPr/>
              </a:pPr>
              <a:t>‹#›</a:t>
            </a:fld>
            <a:endParaRPr lang="en-US" altLang="en-US"/>
          </a:p>
        </p:txBody>
      </p:sp>
    </p:spTree>
    <p:extLst>
      <p:ext uri="{BB962C8B-B14F-4D97-AF65-F5344CB8AC3E}">
        <p14:creationId xmlns:p14="http://schemas.microsoft.com/office/powerpoint/2010/main" val="186236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BEEEB0C0-B573-469B-A5BF-0DE66515F34F}" type="datetimeFigureOut">
              <a:rPr lang="en-US" smtClean="0"/>
              <a:pPr>
                <a:defRPr/>
              </a:pPr>
              <a:t>10/23/2023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13AE3A6-F0A0-4E64-A61F-8773B462FDF2}" type="slidenum">
              <a:rPr lang="en-US" altLang="en-US" smtClean="0"/>
              <a:pPr>
                <a:defRPr/>
              </a:pPr>
              <a:t>‹#›</a:t>
            </a:fld>
            <a:endParaRPr lang="en-US" altLang="en-US"/>
          </a:p>
        </p:txBody>
      </p:sp>
    </p:spTree>
    <p:extLst>
      <p:ext uri="{BB962C8B-B14F-4D97-AF65-F5344CB8AC3E}">
        <p14:creationId xmlns:p14="http://schemas.microsoft.com/office/powerpoint/2010/main" val="2081697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userDrawn="1"/>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A logo with orange and white text&#10;&#10;Description automatically generated">
            <a:extLst>
              <a:ext uri="{FF2B5EF4-FFF2-40B4-BE49-F238E27FC236}">
                <a16:creationId xmlns:a16="http://schemas.microsoft.com/office/drawing/2014/main" id="{C0B32059-0CB5-1270-4E51-FBC2E2FC74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703" y="6090082"/>
            <a:ext cx="1047519" cy="767918"/>
          </a:xfrm>
          <a:prstGeom prst="rect">
            <a:avLst/>
          </a:prstGeom>
        </p:spPr>
      </p:pic>
    </p:spTree>
    <p:extLst>
      <p:ext uri="{BB962C8B-B14F-4D97-AF65-F5344CB8AC3E}">
        <p14:creationId xmlns:p14="http://schemas.microsoft.com/office/powerpoint/2010/main" val="4256713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45AE1848-302C-4E03-A7FC-67F52D4D8D2A}" type="datetimeFigureOut">
              <a:rPr lang="en-US" smtClean="0"/>
              <a:pPr>
                <a:defRPr/>
              </a:pPr>
              <a:t>10/23/2023</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C298C854-F4A1-46A5-9B22-3A6A87260769}" type="slidenum">
              <a:rPr lang="en-US" altLang="en-US" smtClean="0"/>
              <a:pPr>
                <a:defRPr/>
              </a:pPr>
              <a:t>‹#›</a:t>
            </a:fld>
            <a:endParaRPr lang="en-US" altLang="en-US"/>
          </a:p>
        </p:txBody>
      </p:sp>
    </p:spTree>
    <p:extLst>
      <p:ext uri="{BB962C8B-B14F-4D97-AF65-F5344CB8AC3E}">
        <p14:creationId xmlns:p14="http://schemas.microsoft.com/office/powerpoint/2010/main" val="2766724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515A2D8-08A5-4EF1-B4B2-EAC03B55089A}" type="datetimeFigureOut">
              <a:rPr lang="en-US" smtClean="0"/>
              <a:pPr>
                <a:defRPr/>
              </a:pPr>
              <a:t>10/23/2023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CA8D30A-8EE8-4B9F-A9CA-BC0F29E256A4}" type="slidenum">
              <a:rPr lang="en-US" altLang="en-US" smtClean="0"/>
              <a:pPr>
                <a:defRPr/>
              </a:pPr>
              <a:t>‹#›</a:t>
            </a:fld>
            <a:endParaRPr lang="en-US" altLang="en-US"/>
          </a:p>
        </p:txBody>
      </p:sp>
    </p:spTree>
    <p:extLst>
      <p:ext uri="{BB962C8B-B14F-4D97-AF65-F5344CB8AC3E}">
        <p14:creationId xmlns:p14="http://schemas.microsoft.com/office/powerpoint/2010/main" val="2909577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70184622-2865-4148-9378-A10F30249480}" type="datetimeFigureOut">
              <a:rPr lang="en-US" smtClean="0"/>
              <a:pPr>
                <a:defRPr/>
              </a:pPr>
              <a:t>10/23/2023</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A1F1D57B-8960-4EE0-BE2C-5030B803B68E}" type="slidenum">
              <a:rPr lang="en-US" altLang="en-US" smtClean="0"/>
              <a:pPr>
                <a:defRPr/>
              </a:pPr>
              <a:t>‹#›</a:t>
            </a:fld>
            <a:endParaRPr lang="en-US"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3A3F729-0AD2-36B7-D096-EFCA912FCB97}"/>
              </a:ext>
            </a:extLst>
          </p:cNvPr>
          <p:cNvSpPr/>
          <p:nvPr userDrawn="1"/>
        </p:nvSpPr>
        <p:spPr>
          <a:xfrm>
            <a:off x="36910" y="5876131"/>
            <a:ext cx="1180307" cy="967666"/>
          </a:xfrm>
          <a:prstGeom prst="rect">
            <a:avLst/>
          </a:prstGeom>
          <a:blipFill>
            <a:blip r:embed="rId1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97436"/>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 id="2147484435"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silentsportsmagazine.com/2022/11/16/the-team-phoenix-training-program/?fbclid=IwAR1935bxLLsk9Fonx2xGLtWWvZbiThOUwRxwCFPPk0jIubwSPxrjSTk2KCg" TargetMode="External"/><Relationship Id="rId3" Type="http://schemas.openxmlformats.org/officeDocument/2006/relationships/slideLayout" Target="../slideLayouts/slideLayout7.xml"/><Relationship Id="rId7" Type="http://schemas.openxmlformats.org/officeDocument/2006/relationships/hyperlink" Target="https://www.teamusa.org/USA-Triathlon/News/Blogs/My-Story/2019/January/14/Empowering-Cancer-Survivors-Through-Triathlon"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triathlete.com/culture/club-hub-team-phoenix/" TargetMode="External"/><Relationship Id="rId5" Type="http://schemas.openxmlformats.org/officeDocument/2006/relationships/hyperlink" Target="https://www.si.com/edge/2019/06/05/cancer-survivors-triathlon-treatment-team-phoenix" TargetMode="External"/><Relationship Id="rId10" Type="http://schemas.openxmlformats.org/officeDocument/2006/relationships/image" Target="../media/image56.png"/><Relationship Id="rId4" Type="http://schemas.openxmlformats.org/officeDocument/2006/relationships/notesSlide" Target="../notesSlides/notesSlide16.xml"/><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hyperlink" Target="mailto:teamphoenix@aah.or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6.png"/><Relationship Id="rId5" Type="http://schemas.openxmlformats.org/officeDocument/2006/relationships/hyperlink" Target="https://youtu.be/AvvCLfFGb9E"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7.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4E2FA8B9-D48F-49C0-AA29-A94AF7D0D305}"/>
              </a:ext>
            </a:extLst>
          </p:cNvPr>
          <p:cNvSpPr>
            <a:spLocks noChangeArrowheads="1"/>
          </p:cNvSpPr>
          <p:nvPr/>
        </p:nvSpPr>
        <p:spPr bwMode="auto">
          <a:xfrm>
            <a:off x="76200" y="173038"/>
            <a:ext cx="8610600" cy="430212"/>
          </a:xfrm>
          <a:prstGeom prst="rect">
            <a:avLst/>
          </a:prstGeom>
          <a:noFill/>
          <a:ln>
            <a:noFill/>
          </a:ln>
        </p:spPr>
        <p:txBody>
          <a:bodyPr>
            <a:spAutoFit/>
          </a:bodyPr>
          <a:lstStyle>
            <a:lvl1pPr marL="107950">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fontAlgn="auto" hangingPunct="1">
              <a:spcBef>
                <a:spcPct val="0"/>
              </a:spcBef>
              <a:spcAft>
                <a:spcPts val="0"/>
              </a:spcAft>
              <a:buClrTx/>
              <a:buSzTx/>
              <a:buFont typeface="Wingdings 3" panose="05040102010807070707" pitchFamily="18" charset="2"/>
              <a:buNone/>
              <a:defRPr/>
            </a:pPr>
            <a:endParaRPr lang="en-US" altLang="en-US" sz="2200" i="1">
              <a:solidFill>
                <a:schemeClr val="tx1"/>
              </a:solidFill>
              <a:latin typeface="+mn-lt"/>
              <a:cs typeface="Arial" panose="020B0604020202020204" pitchFamily="34" charset="0"/>
            </a:endParaRPr>
          </a:p>
        </p:txBody>
      </p:sp>
      <p:sp>
        <p:nvSpPr>
          <p:cNvPr id="3" name="TextBox 2">
            <a:extLst>
              <a:ext uri="{FF2B5EF4-FFF2-40B4-BE49-F238E27FC236}">
                <a16:creationId xmlns:a16="http://schemas.microsoft.com/office/drawing/2014/main" id="{672185E9-63CF-477D-B540-50FE3A2A5D43}"/>
              </a:ext>
            </a:extLst>
          </p:cNvPr>
          <p:cNvSpPr txBox="1"/>
          <p:nvPr/>
        </p:nvSpPr>
        <p:spPr>
          <a:xfrm>
            <a:off x="706128" y="4068861"/>
            <a:ext cx="8187181"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2400" dirty="0">
                <a:latin typeface="Times New Roman"/>
              </a:rPr>
              <a:t>Overview of the Team Phoenix Training Program</a:t>
            </a:r>
          </a:p>
          <a:p>
            <a:pPr marL="342900" indent="-342900">
              <a:buFont typeface="Wingdings"/>
              <a:buChar char="Ø"/>
            </a:pPr>
            <a:r>
              <a:rPr lang="en-US" sz="2400" dirty="0">
                <a:latin typeface="Times New Roman"/>
              </a:rPr>
              <a:t>How Team Phoenix changes the lives of female cancer survivors</a:t>
            </a:r>
          </a:p>
          <a:p>
            <a:pPr marL="342900" indent="-342900">
              <a:buFont typeface="Wingdings"/>
              <a:buChar char="Ø"/>
            </a:pPr>
            <a:r>
              <a:rPr lang="en-US" sz="2400" dirty="0">
                <a:latin typeface="Times New Roman"/>
              </a:rPr>
              <a:t>Tips for crafting a transformative wellness program for cancer survivors</a:t>
            </a:r>
          </a:p>
          <a:p>
            <a:endParaRPr lang="en-US" sz="2400" dirty="0">
              <a:latin typeface="Times New Roman"/>
            </a:endParaRPr>
          </a:p>
          <a:p>
            <a:pPr marL="342900" indent="-342900">
              <a:buFont typeface="Wingdings"/>
              <a:buChar char="Ø"/>
            </a:pPr>
            <a:endParaRPr lang="en-US" sz="2000" dirty="0"/>
          </a:p>
        </p:txBody>
      </p:sp>
      <p:sp>
        <p:nvSpPr>
          <p:cNvPr id="6" name="TextBox 5">
            <a:extLst>
              <a:ext uri="{FF2B5EF4-FFF2-40B4-BE49-F238E27FC236}">
                <a16:creationId xmlns:a16="http://schemas.microsoft.com/office/drawing/2014/main" id="{6C5C6E3D-4E6B-49D1-3A46-C93DD32D6B0B}"/>
              </a:ext>
            </a:extLst>
          </p:cNvPr>
          <p:cNvSpPr txBox="1"/>
          <p:nvPr/>
        </p:nvSpPr>
        <p:spPr>
          <a:xfrm>
            <a:off x="706128" y="1934764"/>
            <a:ext cx="8187180" cy="1631216"/>
          </a:xfrm>
          <a:prstGeom prst="rect">
            <a:avLst/>
          </a:prstGeom>
          <a:noFill/>
        </p:spPr>
        <p:txBody>
          <a:bodyPr wrap="square">
            <a:spAutoFit/>
          </a:bodyPr>
          <a:lstStyle/>
          <a:p>
            <a:r>
              <a:rPr lang="en-US" sz="3600" b="1" dirty="0">
                <a:solidFill>
                  <a:srgbClr val="7030A0"/>
                </a:solidFill>
                <a:effectLst/>
                <a:latin typeface="Times New Roman" panose="02020603050405020304" pitchFamily="18" charset="0"/>
                <a:ea typeface="Calibri" panose="020F0502020204030204" pitchFamily="34" charset="0"/>
              </a:rPr>
              <a:t>Empowering Cancer Survivors: </a:t>
            </a:r>
          </a:p>
          <a:p>
            <a:r>
              <a:rPr lang="en-US" sz="3200" dirty="0">
                <a:solidFill>
                  <a:schemeClr val="accent1"/>
                </a:solidFill>
                <a:effectLst/>
                <a:latin typeface="Times New Roman" panose="02020603050405020304" pitchFamily="18" charset="0"/>
                <a:ea typeface="Calibri" panose="020F0502020204030204" pitchFamily="34" charset="0"/>
              </a:rPr>
              <a:t>Crafting a Transformative Wellness Program for Lifelong Well-being</a:t>
            </a:r>
            <a:endParaRPr lang="en-US" sz="3200" b="1" dirty="0">
              <a:solidFill>
                <a:schemeClr val="accent1"/>
              </a:solidFill>
              <a:latin typeface="+mj-lt"/>
            </a:endParaRPr>
          </a:p>
        </p:txBody>
      </p:sp>
      <p:sp>
        <p:nvSpPr>
          <p:cNvPr id="11" name="TextBox 10">
            <a:extLst>
              <a:ext uri="{FF2B5EF4-FFF2-40B4-BE49-F238E27FC236}">
                <a16:creationId xmlns:a16="http://schemas.microsoft.com/office/drawing/2014/main" id="{02918184-9DA7-8A09-0789-645E23D36E5D}"/>
              </a:ext>
            </a:extLst>
          </p:cNvPr>
          <p:cNvSpPr txBox="1"/>
          <p:nvPr/>
        </p:nvSpPr>
        <p:spPr>
          <a:xfrm>
            <a:off x="668910" y="3534607"/>
            <a:ext cx="807375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Presented by: Ilka Hoffins, Program Director for Aurora Cancer Care’s Team Phoenix</a:t>
            </a:r>
          </a:p>
        </p:txBody>
      </p:sp>
      <p:pic>
        <p:nvPicPr>
          <p:cNvPr id="14" name="Picture 13" descr="A group of people in purple shirts&#10;&#10;Description automatically generated">
            <a:extLst>
              <a:ext uri="{FF2B5EF4-FFF2-40B4-BE49-F238E27FC236}">
                <a16:creationId xmlns:a16="http://schemas.microsoft.com/office/drawing/2014/main" id="{46DC7A58-6267-09E6-2111-36CCDA57DD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0193" y="0"/>
            <a:ext cx="7772475" cy="17512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0F3304-52FD-4CE6-A7AD-C2602058086C}"/>
              </a:ext>
            </a:extLst>
          </p:cNvPr>
          <p:cNvSpPr txBox="1"/>
          <p:nvPr/>
        </p:nvSpPr>
        <p:spPr>
          <a:xfrm>
            <a:off x="113608" y="110252"/>
            <a:ext cx="9030392" cy="646331"/>
          </a:xfrm>
          <a:prstGeom prst="rect">
            <a:avLst/>
          </a:prstGeom>
          <a:noFill/>
        </p:spPr>
        <p:txBody>
          <a:bodyPr wrap="square">
            <a:spAutoFit/>
          </a:bodyPr>
          <a:lstStyle/>
          <a:p>
            <a:pPr algn="ctr" defTabSz="685800" eaLnBrk="1" fontAlgn="auto" hangingPunct="1">
              <a:spcBef>
                <a:spcPts val="0"/>
              </a:spcBef>
              <a:spcAft>
                <a:spcPts val="0"/>
              </a:spcAft>
              <a:defRPr/>
            </a:pPr>
            <a:r>
              <a:rPr lang="en-US" sz="3600" b="1" dirty="0">
                <a:solidFill>
                  <a:srgbClr val="7030A0"/>
                </a:solidFill>
                <a:latin typeface="+mj-lt"/>
              </a:rPr>
              <a:t>Healthy Eating and Wellness Education</a:t>
            </a:r>
          </a:p>
        </p:txBody>
      </p:sp>
      <p:pic>
        <p:nvPicPr>
          <p:cNvPr id="4" name="Picture 3" descr="A person in a purple shirt&#10;&#10;Description automatically generated">
            <a:extLst>
              <a:ext uri="{FF2B5EF4-FFF2-40B4-BE49-F238E27FC236}">
                <a16:creationId xmlns:a16="http://schemas.microsoft.com/office/drawing/2014/main" id="{3CFC32F9-9A48-6002-BD15-E885109DBEC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4331" y="1467443"/>
            <a:ext cx="1048773" cy="1428866"/>
          </a:xfrm>
          <a:prstGeom prst="rect">
            <a:avLst/>
          </a:prstGeom>
        </p:spPr>
      </p:pic>
      <p:pic>
        <p:nvPicPr>
          <p:cNvPr id="8" name="Picture 7" descr="A person standing in front of a table with food on it&#10;&#10;Description automatically generated">
            <a:extLst>
              <a:ext uri="{FF2B5EF4-FFF2-40B4-BE49-F238E27FC236}">
                <a16:creationId xmlns:a16="http://schemas.microsoft.com/office/drawing/2014/main" id="{9632442E-8D36-EC73-B1D6-CF6BF3C61CC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35561" y="1484030"/>
            <a:ext cx="4806857" cy="1395692"/>
          </a:xfrm>
          <a:prstGeom prst="rect">
            <a:avLst/>
          </a:prstGeom>
        </p:spPr>
      </p:pic>
      <p:pic>
        <p:nvPicPr>
          <p:cNvPr id="10" name="Picture 9" descr="A person standing next to jars of food&#10;&#10;Description automatically generated">
            <a:extLst>
              <a:ext uri="{FF2B5EF4-FFF2-40B4-BE49-F238E27FC236}">
                <a16:creationId xmlns:a16="http://schemas.microsoft.com/office/drawing/2014/main" id="{B9B4B6AB-FB23-4505-AD30-A4BD2685D23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11744" y="1505941"/>
            <a:ext cx="1875176" cy="1395692"/>
          </a:xfrm>
          <a:prstGeom prst="rect">
            <a:avLst/>
          </a:prstGeom>
        </p:spPr>
      </p:pic>
      <p:sp>
        <p:nvSpPr>
          <p:cNvPr id="2" name="TextBox 1">
            <a:extLst>
              <a:ext uri="{FF2B5EF4-FFF2-40B4-BE49-F238E27FC236}">
                <a16:creationId xmlns:a16="http://schemas.microsoft.com/office/drawing/2014/main" id="{15CF341B-1839-39C8-1802-38E8D19C8686}"/>
              </a:ext>
            </a:extLst>
          </p:cNvPr>
          <p:cNvSpPr txBox="1"/>
          <p:nvPr/>
        </p:nvSpPr>
        <p:spPr>
          <a:xfrm>
            <a:off x="414331" y="3239718"/>
            <a:ext cx="8123905" cy="1323439"/>
          </a:xfrm>
          <a:prstGeom prst="rect">
            <a:avLst/>
          </a:prstGeom>
          <a:noFill/>
        </p:spPr>
        <p:txBody>
          <a:bodyPr wrap="square" rtlCol="0">
            <a:spAutoFit/>
          </a:bodyPr>
          <a:lstStyle/>
          <a:p>
            <a:r>
              <a:rPr lang="en-US" sz="1600" b="1" dirty="0">
                <a:solidFill>
                  <a:srgbClr val="7242A6"/>
                </a:solidFill>
                <a:latin typeface="+mj-lt"/>
              </a:rPr>
              <a:t>TP alumnae: </a:t>
            </a:r>
            <a:r>
              <a:rPr lang="en-US" sz="1600" dirty="0">
                <a:solidFill>
                  <a:srgbClr val="7242A6"/>
                </a:solidFill>
                <a:latin typeface="+mj-lt"/>
              </a:rPr>
              <a:t>“</a:t>
            </a:r>
            <a:r>
              <a:rPr lang="en-US" sz="1600" i="1" dirty="0">
                <a:solidFill>
                  <a:srgbClr val="7242A6"/>
                </a:solidFill>
                <a:latin typeface="+mj-lt"/>
              </a:rPr>
              <a:t>Saw my PCP today! I’m very happy to report that my A1C is 1/10 of a point above normal range. Last August it was 1/10 of a point from the diabetes diagnosis. So thankful for Team Phoenix and the healthier lifestyle I’ve been working at. Kudos to Maureen for teaching me what I know in the nutrition realm. Making your famous spinach dip for New Years! </a:t>
            </a:r>
            <a:r>
              <a:rPr lang="en-US" sz="1600" i="1" dirty="0">
                <a:solidFill>
                  <a:srgbClr val="7242A6"/>
                </a:solidFill>
                <a:latin typeface="+mj-lt"/>
                <a:sym typeface="Wingdings" panose="05000000000000000000" pitchFamily="2" charset="2"/>
              </a:rPr>
              <a:t>”</a:t>
            </a:r>
            <a:endParaRPr lang="en-US" sz="1600" i="1" dirty="0">
              <a:solidFill>
                <a:srgbClr val="7242A6"/>
              </a:solidFill>
              <a:latin typeface="+mj-lt"/>
            </a:endParaRPr>
          </a:p>
        </p:txBody>
      </p:sp>
      <p:pic>
        <p:nvPicPr>
          <p:cNvPr id="7" name="Picture 6">
            <a:extLst>
              <a:ext uri="{FF2B5EF4-FFF2-40B4-BE49-F238E27FC236}">
                <a16:creationId xmlns:a16="http://schemas.microsoft.com/office/drawing/2014/main" id="{A5CE3FA2-DD0F-C3B5-4600-B2F5A9CB947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4443" y="5214425"/>
            <a:ext cx="977322" cy="1071121"/>
          </a:xfrm>
          <a:prstGeom prst="rect">
            <a:avLst/>
          </a:prstGeom>
        </p:spPr>
      </p:pic>
      <p:sp>
        <p:nvSpPr>
          <p:cNvPr id="11" name="TextBox 10">
            <a:extLst>
              <a:ext uri="{FF2B5EF4-FFF2-40B4-BE49-F238E27FC236}">
                <a16:creationId xmlns:a16="http://schemas.microsoft.com/office/drawing/2014/main" id="{98E251ED-3B0E-9BDA-44D4-80A447BB10EA}"/>
              </a:ext>
            </a:extLst>
          </p:cNvPr>
          <p:cNvSpPr txBox="1"/>
          <p:nvPr/>
        </p:nvSpPr>
        <p:spPr>
          <a:xfrm>
            <a:off x="608942" y="705999"/>
            <a:ext cx="8180615" cy="707886"/>
          </a:xfrm>
          <a:prstGeom prst="rect">
            <a:avLst/>
          </a:prstGeom>
          <a:noFill/>
        </p:spPr>
        <p:txBody>
          <a:bodyPr wrap="square">
            <a:spAutoFit/>
          </a:bodyPr>
          <a:lstStyle/>
          <a:p>
            <a:pPr algn="ctr" defTabSz="685800" eaLnBrk="1" fontAlgn="auto" hangingPunct="1">
              <a:spcBef>
                <a:spcPts val="0"/>
              </a:spcBef>
              <a:spcAft>
                <a:spcPts val="0"/>
              </a:spcAft>
              <a:defRPr/>
            </a:pPr>
            <a:r>
              <a:rPr lang="en-US" sz="2000" b="1" dirty="0">
                <a:solidFill>
                  <a:srgbClr val="FA7E24"/>
                </a:solidFill>
                <a:latin typeface="+mj-lt"/>
              </a:rPr>
              <a:t>Interactive Sessions With Maureen Cline, Registered Dietician and Team Phoenix Alumnae 2015</a:t>
            </a:r>
          </a:p>
        </p:txBody>
      </p:sp>
      <p:sp>
        <p:nvSpPr>
          <p:cNvPr id="13" name="TextBox 12">
            <a:extLst>
              <a:ext uri="{FF2B5EF4-FFF2-40B4-BE49-F238E27FC236}">
                <a16:creationId xmlns:a16="http://schemas.microsoft.com/office/drawing/2014/main" id="{4C95D33E-33C8-317D-ABF2-F4A5E85C5DD3}"/>
              </a:ext>
            </a:extLst>
          </p:cNvPr>
          <p:cNvSpPr txBox="1"/>
          <p:nvPr/>
        </p:nvSpPr>
        <p:spPr>
          <a:xfrm>
            <a:off x="329489" y="4652763"/>
            <a:ext cx="7948231" cy="461665"/>
          </a:xfrm>
          <a:prstGeom prst="rect">
            <a:avLst/>
          </a:prstGeom>
          <a:noFill/>
        </p:spPr>
        <p:txBody>
          <a:bodyPr wrap="square">
            <a:spAutoFit/>
          </a:bodyPr>
          <a:lstStyle/>
          <a:p>
            <a:pPr algn="ctr" defTabSz="685800" eaLnBrk="1" fontAlgn="auto" hangingPunct="1">
              <a:spcBef>
                <a:spcPts val="0"/>
              </a:spcBef>
              <a:spcAft>
                <a:spcPts val="0"/>
              </a:spcAft>
              <a:defRPr/>
            </a:pPr>
            <a:r>
              <a:rPr lang="en-US" sz="2400" b="1" dirty="0">
                <a:solidFill>
                  <a:srgbClr val="7030A0"/>
                </a:solidFill>
                <a:latin typeface="+mj-lt"/>
              </a:rPr>
              <a:t>AHC Health News Articles and Guest Speakers</a:t>
            </a:r>
          </a:p>
        </p:txBody>
      </p:sp>
      <p:pic>
        <p:nvPicPr>
          <p:cNvPr id="17" name="Picture 16">
            <a:extLst>
              <a:ext uri="{FF2B5EF4-FFF2-40B4-BE49-F238E27FC236}">
                <a16:creationId xmlns:a16="http://schemas.microsoft.com/office/drawing/2014/main" id="{045D2D1A-66BE-075F-0683-7C98BD249BB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45107" y="5204033"/>
            <a:ext cx="2069719" cy="1071121"/>
          </a:xfrm>
          <a:prstGeom prst="rect">
            <a:avLst/>
          </a:prstGeom>
        </p:spPr>
      </p:pic>
      <p:pic>
        <p:nvPicPr>
          <p:cNvPr id="19" name="Picture 18">
            <a:extLst>
              <a:ext uri="{FF2B5EF4-FFF2-40B4-BE49-F238E27FC236}">
                <a16:creationId xmlns:a16="http://schemas.microsoft.com/office/drawing/2014/main" id="{FA2880CF-5804-1D4D-2F9B-8A6AAE31DE6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476283" y="5157415"/>
            <a:ext cx="1749685" cy="1071121"/>
          </a:xfrm>
          <a:prstGeom prst="rect">
            <a:avLst/>
          </a:prstGeom>
        </p:spPr>
      </p:pic>
      <p:pic>
        <p:nvPicPr>
          <p:cNvPr id="23" name="Picture 22">
            <a:extLst>
              <a:ext uri="{FF2B5EF4-FFF2-40B4-BE49-F238E27FC236}">
                <a16:creationId xmlns:a16="http://schemas.microsoft.com/office/drawing/2014/main" id="{9C62FF39-39A2-C4DA-5B0E-6C49734A7A6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487425" y="5157416"/>
            <a:ext cx="2170427" cy="1071120"/>
          </a:xfrm>
          <a:prstGeom prst="rect">
            <a:avLst/>
          </a:prstGeom>
        </p:spPr>
      </p:pic>
    </p:spTree>
    <p:extLst>
      <p:ext uri="{BB962C8B-B14F-4D97-AF65-F5344CB8AC3E}">
        <p14:creationId xmlns:p14="http://schemas.microsoft.com/office/powerpoint/2010/main" val="277698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1">
            <a:extLst>
              <a:ext uri="{FF2B5EF4-FFF2-40B4-BE49-F238E27FC236}">
                <a16:creationId xmlns:a16="http://schemas.microsoft.com/office/drawing/2014/main" id="{A2D741CD-7299-48FE-BC34-0E7A846CF30C}"/>
              </a:ext>
            </a:extLst>
          </p:cNvPr>
          <p:cNvSpPr>
            <a:spLocks noGrp="1" noChangeArrowheads="1"/>
          </p:cNvSpPr>
          <p:nvPr>
            <p:ph idx="4294967295"/>
          </p:nvPr>
        </p:nvSpPr>
        <p:spPr>
          <a:xfrm>
            <a:off x="265914" y="181967"/>
            <a:ext cx="8763000" cy="609600"/>
          </a:xfrm>
        </p:spPr>
        <p:txBody>
          <a:bodyPr rtlCol="0">
            <a:normAutofit/>
          </a:bodyPr>
          <a:lstStyle/>
          <a:p>
            <a:pPr marL="0" indent="0" eaLnBrk="1" fontAlgn="auto" hangingPunct="1">
              <a:spcAft>
                <a:spcPts val="0"/>
              </a:spcAft>
              <a:buClr>
                <a:schemeClr val="accent1">
                  <a:lumMod val="75000"/>
                </a:schemeClr>
              </a:buClr>
              <a:buFont typeface="Wingdings 3" panose="05040102010807070707" pitchFamily="18" charset="2"/>
              <a:buNone/>
              <a:defRPr/>
            </a:pPr>
            <a:r>
              <a:rPr lang="en-US" altLang="en-US" sz="3600" b="1" dirty="0">
                <a:solidFill>
                  <a:schemeClr val="accent2"/>
                </a:solidFill>
                <a:latin typeface="+mj-lt"/>
                <a:cs typeface="Times New Roman" panose="02020603050405020304" pitchFamily="18" charset="0"/>
              </a:rPr>
              <a:t>Team Phoenix Year-Round Programs</a:t>
            </a:r>
          </a:p>
          <a:p>
            <a:pPr eaLnBrk="1" fontAlgn="auto" hangingPunct="1">
              <a:spcAft>
                <a:spcPts val="0"/>
              </a:spcAft>
              <a:buClr>
                <a:schemeClr val="accent1">
                  <a:lumMod val="75000"/>
                </a:schemeClr>
              </a:buClr>
              <a:defRPr/>
            </a:pPr>
            <a:endParaRPr lang="en-US" altLang="en-US" dirty="0">
              <a:solidFill>
                <a:schemeClr val="tx1">
                  <a:lumMod val="75000"/>
                  <a:lumOff val="25000"/>
                </a:schemeClr>
              </a:solidFill>
            </a:endParaRPr>
          </a:p>
        </p:txBody>
      </p:sp>
      <p:pic>
        <p:nvPicPr>
          <p:cNvPr id="43012" name="Picture 5">
            <a:extLst>
              <a:ext uri="{FF2B5EF4-FFF2-40B4-BE49-F238E27FC236}">
                <a16:creationId xmlns:a16="http://schemas.microsoft.com/office/drawing/2014/main" id="{5D85011B-D47A-468D-8ED7-06FB6B6040FE}"/>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60260" y="1822619"/>
            <a:ext cx="4173716" cy="26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8" descr="Image may contain: 19 people, including Mary Read, Ilka Harris Hoffins, Sue Knight, Cindy Dziadosz, Carrie Eads Felde, Sherie Drees, Ruth Payne, Linda Simatic, Marcy Wachowiak Hunter and Heidi Lange, people smiling, bicycle and outdoor">
            <a:extLst>
              <a:ext uri="{FF2B5EF4-FFF2-40B4-BE49-F238E27FC236}">
                <a16:creationId xmlns:a16="http://schemas.microsoft.com/office/drawing/2014/main" id="{CC939157-2778-45B1-B154-F46FB7591F9C}"/>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647414" y="1866037"/>
            <a:ext cx="3697380" cy="26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0CB2AAD-7A04-3095-7794-9CEC1E5AD861}"/>
              </a:ext>
            </a:extLst>
          </p:cNvPr>
          <p:cNvSpPr txBox="1"/>
          <p:nvPr/>
        </p:nvSpPr>
        <p:spPr>
          <a:xfrm>
            <a:off x="537029" y="4807292"/>
            <a:ext cx="7636009" cy="1133195"/>
          </a:xfrm>
          <a:prstGeom prst="rect">
            <a:avLst/>
          </a:prstGeom>
          <a:noFill/>
        </p:spPr>
        <p:txBody>
          <a:bodyPr wrap="square">
            <a:spAutoFit/>
          </a:bodyPr>
          <a:lstStyle/>
          <a:p>
            <a:pPr marL="0" marR="0">
              <a:lnSpc>
                <a:spcPct val="107000"/>
              </a:lnSpc>
              <a:spcBef>
                <a:spcPts val="0"/>
              </a:spcBef>
              <a:spcAft>
                <a:spcPts val="800"/>
              </a:spcAft>
            </a:pP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 “Team Phoenix literally changed my life.  Not only did I complete a triathlon sprint, which I never thought I could do, I made lifetime friends with my TP sisters and found incredible strength, determination and resources to keep myself healthy and give cancer a kick in the behind!”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1B923F2-D19C-75EA-D606-8D035841278C}"/>
              </a:ext>
            </a:extLst>
          </p:cNvPr>
          <p:cNvSpPr txBox="1"/>
          <p:nvPr/>
        </p:nvSpPr>
        <p:spPr>
          <a:xfrm>
            <a:off x="381001" y="899289"/>
            <a:ext cx="7792038" cy="707886"/>
          </a:xfrm>
          <a:prstGeom prst="rect">
            <a:avLst/>
          </a:prstGeom>
          <a:noFill/>
        </p:spPr>
        <p:txBody>
          <a:bodyPr wrap="square">
            <a:spAutoFit/>
          </a:bodyPr>
          <a:lstStyle/>
          <a:p>
            <a:r>
              <a:rPr lang="en-US" sz="2000" b="1" i="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I found incredible strength, determination and resources to keep myself healthy and give cancer a kick in the behind!</a:t>
            </a:r>
            <a:endParaRPr lang="en-US" sz="2000" b="1" dirty="0">
              <a:solidFill>
                <a:schemeClr val="accen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a:extLst>
              <a:ext uri="{FF2B5EF4-FFF2-40B4-BE49-F238E27FC236}">
                <a16:creationId xmlns:a16="http://schemas.microsoft.com/office/drawing/2014/main" id="{7DB48B08-D6AD-4F0D-BAF8-D3D005BE1B31}"/>
              </a:ext>
            </a:extLst>
          </p:cNvPr>
          <p:cNvSpPr>
            <a:spLocks noGrp="1" noChangeArrowheads="1"/>
          </p:cNvSpPr>
          <p:nvPr>
            <p:ph idx="4294967295"/>
          </p:nvPr>
        </p:nvSpPr>
        <p:spPr>
          <a:xfrm>
            <a:off x="520700" y="227284"/>
            <a:ext cx="8102600" cy="439738"/>
          </a:xfrm>
        </p:spPr>
        <p:txBody>
          <a:bodyPr rtlCol="0">
            <a:normAutofit fontScale="70000" lnSpcReduction="20000"/>
          </a:bodyPr>
          <a:lstStyle/>
          <a:p>
            <a:pPr marL="0" indent="0" eaLnBrk="1" fontAlgn="auto" hangingPunct="1">
              <a:spcAft>
                <a:spcPts val="0"/>
              </a:spcAft>
              <a:buClr>
                <a:schemeClr val="accent1">
                  <a:lumMod val="75000"/>
                </a:schemeClr>
              </a:buClr>
              <a:buFont typeface="Wingdings 3" panose="05040102010807070707" pitchFamily="18" charset="2"/>
              <a:buNone/>
              <a:defRPr/>
            </a:pPr>
            <a:r>
              <a:rPr lang="en-US" altLang="en-US" sz="4200" b="1" dirty="0">
                <a:solidFill>
                  <a:schemeClr val="accent2"/>
                </a:solidFill>
                <a:latin typeface="+mj-lt"/>
                <a:cs typeface="Times New Roman" panose="02020603050405020304" pitchFamily="18" charset="0"/>
              </a:rPr>
              <a:t>Team Phoenix Private Facebook Group</a:t>
            </a:r>
          </a:p>
          <a:p>
            <a:pPr eaLnBrk="1" fontAlgn="auto" hangingPunct="1">
              <a:spcAft>
                <a:spcPts val="0"/>
              </a:spcAft>
              <a:buClr>
                <a:schemeClr val="accent1">
                  <a:lumMod val="75000"/>
                </a:schemeClr>
              </a:buClr>
              <a:defRPr/>
            </a:pPr>
            <a:endParaRPr lang="en-US" altLang="en-US" dirty="0">
              <a:solidFill>
                <a:schemeClr val="tx1">
                  <a:lumMod val="75000"/>
                  <a:lumOff val="25000"/>
                </a:schemeClr>
              </a:solidFill>
            </a:endParaRPr>
          </a:p>
        </p:txBody>
      </p:sp>
      <p:sp>
        <p:nvSpPr>
          <p:cNvPr id="40963" name="Rectangle 3">
            <a:extLst>
              <a:ext uri="{FF2B5EF4-FFF2-40B4-BE49-F238E27FC236}">
                <a16:creationId xmlns:a16="http://schemas.microsoft.com/office/drawing/2014/main" id="{774C2793-A375-40C1-AF2D-F8746808C74B}"/>
              </a:ext>
            </a:extLst>
          </p:cNvPr>
          <p:cNvSpPr>
            <a:spLocks noChangeArrowheads="1"/>
          </p:cNvSpPr>
          <p:nvPr/>
        </p:nvSpPr>
        <p:spPr bwMode="auto">
          <a:xfrm>
            <a:off x="381000" y="900113"/>
            <a:ext cx="7086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7950">
              <a:spcBef>
                <a:spcPts val="1000"/>
              </a:spcBef>
              <a:buClr>
                <a:srgbClr val="6D1D6B"/>
              </a:buClr>
              <a:buSzPct val="80000"/>
              <a:buFont typeface="Wingdings 3" panose="05040102010807070707" pitchFamily="18" charset="2"/>
              <a:buChar char=""/>
              <a:defRPr>
                <a:solidFill>
                  <a:srgbClr val="404040"/>
                </a:solidFill>
                <a:latin typeface="Times New Roman" panose="02020603050405020304" pitchFamily="18" charset="0"/>
              </a:defRPr>
            </a:lvl1pPr>
            <a:lvl2pPr marL="742950" indent="-285750">
              <a:spcBef>
                <a:spcPts val="1000"/>
              </a:spcBef>
              <a:buClr>
                <a:srgbClr val="6D1D6B"/>
              </a:buClr>
              <a:buSzPct val="80000"/>
              <a:buFont typeface="Wingdings 3" panose="05040102010807070707" pitchFamily="18" charset="2"/>
              <a:buChar char=""/>
              <a:defRPr sz="1600">
                <a:solidFill>
                  <a:srgbClr val="404040"/>
                </a:solidFill>
                <a:latin typeface="Times New Roman" panose="02020603050405020304" pitchFamily="18" charset="0"/>
              </a:defRPr>
            </a:lvl2pPr>
            <a:lvl3pPr marL="1143000" indent="-228600">
              <a:spcBef>
                <a:spcPts val="1000"/>
              </a:spcBef>
              <a:buClr>
                <a:srgbClr val="6D1D6B"/>
              </a:buClr>
              <a:buSzPct val="80000"/>
              <a:buFont typeface="Wingdings 3" panose="05040102010807070707" pitchFamily="18" charset="2"/>
              <a:buChar char=""/>
              <a:defRPr sz="1400">
                <a:solidFill>
                  <a:srgbClr val="404040"/>
                </a:solidFill>
                <a:latin typeface="Times New Roman" panose="02020603050405020304" pitchFamily="18" charset="0"/>
              </a:defRPr>
            </a:lvl3pPr>
            <a:lvl4pPr marL="1600200" indent="-228600">
              <a:spcBef>
                <a:spcPts val="1000"/>
              </a:spcBef>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4pPr>
            <a:lvl5pPr marL="2057400" indent="-228600">
              <a:spcBef>
                <a:spcPts val="1000"/>
              </a:spcBef>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5pPr>
            <a:lvl6pPr marL="25146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6pPr>
            <a:lvl7pPr marL="29718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7pPr>
            <a:lvl8pPr marL="34290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8pPr>
            <a:lvl9pPr marL="38862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9pPr>
          </a:lstStyle>
          <a:p>
            <a:pPr eaLnBrk="1" hangingPunct="1">
              <a:spcBef>
                <a:spcPct val="0"/>
              </a:spcBef>
              <a:buClrTx/>
              <a:buSzTx/>
              <a:buFont typeface="Wingdings 3" panose="05040102010807070707" pitchFamily="18" charset="2"/>
              <a:buNone/>
            </a:pPr>
            <a:br>
              <a:rPr lang="en-US" altLang="en-US" sz="2800">
                <a:solidFill>
                  <a:schemeClr val="tx1"/>
                </a:solidFill>
                <a:latin typeface="Lucida Sans Unicode" panose="020B0602030504020204" pitchFamily="34" charset="0"/>
                <a:cs typeface="Arial" panose="020B0604020202020204" pitchFamily="34" charset="0"/>
              </a:rPr>
            </a:br>
            <a:endParaRPr lang="en-US" altLang="en-US" sz="2800">
              <a:solidFill>
                <a:schemeClr val="tx1"/>
              </a:solidFill>
              <a:latin typeface="Lucida Sans Unicode" panose="020B0602030504020204" pitchFamily="34" charset="0"/>
              <a:cs typeface="Arial" panose="020B0604020202020204" pitchFamily="34" charset="0"/>
            </a:endParaRPr>
          </a:p>
        </p:txBody>
      </p:sp>
      <p:pic>
        <p:nvPicPr>
          <p:cNvPr id="40964" name="Picture 3">
            <a:extLst>
              <a:ext uri="{FF2B5EF4-FFF2-40B4-BE49-F238E27FC236}">
                <a16:creationId xmlns:a16="http://schemas.microsoft.com/office/drawing/2014/main" id="{48B17930-E890-49C0-A363-D8650FDD0B6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125556" y="4015081"/>
            <a:ext cx="2803002" cy="19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8" descr="Image may contain: 4 people, including Tiffany Koehler and Kimberly Kleiman-Lee, people smiling, crowd, night and indoor">
            <a:extLst>
              <a:ext uri="{FF2B5EF4-FFF2-40B4-BE49-F238E27FC236}">
                <a16:creationId xmlns:a16="http://schemas.microsoft.com/office/drawing/2014/main" id="{232E0B02-162F-478A-B89C-628F5C91E47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476213" y="4042639"/>
            <a:ext cx="2573517" cy="19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0" descr="Image may contain: 12 people, including Meredith Grob Polewski, Mitch Lewis, Lori Ahrenhoerster and Susan Harte, people smiling, text and outdoor">
            <a:extLst>
              <a:ext uri="{FF2B5EF4-FFF2-40B4-BE49-F238E27FC236}">
                <a16:creationId xmlns:a16="http://schemas.microsoft.com/office/drawing/2014/main" id="{EBB95FA5-FF25-4016-AA36-34C49329B7A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983307" y="4053137"/>
            <a:ext cx="3438157" cy="190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06A2D6D-41FD-061B-CCCC-923AEF1A93D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339058" y="1510456"/>
            <a:ext cx="3505561" cy="2278729"/>
          </a:xfrm>
          <a:prstGeom prst="rect">
            <a:avLst/>
          </a:prstGeom>
        </p:spPr>
      </p:pic>
      <p:sp>
        <p:nvSpPr>
          <p:cNvPr id="4" name="TextBox 3">
            <a:extLst>
              <a:ext uri="{FF2B5EF4-FFF2-40B4-BE49-F238E27FC236}">
                <a16:creationId xmlns:a16="http://schemas.microsoft.com/office/drawing/2014/main" id="{BE341F34-EED3-A6DD-7B8E-511D33E6E92C}"/>
              </a:ext>
            </a:extLst>
          </p:cNvPr>
          <p:cNvSpPr txBox="1"/>
          <p:nvPr/>
        </p:nvSpPr>
        <p:spPr>
          <a:xfrm>
            <a:off x="520700" y="744719"/>
            <a:ext cx="8102600" cy="461665"/>
          </a:xfrm>
          <a:prstGeom prst="rect">
            <a:avLst/>
          </a:prstGeom>
          <a:noFill/>
        </p:spPr>
        <p:txBody>
          <a:bodyPr wrap="square" rtlCol="0">
            <a:spAutoFit/>
          </a:bodyPr>
          <a:lstStyle/>
          <a:p>
            <a:r>
              <a:rPr lang="en-US" sz="2400" b="1" i="1" dirty="0">
                <a:solidFill>
                  <a:schemeClr val="accent1"/>
                </a:solidFill>
                <a:latin typeface="+mj-lt"/>
              </a:rPr>
              <a:t>Because of Team Phoenix, the Impossible Became Possible</a:t>
            </a:r>
          </a:p>
        </p:txBody>
      </p:sp>
      <p:pic>
        <p:nvPicPr>
          <p:cNvPr id="5" name="Picture 4">
            <a:extLst>
              <a:ext uri="{FF2B5EF4-FFF2-40B4-BE49-F238E27FC236}">
                <a16:creationId xmlns:a16="http://schemas.microsoft.com/office/drawing/2014/main" id="{0199303B-CB57-89B0-A54C-C4AFBD2658E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15151" y="1665044"/>
            <a:ext cx="2963832" cy="2090887"/>
          </a:xfrm>
          <a:prstGeom prst="rect">
            <a:avLst/>
          </a:prstGeom>
        </p:spPr>
      </p:pic>
      <p:pic>
        <p:nvPicPr>
          <p:cNvPr id="7" name="Picture 10" descr="May be an image of 3 people">
            <a:extLst>
              <a:ext uri="{FF2B5EF4-FFF2-40B4-BE49-F238E27FC236}">
                <a16:creationId xmlns:a16="http://schemas.microsoft.com/office/drawing/2014/main" id="{33B2B297-C50B-44EB-693D-A5F456016920}"/>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24830" y="1502786"/>
            <a:ext cx="2043696" cy="22531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EA9A4969-72CE-48D3-AFE3-56EE39603786}"/>
              </a:ext>
            </a:extLst>
          </p:cNvPr>
          <p:cNvSpPr>
            <a:spLocks noChangeArrowheads="1"/>
          </p:cNvSpPr>
          <p:nvPr/>
        </p:nvSpPr>
        <p:spPr bwMode="auto">
          <a:xfrm>
            <a:off x="76200" y="173038"/>
            <a:ext cx="8610600" cy="430212"/>
          </a:xfrm>
          <a:prstGeom prst="rect">
            <a:avLst/>
          </a:prstGeom>
          <a:noFill/>
          <a:ln>
            <a:noFill/>
          </a:ln>
        </p:spPr>
        <p:txBody>
          <a:bodyPr>
            <a:spAutoFit/>
          </a:bodyPr>
          <a:lstStyle>
            <a:lvl1pPr marL="107950">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fontAlgn="auto" hangingPunct="1">
              <a:spcBef>
                <a:spcPct val="0"/>
              </a:spcBef>
              <a:spcAft>
                <a:spcPts val="0"/>
              </a:spcAft>
              <a:buClrTx/>
              <a:buSzTx/>
              <a:buFont typeface="Wingdings 3" panose="05040102010807070707" pitchFamily="18" charset="2"/>
              <a:buNone/>
              <a:defRPr/>
            </a:pPr>
            <a:endParaRPr lang="en-US" altLang="en-US" sz="2200" i="1">
              <a:solidFill>
                <a:schemeClr val="tx1"/>
              </a:solidFill>
              <a:latin typeface="+mn-lt"/>
              <a:cs typeface="Arial" panose="020B0604020202020204" pitchFamily="34" charset="0"/>
            </a:endParaRPr>
          </a:p>
        </p:txBody>
      </p:sp>
      <p:sp>
        <p:nvSpPr>
          <p:cNvPr id="2" name="Rectangle 1">
            <a:extLst>
              <a:ext uri="{FF2B5EF4-FFF2-40B4-BE49-F238E27FC236}">
                <a16:creationId xmlns:a16="http://schemas.microsoft.com/office/drawing/2014/main" id="{BAEB94F0-AB70-4C1B-AC01-307B0C415C48}"/>
              </a:ext>
            </a:extLst>
          </p:cNvPr>
          <p:cNvSpPr/>
          <p:nvPr/>
        </p:nvSpPr>
        <p:spPr>
          <a:xfrm>
            <a:off x="457200" y="2407205"/>
            <a:ext cx="6103257" cy="4062651"/>
          </a:xfrm>
          <a:prstGeom prst="rect">
            <a:avLst/>
          </a:prstGeom>
        </p:spPr>
        <p:txBody>
          <a:bodyPr wrap="square">
            <a:spAutoFit/>
          </a:bodyPr>
          <a:lstStyle/>
          <a:p>
            <a:pPr>
              <a:defRPr/>
            </a:pPr>
            <a:r>
              <a:rPr lang="en-US" sz="2000" i="1" dirty="0">
                <a:latin typeface="+mj-lt"/>
              </a:rPr>
              <a:t>“I saw my Primary Care Physician for the first time since Team Phoenix. Had seen her just prior to beginning training. </a:t>
            </a:r>
          </a:p>
          <a:p>
            <a:pPr>
              <a:defRPr/>
            </a:pPr>
            <a:endParaRPr lang="en-US" sz="2000" i="1" dirty="0">
              <a:latin typeface="+mj-lt"/>
            </a:endParaRPr>
          </a:p>
          <a:p>
            <a:pPr>
              <a:defRPr/>
            </a:pPr>
            <a:r>
              <a:rPr lang="en-US" sz="2000" i="1" dirty="0">
                <a:latin typeface="+mj-lt"/>
              </a:rPr>
              <a:t>She said it made her week to see all the TP has done in my life! </a:t>
            </a:r>
          </a:p>
          <a:p>
            <a:pPr>
              <a:defRPr/>
            </a:pPr>
            <a:endParaRPr lang="en-US" sz="2000" i="1" dirty="0">
              <a:latin typeface="+mj-lt"/>
            </a:endParaRPr>
          </a:p>
          <a:p>
            <a:pPr>
              <a:defRPr/>
            </a:pPr>
            <a:r>
              <a:rPr lang="en-US" sz="2000" i="1" dirty="0">
                <a:latin typeface="+mj-lt"/>
              </a:rPr>
              <a:t>Blood pressure down, no more nerve pain….we were both almost giddy with excitement! </a:t>
            </a:r>
          </a:p>
          <a:p>
            <a:pPr>
              <a:defRPr/>
            </a:pPr>
            <a:endParaRPr lang="en-US" sz="2000" i="1" dirty="0">
              <a:latin typeface="+mj-lt"/>
            </a:endParaRPr>
          </a:p>
          <a:p>
            <a:pPr>
              <a:defRPr/>
            </a:pPr>
            <a:r>
              <a:rPr lang="en-US" sz="2000" i="1" dirty="0">
                <a:latin typeface="+mj-lt"/>
              </a:rPr>
              <a:t>I needed to meet with my financial planner again because I realized I’m going to live longer than I thought!”</a:t>
            </a:r>
            <a:endParaRPr lang="en-US" sz="2000" dirty="0">
              <a:latin typeface="+mj-lt"/>
              <a:cs typeface="Times New Roman" panose="02020603050405020304" pitchFamily="18" charset="0"/>
            </a:endParaRPr>
          </a:p>
          <a:p>
            <a:pPr>
              <a:defRPr/>
            </a:pPr>
            <a:endParaRPr lang="en-US" dirty="0">
              <a:solidFill>
                <a:srgbClr val="1C1D1E"/>
              </a:solidFill>
              <a:latin typeface="Open Sans"/>
            </a:endParaRPr>
          </a:p>
        </p:txBody>
      </p:sp>
      <p:sp>
        <p:nvSpPr>
          <p:cNvPr id="38917" name="TextBox 6">
            <a:extLst>
              <a:ext uri="{FF2B5EF4-FFF2-40B4-BE49-F238E27FC236}">
                <a16:creationId xmlns:a16="http://schemas.microsoft.com/office/drawing/2014/main" id="{6B33EA28-901D-410A-8740-E42AF8C6B832}"/>
              </a:ext>
            </a:extLst>
          </p:cNvPr>
          <p:cNvSpPr txBox="1">
            <a:spLocks noChangeArrowheads="1"/>
          </p:cNvSpPr>
          <p:nvPr/>
        </p:nvSpPr>
        <p:spPr bwMode="auto">
          <a:xfrm>
            <a:off x="283028" y="388144"/>
            <a:ext cx="85779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6D1D6B"/>
              </a:buClr>
              <a:buSzPct val="80000"/>
              <a:buFont typeface="Wingdings 3" panose="05040102010807070707" pitchFamily="18" charset="2"/>
              <a:buChar char=""/>
              <a:defRPr>
                <a:solidFill>
                  <a:srgbClr val="404040"/>
                </a:solidFill>
                <a:latin typeface="Times New Roman" panose="02020603050405020304" pitchFamily="18" charset="0"/>
              </a:defRPr>
            </a:lvl1pPr>
            <a:lvl2pPr marL="742950" indent="-285750">
              <a:spcBef>
                <a:spcPts val="1000"/>
              </a:spcBef>
              <a:buClr>
                <a:srgbClr val="6D1D6B"/>
              </a:buClr>
              <a:buSzPct val="80000"/>
              <a:buFont typeface="Wingdings 3" panose="05040102010807070707" pitchFamily="18" charset="2"/>
              <a:buChar char=""/>
              <a:defRPr sz="1600">
                <a:solidFill>
                  <a:srgbClr val="404040"/>
                </a:solidFill>
                <a:latin typeface="Times New Roman" panose="02020603050405020304" pitchFamily="18" charset="0"/>
              </a:defRPr>
            </a:lvl2pPr>
            <a:lvl3pPr marL="1143000" indent="-228600">
              <a:spcBef>
                <a:spcPts val="1000"/>
              </a:spcBef>
              <a:buClr>
                <a:srgbClr val="6D1D6B"/>
              </a:buClr>
              <a:buSzPct val="80000"/>
              <a:buFont typeface="Wingdings 3" panose="05040102010807070707" pitchFamily="18" charset="2"/>
              <a:buChar char=""/>
              <a:defRPr sz="1400">
                <a:solidFill>
                  <a:srgbClr val="404040"/>
                </a:solidFill>
                <a:latin typeface="Times New Roman" panose="02020603050405020304" pitchFamily="18" charset="0"/>
              </a:defRPr>
            </a:lvl3pPr>
            <a:lvl4pPr marL="1600200" indent="-228600">
              <a:spcBef>
                <a:spcPts val="1000"/>
              </a:spcBef>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4pPr>
            <a:lvl5pPr marL="2057400" indent="-228600">
              <a:spcBef>
                <a:spcPts val="1000"/>
              </a:spcBef>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5pPr>
            <a:lvl6pPr marL="25146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6pPr>
            <a:lvl7pPr marL="29718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7pPr>
            <a:lvl8pPr marL="34290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8pPr>
            <a:lvl9pPr marL="38862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9pPr>
          </a:lstStyle>
          <a:p>
            <a:pPr>
              <a:spcBef>
                <a:spcPct val="0"/>
              </a:spcBef>
              <a:buClrTx/>
              <a:buSzTx/>
              <a:buFontTx/>
              <a:buNone/>
            </a:pPr>
            <a:r>
              <a:rPr lang="en-US" altLang="en-US" sz="3600" b="1" dirty="0">
                <a:solidFill>
                  <a:srgbClr val="7030A0"/>
                </a:solidFill>
                <a:cs typeface="Times New Roman" panose="02020603050405020304" pitchFamily="18" charset="0"/>
              </a:rPr>
              <a:t>A Testament to Life Changing Behaviors</a:t>
            </a:r>
          </a:p>
        </p:txBody>
      </p:sp>
      <p:sp>
        <p:nvSpPr>
          <p:cNvPr id="5" name="TextBox 4">
            <a:extLst>
              <a:ext uri="{FF2B5EF4-FFF2-40B4-BE49-F238E27FC236}">
                <a16:creationId xmlns:a16="http://schemas.microsoft.com/office/drawing/2014/main" id="{DB81AA49-510C-86C3-EE35-100602013DC2}"/>
              </a:ext>
            </a:extLst>
          </p:cNvPr>
          <p:cNvSpPr txBox="1"/>
          <p:nvPr/>
        </p:nvSpPr>
        <p:spPr>
          <a:xfrm>
            <a:off x="391886" y="1206539"/>
            <a:ext cx="8577944" cy="830997"/>
          </a:xfrm>
          <a:prstGeom prst="rect">
            <a:avLst/>
          </a:prstGeom>
          <a:noFill/>
        </p:spPr>
        <p:txBody>
          <a:bodyPr wrap="square">
            <a:spAutoFit/>
          </a:bodyPr>
          <a:lstStyle/>
          <a:p>
            <a:r>
              <a:rPr lang="en-US" sz="2400" b="1" i="1" dirty="0">
                <a:solidFill>
                  <a:schemeClr val="accent1"/>
                </a:solidFill>
                <a:latin typeface="+mj-lt"/>
              </a:rPr>
              <a:t>I needed to meet with my financial planner again because I realized I’m going to live longer than I thought!</a:t>
            </a:r>
            <a:endParaRPr lang="en-US" sz="2400" b="1" dirty="0">
              <a:solidFill>
                <a:schemeClr val="accent1"/>
              </a:solidFill>
              <a:latin typeface="+mj-lt"/>
            </a:endParaRPr>
          </a:p>
        </p:txBody>
      </p:sp>
      <p:pic>
        <p:nvPicPr>
          <p:cNvPr id="6" name="Picture 5">
            <a:extLst>
              <a:ext uri="{FF2B5EF4-FFF2-40B4-BE49-F238E27FC236}">
                <a16:creationId xmlns:a16="http://schemas.microsoft.com/office/drawing/2014/main" id="{27905A85-B2B6-D791-6862-56E3D296371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836229" y="2407205"/>
            <a:ext cx="2133601" cy="381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descr="A poster of women running&#10;&#10;Description automatically generated">
            <a:extLst>
              <a:ext uri="{FF2B5EF4-FFF2-40B4-BE49-F238E27FC236}">
                <a16:creationId xmlns:a16="http://schemas.microsoft.com/office/drawing/2014/main" id="{30DB9852-3231-6AB8-DABA-E67FC517F1A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741"/>
          <a:stretch/>
        </p:blipFill>
        <p:spPr>
          <a:xfrm>
            <a:off x="0" y="232229"/>
            <a:ext cx="9144000" cy="5343417"/>
          </a:xfrm>
          <a:prstGeom prst="rect">
            <a:avLst/>
          </a:prstGeom>
        </p:spPr>
      </p:pic>
    </p:spTree>
    <p:extLst>
      <p:ext uri="{BB962C8B-B14F-4D97-AF65-F5344CB8AC3E}">
        <p14:creationId xmlns:p14="http://schemas.microsoft.com/office/powerpoint/2010/main" val="2963054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660FD2-0281-4983-9424-029E3274B3F6}"/>
              </a:ext>
            </a:extLst>
          </p:cNvPr>
          <p:cNvSpPr/>
          <p:nvPr/>
        </p:nvSpPr>
        <p:spPr>
          <a:xfrm>
            <a:off x="0" y="0"/>
            <a:ext cx="8839201" cy="646331"/>
          </a:xfrm>
          <a:prstGeom prst="rect">
            <a:avLst/>
          </a:prstGeom>
        </p:spPr>
        <p:txBody>
          <a:bodyPr lIns="91440" tIns="45720" rIns="91440" bIns="45720" anchor="t">
            <a:spAutoFit/>
          </a:bodyPr>
          <a:lstStyle/>
          <a:p>
            <a:pPr algn="ctr" eaLnBrk="1" fontAlgn="auto" hangingPunct="1">
              <a:spcAft>
                <a:spcPts val="0"/>
              </a:spcAft>
              <a:defRPr/>
            </a:pPr>
            <a:r>
              <a:rPr lang="en-US" altLang="en-US" sz="3600" b="1" dirty="0">
                <a:solidFill>
                  <a:schemeClr val="accent2"/>
                </a:solidFill>
                <a:latin typeface="Times New Roman"/>
                <a:cs typeface="Times New Roman"/>
              </a:rPr>
              <a:t>Team Phoenix Training Program</a:t>
            </a:r>
            <a:endParaRPr lang="en-US" altLang="en-US" b="1" dirty="0">
              <a:solidFill>
                <a:schemeClr val="accent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EA3B454-5F14-DC3B-1464-1F265E46A3FB}"/>
              </a:ext>
            </a:extLst>
          </p:cNvPr>
          <p:cNvSpPr txBox="1"/>
          <p:nvPr/>
        </p:nvSpPr>
        <p:spPr>
          <a:xfrm>
            <a:off x="275771" y="1266869"/>
            <a:ext cx="8563430" cy="4708981"/>
          </a:xfrm>
          <a:prstGeom prst="rect">
            <a:avLst/>
          </a:prstGeom>
          <a:noFill/>
        </p:spPr>
        <p:txBody>
          <a:bodyPr wrap="square">
            <a:spAutoFit/>
          </a:bodyPr>
          <a:lstStyle/>
          <a:p>
            <a:pPr marL="171450" indent="-171450">
              <a:buFont typeface="Wingdings" panose="05000000000000000000" pitchFamily="2" charset="2"/>
              <a:buChar char="Ø"/>
            </a:pPr>
            <a:r>
              <a:rPr lang="en-US" sz="1200" b="1" dirty="0">
                <a:latin typeface="+mj-lt"/>
              </a:rPr>
              <a:t>DESIGNED SPECIFICALLY FOR FEMALE CANCER SURVIVORS </a:t>
            </a:r>
            <a:r>
              <a:rPr lang="en-US" sz="1200" dirty="0">
                <a:latin typeface="+mj-lt"/>
              </a:rPr>
              <a:t>of any type of invasive cancer (DCIS included), created for all stages, ages and ALL fitness levels. </a:t>
            </a:r>
          </a:p>
          <a:p>
            <a:pPr marL="171450" indent="-171450">
              <a:buFont typeface="Wingdings" panose="05000000000000000000" pitchFamily="2" charset="2"/>
              <a:buChar char="Ø"/>
            </a:pPr>
            <a:endParaRPr lang="en-US" sz="1200" dirty="0">
              <a:latin typeface="+mj-lt"/>
            </a:endParaRPr>
          </a:p>
          <a:p>
            <a:pPr marL="171450" indent="-171450">
              <a:buFont typeface="Wingdings" panose="05000000000000000000" pitchFamily="2" charset="2"/>
              <a:buChar char="Ø"/>
            </a:pPr>
            <a:r>
              <a:rPr lang="en-US" sz="1200" b="1" dirty="0">
                <a:latin typeface="+mj-lt"/>
              </a:rPr>
              <a:t>FOCUSED ON RE-CONDITIONINING: </a:t>
            </a:r>
            <a:r>
              <a:rPr lang="en-US" sz="1200" dirty="0">
                <a:latin typeface="+mj-lt"/>
              </a:rPr>
              <a:t>No experience needed. Basic walking, biking and swimming ability (Learn to Swim available) Re-building trust, confidence and strength</a:t>
            </a:r>
          </a:p>
          <a:p>
            <a:pPr marL="171450" indent="-171450">
              <a:buFont typeface="Wingdings" panose="05000000000000000000" pitchFamily="2" charset="2"/>
              <a:buChar char="Ø"/>
            </a:pPr>
            <a:endParaRPr lang="en-US" sz="1200" dirty="0">
              <a:latin typeface="+mj-lt"/>
            </a:endParaRPr>
          </a:p>
          <a:p>
            <a:pPr marL="171450" indent="-171450">
              <a:buFont typeface="Wingdings" panose="05000000000000000000" pitchFamily="2" charset="2"/>
              <a:buChar char="Ø"/>
            </a:pPr>
            <a:r>
              <a:rPr lang="en-US" sz="1200" b="1" dirty="0">
                <a:latin typeface="+mj-lt"/>
              </a:rPr>
              <a:t>MEDICALLY OVERSEEN </a:t>
            </a:r>
            <a:r>
              <a:rPr lang="en-US" sz="1200" dirty="0">
                <a:latin typeface="+mj-lt"/>
              </a:rPr>
              <a:t>Participants provide a medical clearance, professionally coached, prescribed training plans with individualized support from medical professionals focusing on the individual needs and abilities</a:t>
            </a:r>
          </a:p>
          <a:p>
            <a:pPr marL="171450" indent="-171450">
              <a:buFont typeface="Wingdings" panose="05000000000000000000" pitchFamily="2" charset="2"/>
              <a:buChar char="Ø"/>
            </a:pPr>
            <a:endParaRPr lang="en-US" sz="1200" dirty="0">
              <a:latin typeface="+mj-lt"/>
            </a:endParaRPr>
          </a:p>
          <a:p>
            <a:pPr marL="171450" indent="-171450">
              <a:buFont typeface="Wingdings" panose="05000000000000000000" pitchFamily="2" charset="2"/>
              <a:buChar char="Ø"/>
            </a:pPr>
            <a:r>
              <a:rPr lang="en-US" sz="1200" b="1" dirty="0">
                <a:latin typeface="+mj-lt"/>
              </a:rPr>
              <a:t>CONSISTENT </a:t>
            </a:r>
            <a:r>
              <a:rPr lang="en-US" sz="1200" dirty="0">
                <a:latin typeface="+mj-lt"/>
              </a:rPr>
              <a:t>Athletes train for 14 weeks to prepare for a sprint distance triathlon (1/4 mile swim, 15 mile bike, 3.1 mile run/walk) Training begins in mid-April and goes through the end of July. Group training is twice a week, with prescribed training plans for training at home the other 3 days. Pre-season Learn to Swim and Post-season training year-round for alumnae are also offered</a:t>
            </a:r>
          </a:p>
          <a:p>
            <a:pPr marL="171450" indent="-171450">
              <a:buFont typeface="Wingdings" panose="05000000000000000000" pitchFamily="2" charset="2"/>
              <a:buChar char="Ø"/>
            </a:pPr>
            <a:endParaRPr lang="en-US" sz="1200" dirty="0">
              <a:latin typeface="+mj-lt"/>
            </a:endParaRPr>
          </a:p>
          <a:p>
            <a:pPr marL="171450" indent="-171450">
              <a:buFont typeface="Wingdings" panose="05000000000000000000" pitchFamily="2" charset="2"/>
              <a:buChar char="Ø"/>
            </a:pPr>
            <a:r>
              <a:rPr lang="en-US" sz="1200" b="1" dirty="0">
                <a:latin typeface="+mj-lt"/>
              </a:rPr>
              <a:t>MODIFIED</a:t>
            </a:r>
            <a:r>
              <a:rPr lang="en-US" sz="1200" dirty="0">
                <a:latin typeface="+mj-lt"/>
              </a:rPr>
              <a:t> There are 3 levels (beginner, intermediate, advanced) of training plans for each of the 4 disciplines (swim, bike, run/walk, strength). Plans are selected for each individual based on their ability, strength, stamina and medical conditions.</a:t>
            </a:r>
          </a:p>
          <a:p>
            <a:pPr marL="171450" indent="-171450">
              <a:buFont typeface="Wingdings" panose="05000000000000000000" pitchFamily="2" charset="2"/>
              <a:buChar char="Ø"/>
            </a:pPr>
            <a:endParaRPr lang="en-US" sz="1200" dirty="0">
              <a:latin typeface="+mj-lt"/>
            </a:endParaRPr>
          </a:p>
          <a:p>
            <a:pPr marL="171450" indent="-171450">
              <a:buFont typeface="Wingdings" panose="05000000000000000000" pitchFamily="2" charset="2"/>
              <a:buChar char="Ø"/>
            </a:pPr>
            <a:r>
              <a:rPr lang="en-US" sz="1200" b="1" dirty="0">
                <a:latin typeface="+mj-lt"/>
              </a:rPr>
              <a:t>COMMUNITY SUPPORTED </a:t>
            </a:r>
            <a:r>
              <a:rPr lang="en-US" sz="1200" dirty="0">
                <a:latin typeface="+mj-lt"/>
              </a:rPr>
              <a:t>Subsidized by donor and community support, medical and community volunteers, and alumnae.  “Alumnae Mentor Groups” help athletes bond with those who live in close proximity</a:t>
            </a:r>
          </a:p>
          <a:p>
            <a:pPr marL="171450" indent="-171450">
              <a:buFont typeface="Wingdings" panose="05000000000000000000" pitchFamily="2" charset="2"/>
              <a:buChar char="Ø"/>
            </a:pPr>
            <a:endParaRPr lang="en-US" sz="1200" dirty="0">
              <a:latin typeface="+mj-lt"/>
            </a:endParaRPr>
          </a:p>
          <a:p>
            <a:pPr marL="171450" indent="-171450">
              <a:buFont typeface="Wingdings" panose="05000000000000000000" pitchFamily="2" charset="2"/>
              <a:buChar char="Ø"/>
            </a:pPr>
            <a:r>
              <a:rPr lang="en-US" sz="1200" b="1" dirty="0">
                <a:latin typeface="+mj-lt"/>
              </a:rPr>
              <a:t>POPULAR! </a:t>
            </a:r>
            <a:r>
              <a:rPr lang="en-US" sz="1200" dirty="0">
                <a:latin typeface="+mj-lt"/>
              </a:rPr>
              <a:t>There is a max capacity of 50 athletes per season and spots fill up quickly! Registration is open for next summer’s training! Word of Mouth recommendations from Clinicians and Alumnae.</a:t>
            </a:r>
          </a:p>
          <a:p>
            <a:pPr marL="171450" indent="-171450">
              <a:buFont typeface="Wingdings" panose="05000000000000000000" pitchFamily="2" charset="2"/>
              <a:buChar char="Ø"/>
            </a:pPr>
            <a:endParaRPr lang="en-US" sz="1200" dirty="0">
              <a:latin typeface="+mj-lt"/>
            </a:endParaRPr>
          </a:p>
          <a:p>
            <a:pPr marL="171450" indent="-171450">
              <a:buFont typeface="Wingdings" panose="05000000000000000000" pitchFamily="2" charset="2"/>
              <a:buChar char="Ø"/>
            </a:pPr>
            <a:r>
              <a:rPr lang="en-US" sz="1200" b="1" dirty="0">
                <a:latin typeface="+mj-lt"/>
              </a:rPr>
              <a:t>A GREAT VALUE </a:t>
            </a:r>
            <a:r>
              <a:rPr lang="en-US" sz="1200" dirty="0">
                <a:latin typeface="+mj-lt"/>
              </a:rPr>
              <a:t>The cost of the program is subsidized by the generosity of Aurora Foundation donors and program grants which reduces the participation fee for athletes. Fee includes coaching, training plans, a training shirt, competition jersey, facility fees, race registration, and other training support provided by community partners.</a:t>
            </a:r>
          </a:p>
        </p:txBody>
      </p:sp>
      <p:sp>
        <p:nvSpPr>
          <p:cNvPr id="7" name="TextBox 6">
            <a:extLst>
              <a:ext uri="{FF2B5EF4-FFF2-40B4-BE49-F238E27FC236}">
                <a16:creationId xmlns:a16="http://schemas.microsoft.com/office/drawing/2014/main" id="{310EF11C-A991-1637-8DB4-8AE5B0652CAA}"/>
              </a:ext>
            </a:extLst>
          </p:cNvPr>
          <p:cNvSpPr txBox="1"/>
          <p:nvPr/>
        </p:nvSpPr>
        <p:spPr>
          <a:xfrm>
            <a:off x="2133600" y="673355"/>
            <a:ext cx="8290052" cy="307777"/>
          </a:xfrm>
          <a:prstGeom prst="rect">
            <a:avLst/>
          </a:prstGeom>
          <a:noFill/>
        </p:spPr>
        <p:txBody>
          <a:bodyPr wrap="square" rtlCol="0">
            <a:spAutoFit/>
          </a:bodyPr>
          <a:lstStyle/>
          <a:p>
            <a:r>
              <a:rPr lang="en-US" sz="1400" dirty="0">
                <a:solidFill>
                  <a:schemeClr val="accent1"/>
                </a:solidFill>
                <a:latin typeface="+mj-lt"/>
              </a:rPr>
              <a:t>Of  Team Phoenix athletes would recommend the program to other survivors</a:t>
            </a:r>
          </a:p>
        </p:txBody>
      </p:sp>
      <p:sp>
        <p:nvSpPr>
          <p:cNvPr id="9" name="TextBox 8">
            <a:extLst>
              <a:ext uri="{FF2B5EF4-FFF2-40B4-BE49-F238E27FC236}">
                <a16:creationId xmlns:a16="http://schemas.microsoft.com/office/drawing/2014/main" id="{8A965FF7-290A-E01B-1EC8-FD991DAD64EA}"/>
              </a:ext>
            </a:extLst>
          </p:cNvPr>
          <p:cNvSpPr txBox="1"/>
          <p:nvPr/>
        </p:nvSpPr>
        <p:spPr>
          <a:xfrm>
            <a:off x="1090965" y="565633"/>
            <a:ext cx="1187778" cy="523220"/>
          </a:xfrm>
          <a:prstGeom prst="rect">
            <a:avLst/>
          </a:prstGeom>
          <a:noFill/>
        </p:spPr>
        <p:txBody>
          <a:bodyPr wrap="square">
            <a:spAutoFit/>
          </a:bodyPr>
          <a:lstStyle/>
          <a:p>
            <a:r>
              <a:rPr lang="en-US" sz="2800" dirty="0">
                <a:solidFill>
                  <a:schemeClr val="accent1"/>
                </a:solidFill>
                <a:latin typeface="+mj-lt"/>
              </a:rPr>
              <a:t>100%</a:t>
            </a:r>
            <a:endParaRPr lang="en-US" sz="2800" dirty="0">
              <a:solidFill>
                <a:schemeClr val="accen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1">
            <a:extLst>
              <a:ext uri="{FF2B5EF4-FFF2-40B4-BE49-F238E27FC236}">
                <a16:creationId xmlns:a16="http://schemas.microsoft.com/office/drawing/2014/main" id="{769ADC0C-D98B-465B-82C3-2ECA9072B3EC}"/>
              </a:ext>
            </a:extLst>
          </p:cNvPr>
          <p:cNvSpPr>
            <a:spLocks noGrp="1" noChangeArrowheads="1"/>
          </p:cNvSpPr>
          <p:nvPr>
            <p:ph idx="4294967295"/>
          </p:nvPr>
        </p:nvSpPr>
        <p:spPr>
          <a:xfrm>
            <a:off x="228600" y="212272"/>
            <a:ext cx="8763000" cy="6218238"/>
          </a:xfrm>
        </p:spPr>
        <p:txBody>
          <a:bodyPr/>
          <a:lstStyle/>
          <a:p>
            <a:pPr marL="0" indent="0" eaLnBrk="1" hangingPunct="1">
              <a:buFont typeface="Wingdings 3" panose="05040102010807070707" pitchFamily="18" charset="2"/>
              <a:buNone/>
              <a:defRPr/>
            </a:pPr>
            <a:r>
              <a:rPr lang="en-US" altLang="en-US" sz="3200" b="1" dirty="0">
                <a:solidFill>
                  <a:schemeClr val="accent2"/>
                </a:solidFill>
                <a:latin typeface="+mj-lt"/>
              </a:rPr>
              <a:t>Team Phoenix Cancer Survivor Training Program </a:t>
            </a:r>
          </a:p>
          <a:p>
            <a:pPr algn="ctr" eaLnBrk="1" hangingPunct="1">
              <a:buFont typeface="Wingdings" panose="05000000000000000000" pitchFamily="2" charset="2"/>
              <a:buChar char="Ø"/>
              <a:defRPr/>
            </a:pPr>
            <a:r>
              <a:rPr lang="en-US" altLang="en-US" i="1" u="sng" dirty="0">
                <a:hlinkClick r:id="rId5"/>
              </a:rPr>
              <a:t>Sports Illustrated</a:t>
            </a:r>
            <a:endParaRPr lang="en-US" altLang="en-US" i="1" u="sng" dirty="0"/>
          </a:p>
          <a:p>
            <a:pPr algn="ctr" eaLnBrk="1" hangingPunct="1">
              <a:buFont typeface="Wingdings" panose="05000000000000000000" pitchFamily="2" charset="2"/>
              <a:buChar char="Ø"/>
              <a:defRPr/>
            </a:pPr>
            <a:r>
              <a:rPr lang="en-US" altLang="en-US" i="1" u="sng" dirty="0">
                <a:hlinkClick r:id="rId6"/>
              </a:rPr>
              <a:t>Triathlete Magazine</a:t>
            </a:r>
            <a:endParaRPr lang="en-US" altLang="en-US" i="1" u="sng" dirty="0"/>
          </a:p>
          <a:p>
            <a:pPr algn="ctr" eaLnBrk="1" hangingPunct="1">
              <a:buFont typeface="Wingdings" panose="05000000000000000000" pitchFamily="2" charset="2"/>
              <a:buChar char="Ø"/>
              <a:defRPr/>
            </a:pPr>
            <a:r>
              <a:rPr lang="en-US" altLang="en-US" i="1" u="sng" dirty="0">
                <a:hlinkClick r:id="rId7"/>
              </a:rPr>
              <a:t>USA Triathlon Magazine</a:t>
            </a:r>
            <a:endParaRPr lang="en-US" altLang="en-US" sz="1600" i="1" dirty="0">
              <a:solidFill>
                <a:schemeClr val="tx1"/>
              </a:solidFill>
            </a:endParaRPr>
          </a:p>
          <a:p>
            <a:pPr algn="ctr">
              <a:buFont typeface="Wingdings" panose="05000000000000000000" pitchFamily="2" charset="2"/>
              <a:buChar char="Ø"/>
              <a:defRPr/>
            </a:pPr>
            <a:r>
              <a:rPr lang="en-US" altLang="en-US" i="1" u="sng" dirty="0">
                <a:cs typeface="Times New Roman"/>
                <a:hlinkClick r:id="rId8"/>
              </a:rPr>
              <a:t>Silent Sports Magazine</a:t>
            </a:r>
            <a:endParaRPr lang="en-US" altLang="en-US" i="1" u="sng" dirty="0">
              <a:cs typeface="Times New Roman"/>
            </a:endParaRPr>
          </a:p>
          <a:p>
            <a:pPr eaLnBrk="1" hangingPunct="1">
              <a:defRPr/>
            </a:pPr>
            <a:endParaRPr lang="en-US" altLang="en-US" sz="1600" i="1" dirty="0">
              <a:solidFill>
                <a:schemeClr val="tx1"/>
              </a:solidFill>
              <a:cs typeface="Times New Roman"/>
            </a:endParaRPr>
          </a:p>
          <a:p>
            <a:pPr eaLnBrk="1" hangingPunct="1">
              <a:defRPr/>
            </a:pPr>
            <a:endParaRPr lang="en-US" altLang="en-US" dirty="0">
              <a:solidFill>
                <a:schemeClr val="tx1"/>
              </a:solidFill>
              <a:cs typeface="Times New Roman"/>
            </a:endParaRPr>
          </a:p>
        </p:txBody>
      </p:sp>
      <p:pic>
        <p:nvPicPr>
          <p:cNvPr id="53251" name="Picture 2">
            <a:extLst>
              <a:ext uri="{FF2B5EF4-FFF2-40B4-BE49-F238E27FC236}">
                <a16:creationId xmlns:a16="http://schemas.microsoft.com/office/drawing/2014/main" id="{E9C0C339-B6A9-43A6-8614-F9B79358A3C6}"/>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824482" y="2776945"/>
            <a:ext cx="5495036" cy="388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0B20432-0BFB-49F1-AE94-85DD8992201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
            <a:extLst>
              <a:ext uri="{FF2B5EF4-FFF2-40B4-BE49-F238E27FC236}">
                <a16:creationId xmlns:a16="http://schemas.microsoft.com/office/drawing/2014/main" id="{43036CED-52D3-4C18-B0E3-9A0FF7C153C3}"/>
              </a:ext>
            </a:extLst>
          </p:cNvPr>
          <p:cNvSpPr>
            <a:spLocks noGrp="1"/>
          </p:cNvSpPr>
          <p:nvPr>
            <p:ph idx="4294967295"/>
          </p:nvPr>
        </p:nvSpPr>
        <p:spPr>
          <a:xfrm>
            <a:off x="0" y="1060450"/>
            <a:ext cx="8955314" cy="2593975"/>
          </a:xfrm>
        </p:spPr>
        <p:txBody>
          <a:bodyPr rtlCol="0">
            <a:normAutofit/>
          </a:bodyPr>
          <a:lstStyle/>
          <a:p>
            <a:pPr marL="457200" lvl="1" indent="0" eaLnBrk="1" fontAlgn="auto" hangingPunct="1">
              <a:spcAft>
                <a:spcPts val="0"/>
              </a:spcAft>
              <a:buClr>
                <a:schemeClr val="accent1">
                  <a:lumMod val="75000"/>
                </a:schemeClr>
              </a:buClr>
              <a:buFont typeface="Wingdings 3" panose="05040102010807070707" pitchFamily="18" charset="2"/>
              <a:buNone/>
              <a:defRPr/>
            </a:pPr>
            <a:r>
              <a:rPr lang="en-US" altLang="en-US" sz="2800" dirty="0">
                <a:solidFill>
                  <a:schemeClr val="tx1"/>
                </a:solidFill>
                <a:latin typeface="+mj-lt"/>
                <a:cs typeface="Times New Roman" panose="02020603050405020304" pitchFamily="18" charset="0"/>
              </a:rPr>
              <a:t>If you know female cancer survivors that would benefit from being a part of a survivorship program or if you’d like to get involved</a:t>
            </a:r>
          </a:p>
          <a:p>
            <a:pPr marL="457200" lvl="1" indent="0" eaLnBrk="1" fontAlgn="auto" hangingPunct="1">
              <a:spcAft>
                <a:spcPts val="0"/>
              </a:spcAft>
              <a:buClr>
                <a:schemeClr val="accent1">
                  <a:lumMod val="75000"/>
                </a:schemeClr>
              </a:buClr>
              <a:buFont typeface="Wingdings 3" panose="05040102010807070707" pitchFamily="18" charset="2"/>
              <a:buNone/>
              <a:defRPr/>
            </a:pPr>
            <a:r>
              <a:rPr lang="en-US" altLang="en-US" sz="2800" dirty="0">
                <a:solidFill>
                  <a:schemeClr val="tx1"/>
                </a:solidFill>
                <a:latin typeface="+mj-lt"/>
                <a:cs typeface="Times New Roman" panose="02020603050405020304" pitchFamily="18" charset="0"/>
              </a:rPr>
              <a:t> </a:t>
            </a:r>
          </a:p>
          <a:p>
            <a:pPr marL="457200" lvl="1" indent="0" eaLnBrk="1" fontAlgn="auto" hangingPunct="1">
              <a:spcAft>
                <a:spcPts val="0"/>
              </a:spcAft>
              <a:buClr>
                <a:schemeClr val="accent1">
                  <a:lumMod val="75000"/>
                </a:schemeClr>
              </a:buClr>
              <a:buFont typeface="Wingdings 3" panose="05040102010807070707" pitchFamily="18" charset="2"/>
              <a:buNone/>
              <a:defRPr/>
            </a:pPr>
            <a:r>
              <a:rPr lang="en-US" altLang="en-US" sz="2800" dirty="0">
                <a:solidFill>
                  <a:schemeClr val="tx1"/>
                </a:solidFill>
                <a:latin typeface="+mj-lt"/>
                <a:cs typeface="Times New Roman" panose="02020603050405020304" pitchFamily="18" charset="0"/>
              </a:rPr>
              <a:t>Email: </a:t>
            </a:r>
            <a:r>
              <a:rPr lang="en-US" altLang="en-US" sz="2800" b="1" dirty="0">
                <a:solidFill>
                  <a:schemeClr val="tx1"/>
                </a:solidFill>
                <a:latin typeface="+mj-lt"/>
                <a:cs typeface="Times New Roman" panose="02020603050405020304" pitchFamily="18" charset="0"/>
                <a:hlinkClick r:id="rId3"/>
              </a:rPr>
              <a:t>teamphoenix@aah.org</a:t>
            </a:r>
            <a:r>
              <a:rPr lang="en-US" altLang="en-US" sz="2800" b="1" dirty="0">
                <a:solidFill>
                  <a:schemeClr val="tx1"/>
                </a:solidFill>
                <a:latin typeface="+mj-lt"/>
                <a:cs typeface="Times New Roman" panose="02020603050405020304" pitchFamily="18" charset="0"/>
              </a:rPr>
              <a:t> or </a:t>
            </a:r>
            <a:r>
              <a:rPr lang="en-US" altLang="en-US" sz="2800" b="1" dirty="0">
                <a:solidFill>
                  <a:schemeClr val="accent4"/>
                </a:solidFill>
                <a:latin typeface="+mj-lt"/>
                <a:cs typeface="Times New Roman" panose="02020603050405020304" pitchFamily="18" charset="0"/>
              </a:rPr>
              <a:t>ilka.hoffins@aah.org</a:t>
            </a:r>
          </a:p>
          <a:p>
            <a:pPr eaLnBrk="1" fontAlgn="auto" hangingPunct="1">
              <a:spcAft>
                <a:spcPts val="0"/>
              </a:spcAft>
              <a:buClr>
                <a:schemeClr val="accent1">
                  <a:lumMod val="75000"/>
                </a:schemeClr>
              </a:buClr>
              <a:buFont typeface="Wingdings 3" charset="2"/>
              <a:buChar char=""/>
              <a:defRPr/>
            </a:pPr>
            <a:endParaRPr lang="en-US" altLang="en-US" sz="1400" dirty="0">
              <a:solidFill>
                <a:schemeClr val="tx1"/>
              </a:solidFill>
            </a:endParaRPr>
          </a:p>
          <a:p>
            <a:pPr marL="109537" indent="0" eaLnBrk="1" fontAlgn="auto" hangingPunct="1">
              <a:spcAft>
                <a:spcPts val="0"/>
              </a:spcAft>
              <a:buClr>
                <a:schemeClr val="accent1">
                  <a:lumMod val="75000"/>
                </a:schemeClr>
              </a:buClr>
              <a:buFont typeface="Wingdings 3" panose="05040102010807070707" pitchFamily="18" charset="2"/>
              <a:buNone/>
              <a:defRPr/>
            </a:pPr>
            <a:endParaRPr lang="en-US" altLang="en-US" dirty="0">
              <a:solidFill>
                <a:schemeClr val="tx1"/>
              </a:solidFill>
            </a:endParaRPr>
          </a:p>
        </p:txBody>
      </p:sp>
      <p:pic>
        <p:nvPicPr>
          <p:cNvPr id="51203" name="Picture 1">
            <a:extLst>
              <a:ext uri="{FF2B5EF4-FFF2-40B4-BE49-F238E27FC236}">
                <a16:creationId xmlns:a16="http://schemas.microsoft.com/office/drawing/2014/main" id="{F1AA6236-8706-427F-AC9C-6598BA67B10B}"/>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954587" y="3522436"/>
            <a:ext cx="4189413"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F26D4E4-7959-49BD-A1B3-34D52A7D87E2}"/>
              </a:ext>
            </a:extLst>
          </p:cNvPr>
          <p:cNvSpPr txBox="1"/>
          <p:nvPr/>
        </p:nvSpPr>
        <p:spPr>
          <a:xfrm>
            <a:off x="176213" y="274638"/>
            <a:ext cx="7727950" cy="646112"/>
          </a:xfrm>
          <a:prstGeom prst="rect">
            <a:avLst/>
          </a:prstGeom>
          <a:noFill/>
        </p:spPr>
        <p:txBody>
          <a:bodyPr>
            <a:spAutoFit/>
          </a:bodyPr>
          <a:lstStyle/>
          <a:p>
            <a:pPr algn="ctr" eaLnBrk="1" fontAlgn="auto" hangingPunct="1">
              <a:spcAft>
                <a:spcPts val="0"/>
              </a:spcAft>
              <a:buClr>
                <a:schemeClr val="accent1">
                  <a:lumMod val="75000"/>
                </a:schemeClr>
              </a:buClr>
              <a:defRPr/>
            </a:pPr>
            <a:r>
              <a:rPr lang="en-US" altLang="en-US" sz="3600" b="1" dirty="0">
                <a:solidFill>
                  <a:schemeClr val="accent2"/>
                </a:solidFill>
                <a:latin typeface="+mj-lt"/>
                <a:cs typeface="Times New Roman" panose="02020603050405020304" pitchFamily="18" charset="0"/>
              </a:rPr>
              <a:t>Contact Team Phoenix </a:t>
            </a:r>
          </a:p>
        </p:txBody>
      </p:sp>
      <p:pic>
        <p:nvPicPr>
          <p:cNvPr id="2" name="Picture 1" descr="A picture containing tree, person, outdoor, posing&#10;&#10;Description automatically generated">
            <a:extLst>
              <a:ext uri="{FF2B5EF4-FFF2-40B4-BE49-F238E27FC236}">
                <a16:creationId xmlns:a16="http://schemas.microsoft.com/office/drawing/2014/main" id="{182BA365-1751-9236-3D56-B640B688010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1134156" y="3577996"/>
            <a:ext cx="3641044" cy="271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
            <a:extLst>
              <a:ext uri="{FF2B5EF4-FFF2-40B4-BE49-F238E27FC236}">
                <a16:creationId xmlns:a16="http://schemas.microsoft.com/office/drawing/2014/main" id="{C1F522BB-1250-4355-A93F-A73126B2748C}"/>
              </a:ext>
            </a:extLst>
          </p:cNvPr>
          <p:cNvSpPr>
            <a:spLocks noChangeArrowheads="1"/>
          </p:cNvSpPr>
          <p:nvPr/>
        </p:nvSpPr>
        <p:spPr bwMode="auto">
          <a:xfrm>
            <a:off x="1661886" y="5093968"/>
            <a:ext cx="89916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1000"/>
              </a:spcBef>
              <a:buClr>
                <a:srgbClr val="6D1D6B"/>
              </a:buClr>
              <a:buSzPct val="80000"/>
              <a:buFont typeface="Wingdings 3" panose="05040102010807070707" pitchFamily="18" charset="2"/>
              <a:buChar char=""/>
              <a:defRPr>
                <a:solidFill>
                  <a:srgbClr val="404040"/>
                </a:solidFill>
                <a:latin typeface="Times New Roman" panose="02020603050405020304" pitchFamily="18" charset="0"/>
              </a:defRPr>
            </a:lvl1pPr>
            <a:lvl2pPr marL="742950" indent="-285750">
              <a:spcBef>
                <a:spcPts val="1000"/>
              </a:spcBef>
              <a:buClr>
                <a:srgbClr val="6D1D6B"/>
              </a:buClr>
              <a:buSzPct val="80000"/>
              <a:buFont typeface="Wingdings 3" panose="05040102010807070707" pitchFamily="18" charset="2"/>
              <a:buChar char=""/>
              <a:defRPr sz="1600">
                <a:solidFill>
                  <a:srgbClr val="404040"/>
                </a:solidFill>
                <a:latin typeface="Times New Roman" panose="02020603050405020304" pitchFamily="18" charset="0"/>
              </a:defRPr>
            </a:lvl2pPr>
            <a:lvl3pPr marL="1143000" indent="-228600">
              <a:spcBef>
                <a:spcPts val="1000"/>
              </a:spcBef>
              <a:buClr>
                <a:srgbClr val="6D1D6B"/>
              </a:buClr>
              <a:buSzPct val="80000"/>
              <a:buFont typeface="Wingdings 3" panose="05040102010807070707" pitchFamily="18" charset="2"/>
              <a:buChar char=""/>
              <a:defRPr sz="1400">
                <a:solidFill>
                  <a:srgbClr val="404040"/>
                </a:solidFill>
                <a:latin typeface="Times New Roman" panose="02020603050405020304" pitchFamily="18" charset="0"/>
              </a:defRPr>
            </a:lvl3pPr>
            <a:lvl4pPr marL="1600200" indent="-228600">
              <a:spcBef>
                <a:spcPts val="1000"/>
              </a:spcBef>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4pPr>
            <a:lvl5pPr marL="2057400" indent="-228600">
              <a:spcBef>
                <a:spcPts val="1000"/>
              </a:spcBef>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5pPr>
            <a:lvl6pPr marL="25146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6pPr>
            <a:lvl7pPr marL="29718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7pPr>
            <a:lvl8pPr marL="34290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8pPr>
            <a:lvl9pPr marL="38862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imes New Roman" panose="02020603050405020304" pitchFamily="18" charset="0"/>
              </a:defRPr>
            </a:lvl9pPr>
          </a:lstStyle>
          <a:p>
            <a:pPr>
              <a:spcBef>
                <a:spcPct val="0"/>
              </a:spcBef>
              <a:buClrTx/>
              <a:buSzTx/>
              <a:buNone/>
            </a:pPr>
            <a:r>
              <a:rPr lang="en-US" altLang="en-US" sz="2000" dirty="0">
                <a:solidFill>
                  <a:srgbClr val="7030A0"/>
                </a:solidFill>
                <a:latin typeface="Times New Roman"/>
                <a:cs typeface="Times New Roman"/>
              </a:rPr>
              <a:t>Team Phoenix Video</a:t>
            </a:r>
            <a:endParaRPr lang="en-US" altLang="en-US" sz="1400" dirty="0">
              <a:solidFill>
                <a:schemeClr val="tx1"/>
              </a:solidFill>
              <a:cs typeface="Times New Roman" panose="02020603050405020304" pitchFamily="18" charset="0"/>
            </a:endParaRPr>
          </a:p>
          <a:p>
            <a:pPr marL="285750" indent="-285750">
              <a:spcBef>
                <a:spcPct val="0"/>
              </a:spcBef>
              <a:buClrTx/>
              <a:buSzTx/>
            </a:pPr>
            <a:r>
              <a:rPr lang="en-US" altLang="en-US" sz="1000" dirty="0">
                <a:solidFill>
                  <a:schemeClr val="tx1"/>
                </a:solidFill>
                <a:latin typeface="Times New Roman"/>
                <a:cs typeface="Times New Roman"/>
              </a:rPr>
              <a:t>Cancer Survivorship Program offered by Aurora Health Care</a:t>
            </a:r>
            <a:endParaRPr lang="en-US" altLang="en-US" sz="1000" dirty="0">
              <a:solidFill>
                <a:schemeClr val="tx1"/>
              </a:solidFill>
              <a:cs typeface="Times New Roman" panose="02020603050405020304" pitchFamily="18" charset="0"/>
            </a:endParaRPr>
          </a:p>
          <a:p>
            <a:pPr marL="285750" indent="-285750">
              <a:spcBef>
                <a:spcPct val="0"/>
              </a:spcBef>
              <a:buClrTx/>
              <a:buSzTx/>
            </a:pPr>
            <a:r>
              <a:rPr lang="en-US" altLang="en-US" sz="1000" dirty="0">
                <a:solidFill>
                  <a:schemeClr val="tx1"/>
                </a:solidFill>
                <a:latin typeface="Times New Roman"/>
                <a:cs typeface="Times New Roman"/>
              </a:rPr>
              <a:t>For women whose physical, social and emotional wellness has been affected by cancer treatment</a:t>
            </a:r>
            <a:endParaRPr lang="en-US" altLang="en-US" sz="1000" dirty="0">
              <a:solidFill>
                <a:schemeClr val="tx1"/>
              </a:solidFill>
              <a:cs typeface="Times New Roman" panose="02020603050405020304" pitchFamily="18" charset="0"/>
            </a:endParaRPr>
          </a:p>
          <a:p>
            <a:pPr marL="285750" indent="-285750">
              <a:spcBef>
                <a:spcPct val="0"/>
              </a:spcBef>
              <a:buClrTx/>
              <a:buSzTx/>
            </a:pPr>
            <a:r>
              <a:rPr lang="en-US" altLang="en-US" sz="1000" dirty="0">
                <a:solidFill>
                  <a:schemeClr val="tx1"/>
                </a:solidFill>
                <a:latin typeface="Times New Roman"/>
                <a:cs typeface="Times New Roman"/>
              </a:rPr>
              <a:t>14 week triathlon training program April – July culminating in Sprint distance triathlon</a:t>
            </a:r>
            <a:endParaRPr lang="en-US" altLang="en-US" sz="1000" dirty="0">
              <a:solidFill>
                <a:schemeClr val="tx1"/>
              </a:solidFill>
              <a:cs typeface="Times New Roman" panose="02020603050405020304" pitchFamily="18" charset="0"/>
            </a:endParaRPr>
          </a:p>
          <a:p>
            <a:pPr marL="285750" indent="-285750">
              <a:spcBef>
                <a:spcPct val="0"/>
              </a:spcBef>
              <a:buClrTx/>
              <a:buSzTx/>
            </a:pPr>
            <a:r>
              <a:rPr lang="en-US" altLang="en-US" sz="1000" dirty="0">
                <a:solidFill>
                  <a:schemeClr val="tx1"/>
                </a:solidFill>
                <a:latin typeface="Times New Roman"/>
                <a:cs typeface="Times New Roman"/>
              </a:rPr>
              <a:t> Survivor athletes become "alumnae" - year round training, education, and camaraderie </a:t>
            </a:r>
            <a:endParaRPr lang="en-US" altLang="en-US" sz="1000" dirty="0">
              <a:solidFill>
                <a:schemeClr val="tx1"/>
              </a:solidFill>
              <a:cs typeface="Times New Roman" panose="02020603050405020304" pitchFamily="18" charset="0"/>
            </a:endParaRPr>
          </a:p>
          <a:p>
            <a:pPr marL="285750" indent="-285750">
              <a:spcBef>
                <a:spcPct val="0"/>
              </a:spcBef>
              <a:buClrTx/>
              <a:buSzTx/>
            </a:pPr>
            <a:r>
              <a:rPr lang="en-US" altLang="en-US" sz="1000" dirty="0">
                <a:solidFill>
                  <a:schemeClr val="tx1"/>
                </a:solidFill>
                <a:latin typeface="Times New Roman"/>
                <a:cs typeface="Times New Roman"/>
              </a:rPr>
              <a:t>Ultimate goal of improving </a:t>
            </a:r>
            <a:r>
              <a:rPr lang="en-US" altLang="en-US" sz="1000" dirty="0" err="1">
                <a:solidFill>
                  <a:schemeClr val="tx1"/>
                </a:solidFill>
                <a:latin typeface="Times New Roman"/>
                <a:cs typeface="Times New Roman"/>
              </a:rPr>
              <a:t>quilaty</a:t>
            </a:r>
            <a:r>
              <a:rPr lang="en-US" altLang="en-US" sz="1000" dirty="0">
                <a:solidFill>
                  <a:schemeClr val="tx1"/>
                </a:solidFill>
                <a:latin typeface="Times New Roman"/>
                <a:cs typeface="Times New Roman"/>
              </a:rPr>
              <a:t> the quality of life and longevity of cancer survivors </a:t>
            </a:r>
            <a:endParaRPr lang="en-US" altLang="en-US" sz="1000" dirty="0">
              <a:solidFill>
                <a:schemeClr val="tx1"/>
              </a:solidFill>
              <a:cs typeface="Times New Roman" panose="02020603050405020304" pitchFamily="18" charset="0"/>
            </a:endParaRPr>
          </a:p>
          <a:p>
            <a:pPr>
              <a:spcBef>
                <a:spcPct val="0"/>
              </a:spcBef>
              <a:buClrTx/>
              <a:buSzTx/>
              <a:buFontTx/>
              <a:buNone/>
            </a:pPr>
            <a:endParaRPr lang="en-US" altLang="en-US" sz="1100" dirty="0">
              <a:solidFill>
                <a:schemeClr val="tx1"/>
              </a:solidFill>
            </a:endParaRPr>
          </a:p>
        </p:txBody>
      </p:sp>
      <p:sp>
        <p:nvSpPr>
          <p:cNvPr id="2" name="Rectangle 1">
            <a:extLst>
              <a:ext uri="{FF2B5EF4-FFF2-40B4-BE49-F238E27FC236}">
                <a16:creationId xmlns:a16="http://schemas.microsoft.com/office/drawing/2014/main" id="{423B6E1A-C0AB-DEA2-14D2-49B5F4CFAC94}"/>
              </a:ext>
            </a:extLst>
          </p:cNvPr>
          <p:cNvSpPr>
            <a:spLocks noChangeArrowheads="1"/>
          </p:cNvSpPr>
          <p:nvPr/>
        </p:nvSpPr>
        <p:spPr bwMode="auto">
          <a:xfrm>
            <a:off x="1743013" y="4636498"/>
            <a:ext cx="49836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r>
              <a:rPr lang="en-US" altLang="en-US" sz="800" dirty="0">
                <a:latin typeface="Trebuchet MS"/>
                <a:hlinkClick r:id="rId5"/>
              </a:rPr>
              <a:t>https://youtu.be/AvvCLfFGb9E</a:t>
            </a:r>
            <a:r>
              <a:rPr lang="en-US" altLang="en-US" dirty="0">
                <a:latin typeface="Trebuchet MS"/>
              </a:rPr>
              <a:t> </a:t>
            </a:r>
            <a:endParaRPr lang="en-US" dirty="0"/>
          </a:p>
        </p:txBody>
      </p:sp>
      <p:pic>
        <p:nvPicPr>
          <p:cNvPr id="3" name="Audio 2">
            <a:hlinkClick r:id="" action="ppaction://media"/>
            <a:extLst>
              <a:ext uri="{FF2B5EF4-FFF2-40B4-BE49-F238E27FC236}">
                <a16:creationId xmlns:a16="http://schemas.microsoft.com/office/drawing/2014/main" id="{4F45A042-21F4-7E04-06DC-27442F8620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4" name="Picture 3" descr="A picture containing tree, person, outdoor, sport&#10;&#10;Description automatically generated">
            <a:extLst>
              <a:ext uri="{FF2B5EF4-FFF2-40B4-BE49-F238E27FC236}">
                <a16:creationId xmlns:a16="http://schemas.microsoft.com/office/drawing/2014/main" id="{0BA58A4A-5D32-FA22-F8ED-EB237976ED8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130611" y="1782281"/>
            <a:ext cx="6258161" cy="25217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ubtitle 2">
            <a:extLst>
              <a:ext uri="{FF2B5EF4-FFF2-40B4-BE49-F238E27FC236}">
                <a16:creationId xmlns:a16="http://schemas.microsoft.com/office/drawing/2014/main" id="{271AFD86-A095-429E-85F2-B198E2679DF7}"/>
              </a:ext>
            </a:extLst>
          </p:cNvPr>
          <p:cNvSpPr>
            <a:spLocks noGrp="1"/>
          </p:cNvSpPr>
          <p:nvPr>
            <p:ph type="subTitle" idx="4294967295"/>
          </p:nvPr>
        </p:nvSpPr>
        <p:spPr>
          <a:xfrm>
            <a:off x="0" y="-23813"/>
            <a:ext cx="9144000" cy="3108326"/>
          </a:xfrm>
          <a:noFill/>
          <a:effectLst>
            <a:softEdge rad="12700"/>
          </a:effectLst>
        </p:spPr>
        <p:txBody>
          <a:bodyPr rtlCol="0">
            <a:normAutofit fontScale="92500" lnSpcReduction="20000"/>
          </a:bodyPr>
          <a:lstStyle/>
          <a:p>
            <a:pPr algn="ctr" eaLnBrk="1" fontAlgn="auto" hangingPunct="1">
              <a:spcAft>
                <a:spcPts val="0"/>
              </a:spcAft>
              <a:buClr>
                <a:schemeClr val="accent1">
                  <a:lumMod val="75000"/>
                </a:schemeClr>
              </a:buClr>
              <a:defRPr/>
            </a:pPr>
            <a:endParaRPr lang="en-US" altLang="en-US" sz="2400" b="1" dirty="0">
              <a:solidFill>
                <a:schemeClr val="accent1"/>
              </a:solidFill>
              <a:cs typeface="Times New Roman" panose="02020603050405020304" pitchFamily="18" charset="0"/>
            </a:endParaRPr>
          </a:p>
          <a:p>
            <a:pPr algn="ctr" eaLnBrk="1" fontAlgn="auto" hangingPunct="1">
              <a:spcAft>
                <a:spcPts val="0"/>
              </a:spcAft>
              <a:buClr>
                <a:schemeClr val="accent1">
                  <a:lumMod val="75000"/>
                </a:schemeClr>
              </a:buClr>
              <a:defRPr/>
            </a:pPr>
            <a:endParaRPr lang="en-US" altLang="en-US" sz="2400" b="1" dirty="0">
              <a:solidFill>
                <a:schemeClr val="accent1"/>
              </a:solidFill>
              <a:cs typeface="Times New Roman" panose="02020603050405020304" pitchFamily="18" charset="0"/>
            </a:endParaRPr>
          </a:p>
          <a:p>
            <a:pPr algn="ctr" eaLnBrk="1" fontAlgn="auto" hangingPunct="1">
              <a:spcAft>
                <a:spcPts val="0"/>
              </a:spcAft>
              <a:buClr>
                <a:schemeClr val="accent1">
                  <a:lumMod val="75000"/>
                </a:schemeClr>
              </a:buClr>
              <a:defRPr/>
            </a:pPr>
            <a:endParaRPr lang="en-US" altLang="en-US" sz="2400" b="1" dirty="0">
              <a:solidFill>
                <a:schemeClr val="accent1"/>
              </a:solidFill>
              <a:cs typeface="Times New Roman" panose="02020603050405020304" pitchFamily="18" charset="0"/>
            </a:endParaRPr>
          </a:p>
          <a:p>
            <a:pPr algn="ctr" eaLnBrk="1" fontAlgn="auto" hangingPunct="1">
              <a:spcAft>
                <a:spcPts val="0"/>
              </a:spcAft>
              <a:buClr>
                <a:schemeClr val="accent1">
                  <a:lumMod val="75000"/>
                </a:schemeClr>
              </a:buClr>
              <a:defRPr/>
            </a:pPr>
            <a:endParaRPr lang="en-US" altLang="en-US" sz="1600" b="1" dirty="0">
              <a:solidFill>
                <a:schemeClr val="accent4"/>
              </a:solidFill>
              <a:cs typeface="Times New Roman" panose="02020603050405020304" pitchFamily="18" charset="0"/>
            </a:endParaRPr>
          </a:p>
          <a:p>
            <a:pPr algn="ctr" eaLnBrk="1" fontAlgn="auto" hangingPunct="1">
              <a:spcAft>
                <a:spcPts val="0"/>
              </a:spcAft>
              <a:buClr>
                <a:schemeClr val="accent1">
                  <a:lumMod val="75000"/>
                </a:schemeClr>
              </a:buClr>
              <a:defRPr/>
            </a:pPr>
            <a:endParaRPr lang="en-US" altLang="en-US" sz="1600" b="1" dirty="0">
              <a:solidFill>
                <a:schemeClr val="accent4"/>
              </a:solidFill>
              <a:cs typeface="Times New Roman" panose="02020603050405020304" pitchFamily="18" charset="0"/>
            </a:endParaRPr>
          </a:p>
          <a:p>
            <a:pPr algn="ctr" eaLnBrk="1" fontAlgn="auto" hangingPunct="1">
              <a:spcAft>
                <a:spcPts val="0"/>
              </a:spcAft>
              <a:buClr>
                <a:schemeClr val="accent1">
                  <a:lumMod val="75000"/>
                </a:schemeClr>
              </a:buClr>
              <a:defRPr/>
            </a:pPr>
            <a:endParaRPr lang="en-US" altLang="en-US" sz="1600" b="1" dirty="0">
              <a:solidFill>
                <a:schemeClr val="accent4"/>
              </a:solidFill>
              <a:cs typeface="Times New Roman" panose="02020603050405020304" pitchFamily="18" charset="0"/>
            </a:endParaRPr>
          </a:p>
          <a:p>
            <a:pPr algn="ctr" eaLnBrk="1" fontAlgn="auto" hangingPunct="1">
              <a:spcAft>
                <a:spcPts val="0"/>
              </a:spcAft>
              <a:buClr>
                <a:schemeClr val="accent1">
                  <a:lumMod val="75000"/>
                </a:schemeClr>
              </a:buClr>
              <a:defRPr/>
            </a:pPr>
            <a:r>
              <a:rPr lang="en-US" altLang="en-US" sz="1600" b="1" dirty="0">
                <a:solidFill>
                  <a:schemeClr val="tx1"/>
                </a:solidFill>
                <a:cs typeface="Times New Roman" panose="02020603050405020304" pitchFamily="18" charset="0"/>
              </a:rPr>
              <a:t>	</a:t>
            </a:r>
          </a:p>
          <a:p>
            <a:pPr algn="ctr" eaLnBrk="1" fontAlgn="auto" hangingPunct="1">
              <a:spcAft>
                <a:spcPts val="0"/>
              </a:spcAft>
              <a:buClr>
                <a:schemeClr val="accent1">
                  <a:lumMod val="75000"/>
                </a:schemeClr>
              </a:buClr>
              <a:defRPr/>
            </a:pPr>
            <a:endParaRPr lang="en-US" altLang="en-US" sz="1600" b="1" dirty="0">
              <a:solidFill>
                <a:schemeClr val="tx1"/>
              </a:solidFill>
              <a:cs typeface="Times New Roman" panose="02020603050405020304" pitchFamily="18" charset="0"/>
            </a:endParaRPr>
          </a:p>
          <a:p>
            <a:pPr algn="l" eaLnBrk="1" fontAlgn="auto" hangingPunct="1">
              <a:spcAft>
                <a:spcPts val="0"/>
              </a:spcAft>
              <a:buClr>
                <a:schemeClr val="accent1">
                  <a:lumMod val="75000"/>
                </a:schemeClr>
              </a:buClr>
              <a:defRPr/>
            </a:pPr>
            <a:r>
              <a:rPr lang="en-US" altLang="en-US" sz="1400" b="1" dirty="0">
                <a:solidFill>
                  <a:schemeClr val="tx1"/>
                </a:solidFill>
                <a:cs typeface="Times New Roman" panose="02020603050405020304" pitchFamily="18" charset="0"/>
              </a:rPr>
              <a:t>  </a:t>
            </a:r>
          </a:p>
        </p:txBody>
      </p:sp>
      <p:sp>
        <p:nvSpPr>
          <p:cNvPr id="3" name="TextBox 2">
            <a:extLst>
              <a:ext uri="{FF2B5EF4-FFF2-40B4-BE49-F238E27FC236}">
                <a16:creationId xmlns:a16="http://schemas.microsoft.com/office/drawing/2014/main" id="{1E0A7A9F-9ED0-45C9-B16E-7E781E2D7A52}"/>
              </a:ext>
            </a:extLst>
          </p:cNvPr>
          <p:cNvSpPr txBox="1"/>
          <p:nvPr/>
        </p:nvSpPr>
        <p:spPr>
          <a:xfrm>
            <a:off x="437263" y="1154211"/>
            <a:ext cx="77957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latin typeface="Times New Roman"/>
                <a:cs typeface="Times New Roman"/>
              </a:rPr>
              <a:t>Team Phoenix Leadership Team</a:t>
            </a:r>
            <a:endParaRPr lang="en-US" sz="3600" dirty="0">
              <a:solidFill>
                <a:srgbClr val="7030A0"/>
              </a:solidFill>
            </a:endParaRPr>
          </a:p>
        </p:txBody>
      </p:sp>
      <p:sp>
        <p:nvSpPr>
          <p:cNvPr id="6" name="TextBox 5">
            <a:extLst>
              <a:ext uri="{FF2B5EF4-FFF2-40B4-BE49-F238E27FC236}">
                <a16:creationId xmlns:a16="http://schemas.microsoft.com/office/drawing/2014/main" id="{105A914E-8765-BA02-C00C-64B8795C5D83}"/>
              </a:ext>
            </a:extLst>
          </p:cNvPr>
          <p:cNvSpPr txBox="1"/>
          <p:nvPr/>
        </p:nvSpPr>
        <p:spPr>
          <a:xfrm>
            <a:off x="437263" y="1763211"/>
            <a:ext cx="7720274" cy="4093428"/>
          </a:xfrm>
          <a:prstGeom prst="rect">
            <a:avLst/>
          </a:prstGeom>
          <a:noFill/>
        </p:spPr>
        <p:txBody>
          <a:bodyPr wrap="square">
            <a:spAutoFit/>
          </a:bodyPr>
          <a:lstStyle/>
          <a:p>
            <a:pPr algn="ctr"/>
            <a:r>
              <a:rPr lang="en-US" sz="2000" dirty="0">
                <a:latin typeface="+mj-lt"/>
                <a:cs typeface="Times New Roman"/>
              </a:rPr>
              <a:t>Aurora Cancer Services: </a:t>
            </a:r>
          </a:p>
          <a:p>
            <a:pPr algn="ctr"/>
            <a:r>
              <a:rPr lang="en-US" sz="2000" dirty="0">
                <a:latin typeface="+mj-lt"/>
                <a:cs typeface="Times New Roman"/>
              </a:rPr>
              <a:t>Ellen Feinstein and Dr. James Weis: Cancer Service Line VPs</a:t>
            </a:r>
          </a:p>
          <a:p>
            <a:pPr algn="ctr"/>
            <a:r>
              <a:rPr lang="en-US" sz="2000" dirty="0">
                <a:latin typeface="+mj-lt"/>
                <a:cs typeface="Times New Roman"/>
              </a:rPr>
              <a:t>Dr Jamie Cairo, Director of Clinical Program Development-System Cancer Services</a:t>
            </a:r>
          </a:p>
          <a:p>
            <a:pPr algn="ctr"/>
            <a:br>
              <a:rPr lang="en-US" sz="2000" dirty="0">
                <a:latin typeface="+mj-lt"/>
                <a:cs typeface="Times New Roman"/>
              </a:rPr>
            </a:br>
            <a:r>
              <a:rPr lang="en-US" sz="2000" dirty="0">
                <a:latin typeface="+mj-lt"/>
                <a:cs typeface="Times New Roman"/>
              </a:rPr>
              <a:t>	Medical Advisors: </a:t>
            </a:r>
          </a:p>
          <a:p>
            <a:pPr algn="ctr"/>
            <a:r>
              <a:rPr lang="en-US" sz="2000" dirty="0">
                <a:latin typeface="+mj-lt"/>
                <a:cs typeface="Times New Roman"/>
              </a:rPr>
              <a:t>Dr Leslie Waltke, Cancer Rehabilitation Coordinator</a:t>
            </a:r>
          </a:p>
          <a:p>
            <a:pPr algn="ctr"/>
            <a:r>
              <a:rPr lang="en-US" sz="2000" dirty="0">
                <a:latin typeface="+mj-lt"/>
                <a:cs typeface="Times New Roman"/>
              </a:rPr>
              <a:t>Dr. Michael Mullane, Medical Director, Hereditary Cancer Prevention and Management Center </a:t>
            </a:r>
          </a:p>
          <a:p>
            <a:pPr algn="ctr"/>
            <a:br>
              <a:rPr lang="en-US" sz="2000" dirty="0">
                <a:latin typeface="+mj-lt"/>
                <a:cs typeface="Times New Roman"/>
              </a:rPr>
            </a:br>
            <a:r>
              <a:rPr lang="en-US" sz="2000" dirty="0">
                <a:latin typeface="+mj-lt"/>
                <a:cs typeface="Times New Roman"/>
              </a:rPr>
              <a:t>	Program Director: Ilka Hoffins</a:t>
            </a:r>
          </a:p>
          <a:p>
            <a:pPr algn="ctr"/>
            <a:br>
              <a:rPr lang="en-US" sz="2000" dirty="0">
                <a:latin typeface="+mj-lt"/>
                <a:cs typeface="Times New Roman"/>
              </a:rPr>
            </a:br>
            <a:r>
              <a:rPr lang="en-US" sz="2000" dirty="0">
                <a:latin typeface="+mj-lt"/>
                <a:cs typeface="Times New Roman"/>
              </a:rPr>
              <a:t>Certified Triathlon Coach: Kim Kelley</a:t>
            </a:r>
            <a:endParaRPr lang="en-US" sz="2000" dirty="0">
              <a:latin typeface="+mj-lt"/>
            </a:endParaRPr>
          </a:p>
        </p:txBody>
      </p:sp>
      <p:sp>
        <p:nvSpPr>
          <p:cNvPr id="7" name="TextBox 6">
            <a:extLst>
              <a:ext uri="{FF2B5EF4-FFF2-40B4-BE49-F238E27FC236}">
                <a16:creationId xmlns:a16="http://schemas.microsoft.com/office/drawing/2014/main" id="{70F6D082-8930-4295-2DD6-D848F115DDD4}"/>
              </a:ext>
            </a:extLst>
          </p:cNvPr>
          <p:cNvSpPr txBox="1"/>
          <p:nvPr/>
        </p:nvSpPr>
        <p:spPr>
          <a:xfrm>
            <a:off x="2577189" y="5856639"/>
            <a:ext cx="5208382" cy="369332"/>
          </a:xfrm>
          <a:prstGeom prst="rect">
            <a:avLst/>
          </a:prstGeom>
          <a:noFill/>
        </p:spPr>
        <p:txBody>
          <a:bodyPr wrap="square" rtlCol="0">
            <a:spAutoFit/>
          </a:bodyPr>
          <a:lstStyle/>
          <a:p>
            <a:r>
              <a:rPr lang="en-US" b="1" dirty="0">
                <a:solidFill>
                  <a:srgbClr val="7030A0"/>
                </a:solidFill>
                <a:latin typeface="+mj-lt"/>
              </a:rPr>
              <a:t>Contact: Teamphoenix@aah.org</a:t>
            </a:r>
          </a:p>
        </p:txBody>
      </p:sp>
      <p:pic>
        <p:nvPicPr>
          <p:cNvPr id="11" name="Picture 10">
            <a:extLst>
              <a:ext uri="{FF2B5EF4-FFF2-40B4-BE49-F238E27FC236}">
                <a16:creationId xmlns:a16="http://schemas.microsoft.com/office/drawing/2014/main" id="{4FC63542-1E66-2C70-E5AB-CAA3CF6AA28B}"/>
              </a:ext>
            </a:extLst>
          </p:cNvPr>
          <p:cNvPicPr>
            <a:picLocks noChangeAspect="1"/>
          </p:cNvPicPr>
          <p:nvPr/>
        </p:nvPicPr>
        <p:blipFill>
          <a:blip r:embed="rId3"/>
          <a:stretch>
            <a:fillRect/>
          </a:stretch>
        </p:blipFill>
        <p:spPr>
          <a:xfrm>
            <a:off x="437263" y="320182"/>
            <a:ext cx="8429625" cy="8477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a:extLst>
              <a:ext uri="{FF2B5EF4-FFF2-40B4-BE49-F238E27FC236}">
                <a16:creationId xmlns:a16="http://schemas.microsoft.com/office/drawing/2014/main" id="{0A0BBE53-99EA-434D-B343-63E6ABBABA4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656775" y="4202331"/>
            <a:ext cx="2609978" cy="224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itle 2">
            <a:extLst>
              <a:ext uri="{FF2B5EF4-FFF2-40B4-BE49-F238E27FC236}">
                <a16:creationId xmlns:a16="http://schemas.microsoft.com/office/drawing/2014/main" id="{7A702EC5-B9BE-42AA-9B83-5198660AA08B}"/>
              </a:ext>
            </a:extLst>
          </p:cNvPr>
          <p:cNvSpPr>
            <a:spLocks noGrp="1" noChangeArrowheads="1"/>
          </p:cNvSpPr>
          <p:nvPr>
            <p:ph type="title" idx="4294967295"/>
          </p:nvPr>
        </p:nvSpPr>
        <p:spPr>
          <a:xfrm>
            <a:off x="337958" y="2963096"/>
            <a:ext cx="8806042" cy="769441"/>
          </a:xfrm>
        </p:spPr>
        <p:txBody>
          <a:bodyPr>
            <a:noAutofit/>
          </a:bodyPr>
          <a:lstStyle/>
          <a:p>
            <a:pPr eaLnBrk="1" hangingPunct="1">
              <a:defRPr/>
            </a:pPr>
            <a:r>
              <a:rPr lang="en-US" altLang="en-US" sz="2000" dirty="0">
                <a:cs typeface="Times New Roman"/>
              </a:rPr>
              <a:t>Mission: To help cancer survivors improve their quality of life and longevity by establishing life-long habits of exercise, healthy eating, and camaraderie</a:t>
            </a:r>
          </a:p>
        </p:txBody>
      </p:sp>
      <p:sp>
        <p:nvSpPr>
          <p:cNvPr id="5" name="TextBox 4">
            <a:extLst>
              <a:ext uri="{FF2B5EF4-FFF2-40B4-BE49-F238E27FC236}">
                <a16:creationId xmlns:a16="http://schemas.microsoft.com/office/drawing/2014/main" id="{F7DD7E1F-EF8C-7052-D444-F6A626613FB6}"/>
              </a:ext>
            </a:extLst>
          </p:cNvPr>
          <p:cNvSpPr txBox="1"/>
          <p:nvPr/>
        </p:nvSpPr>
        <p:spPr>
          <a:xfrm>
            <a:off x="160305" y="194466"/>
            <a:ext cx="8823390" cy="1138773"/>
          </a:xfrm>
          <a:prstGeom prst="rect">
            <a:avLst/>
          </a:prstGeom>
          <a:noFill/>
        </p:spPr>
        <p:txBody>
          <a:bodyPr wrap="square">
            <a:spAutoFit/>
          </a:bodyPr>
          <a:lstStyle/>
          <a:p>
            <a:r>
              <a:rPr lang="en-US" sz="3600" b="1" dirty="0">
                <a:solidFill>
                  <a:srgbClr val="7030A0"/>
                </a:solidFill>
                <a:latin typeface="+mj-lt"/>
              </a:rPr>
              <a:t>Team Phoenix Triathlon Training Program </a:t>
            </a:r>
          </a:p>
          <a:p>
            <a:r>
              <a:rPr lang="en-US" sz="3200" b="1" dirty="0">
                <a:solidFill>
                  <a:schemeClr val="accent1"/>
                </a:solidFill>
                <a:latin typeface="+mj-lt"/>
              </a:rPr>
              <a:t>Survivorship Redefined</a:t>
            </a:r>
          </a:p>
        </p:txBody>
      </p:sp>
      <p:pic>
        <p:nvPicPr>
          <p:cNvPr id="7" name="Picture 6" descr="A person and child running with a sign&#10;&#10;Description automatically generated">
            <a:extLst>
              <a:ext uri="{FF2B5EF4-FFF2-40B4-BE49-F238E27FC236}">
                <a16:creationId xmlns:a16="http://schemas.microsoft.com/office/drawing/2014/main" id="{8E528F1D-AAC3-B306-11CB-2533F6A3DF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13571" y="4032722"/>
            <a:ext cx="1714880" cy="2586334"/>
          </a:xfrm>
          <a:prstGeom prst="rect">
            <a:avLst/>
          </a:prstGeom>
        </p:spPr>
      </p:pic>
      <p:sp>
        <p:nvSpPr>
          <p:cNvPr id="12" name="TextBox 11">
            <a:extLst>
              <a:ext uri="{FF2B5EF4-FFF2-40B4-BE49-F238E27FC236}">
                <a16:creationId xmlns:a16="http://schemas.microsoft.com/office/drawing/2014/main" id="{1DF329E8-5868-03B7-0A92-53406ACA74D9}"/>
              </a:ext>
            </a:extLst>
          </p:cNvPr>
          <p:cNvSpPr txBox="1"/>
          <p:nvPr/>
        </p:nvSpPr>
        <p:spPr>
          <a:xfrm>
            <a:off x="245516" y="2043562"/>
            <a:ext cx="2830286" cy="769441"/>
          </a:xfrm>
          <a:prstGeom prst="rect">
            <a:avLst/>
          </a:prstGeom>
          <a:noFill/>
        </p:spPr>
        <p:txBody>
          <a:bodyPr wrap="square" rtlCol="0">
            <a:spAutoFit/>
          </a:bodyPr>
          <a:lstStyle/>
          <a:p>
            <a:r>
              <a:rPr lang="en-US" sz="4400" b="1" dirty="0">
                <a:solidFill>
                  <a:schemeClr val="accent1"/>
                </a:solidFill>
                <a:latin typeface="+mj-lt"/>
              </a:rPr>
              <a:t>Over 70% </a:t>
            </a:r>
          </a:p>
        </p:txBody>
      </p:sp>
      <p:sp>
        <p:nvSpPr>
          <p:cNvPr id="13" name="TextBox 12">
            <a:extLst>
              <a:ext uri="{FF2B5EF4-FFF2-40B4-BE49-F238E27FC236}">
                <a16:creationId xmlns:a16="http://schemas.microsoft.com/office/drawing/2014/main" id="{865033A3-3686-0E6F-D93D-A3656C25D3D8}"/>
              </a:ext>
            </a:extLst>
          </p:cNvPr>
          <p:cNvSpPr txBox="1"/>
          <p:nvPr/>
        </p:nvSpPr>
        <p:spPr>
          <a:xfrm>
            <a:off x="2930659" y="2155862"/>
            <a:ext cx="5052649" cy="707886"/>
          </a:xfrm>
          <a:prstGeom prst="rect">
            <a:avLst/>
          </a:prstGeom>
          <a:noFill/>
        </p:spPr>
        <p:txBody>
          <a:bodyPr wrap="square" rtlCol="0">
            <a:spAutoFit/>
          </a:bodyPr>
          <a:lstStyle/>
          <a:p>
            <a:r>
              <a:rPr lang="en-US" sz="2000" dirty="0">
                <a:solidFill>
                  <a:schemeClr val="accent1"/>
                </a:solidFill>
                <a:latin typeface="+mj-lt"/>
              </a:rPr>
              <a:t>of survivors would have liked more support from treatment to survivorship</a:t>
            </a:r>
          </a:p>
        </p:txBody>
      </p:sp>
      <p:sp>
        <p:nvSpPr>
          <p:cNvPr id="14" name="Title 2">
            <a:extLst>
              <a:ext uri="{FF2B5EF4-FFF2-40B4-BE49-F238E27FC236}">
                <a16:creationId xmlns:a16="http://schemas.microsoft.com/office/drawing/2014/main" id="{D8B93467-FFFA-C614-BF88-F0FDF3F4D97C}"/>
              </a:ext>
            </a:extLst>
          </p:cNvPr>
          <p:cNvSpPr txBox="1">
            <a:spLocks noChangeArrowheads="1"/>
          </p:cNvSpPr>
          <p:nvPr/>
        </p:nvSpPr>
        <p:spPr bwMode="auto">
          <a:xfrm>
            <a:off x="222881" y="1444066"/>
            <a:ext cx="8806042" cy="70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0" fontAlgn="base" hangingPunct="0">
              <a:spcBef>
                <a:spcPct val="0"/>
              </a:spcBef>
              <a:spcAft>
                <a:spcPct val="0"/>
              </a:spcAft>
              <a:defRPr sz="3600" b="1" kern="1200">
                <a:solidFill>
                  <a:schemeClr val="accent1"/>
                </a:solidFill>
                <a:latin typeface="+mj-lt"/>
                <a:ea typeface="+mj-ea"/>
                <a:cs typeface="+mj-cs"/>
              </a:defRPr>
            </a:lvl1pPr>
            <a:lvl2pPr algn="l" defTabSz="457200" rtl="0" eaLnBrk="0" fontAlgn="base" hangingPunct="0">
              <a:spcBef>
                <a:spcPct val="0"/>
              </a:spcBef>
              <a:spcAft>
                <a:spcPct val="0"/>
              </a:spcAft>
              <a:defRPr sz="3600" b="1">
                <a:solidFill>
                  <a:schemeClr val="accent1"/>
                </a:solidFill>
                <a:latin typeface="Times New Roman" panose="02020603050405020304" pitchFamily="18" charset="0"/>
              </a:defRPr>
            </a:lvl2pPr>
            <a:lvl3pPr algn="l" defTabSz="457200" rtl="0" eaLnBrk="0" fontAlgn="base" hangingPunct="0">
              <a:spcBef>
                <a:spcPct val="0"/>
              </a:spcBef>
              <a:spcAft>
                <a:spcPct val="0"/>
              </a:spcAft>
              <a:defRPr sz="3600" b="1">
                <a:solidFill>
                  <a:schemeClr val="accent1"/>
                </a:solidFill>
                <a:latin typeface="Times New Roman" panose="02020603050405020304" pitchFamily="18" charset="0"/>
              </a:defRPr>
            </a:lvl3pPr>
            <a:lvl4pPr algn="l" defTabSz="457200" rtl="0" eaLnBrk="0" fontAlgn="base" hangingPunct="0">
              <a:spcBef>
                <a:spcPct val="0"/>
              </a:spcBef>
              <a:spcAft>
                <a:spcPct val="0"/>
              </a:spcAft>
              <a:defRPr sz="3600" b="1">
                <a:solidFill>
                  <a:schemeClr val="accent1"/>
                </a:solidFill>
                <a:latin typeface="Times New Roman" panose="02020603050405020304" pitchFamily="18" charset="0"/>
              </a:defRPr>
            </a:lvl4pPr>
            <a:lvl5pPr algn="l" defTabSz="457200" rtl="0" eaLnBrk="0" fontAlgn="base" hangingPunct="0">
              <a:spcBef>
                <a:spcPct val="0"/>
              </a:spcBef>
              <a:spcAft>
                <a:spcPct val="0"/>
              </a:spcAft>
              <a:defRPr sz="3600" b="1">
                <a:solidFill>
                  <a:schemeClr val="accent1"/>
                </a:solidFill>
                <a:latin typeface="Times New Roman" panose="02020603050405020304"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defRPr/>
            </a:pPr>
            <a:r>
              <a:rPr lang="en-US" altLang="en-US" sz="2000" dirty="0">
                <a:solidFill>
                  <a:srgbClr val="7030A0"/>
                </a:solidFill>
                <a:cs typeface="Times New Roman"/>
              </a:rPr>
              <a:t>Since 2011 Team Phoenix has helped over </a:t>
            </a:r>
            <a:r>
              <a:rPr lang="en-US" altLang="en-US" sz="2800" dirty="0">
                <a:solidFill>
                  <a:srgbClr val="7030A0"/>
                </a:solidFill>
                <a:cs typeface="Times New Roman"/>
              </a:rPr>
              <a:t>375</a:t>
            </a:r>
            <a:r>
              <a:rPr lang="en-US" altLang="en-US" sz="2000" dirty="0">
                <a:solidFill>
                  <a:srgbClr val="7030A0"/>
                </a:solidFill>
                <a:cs typeface="Times New Roman"/>
              </a:rPr>
              <a:t> women gain back their mojo!</a:t>
            </a:r>
          </a:p>
        </p:txBody>
      </p:sp>
      <p:pic>
        <p:nvPicPr>
          <p:cNvPr id="15" name="Picture 5">
            <a:extLst>
              <a:ext uri="{FF2B5EF4-FFF2-40B4-BE49-F238E27FC236}">
                <a16:creationId xmlns:a16="http://schemas.microsoft.com/office/drawing/2014/main" id="{72614DB6-D9C4-D87B-C11E-4ADF82D7D5B2}"/>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365143" y="4032722"/>
            <a:ext cx="2144814" cy="261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a:extLst>
              <a:ext uri="{FF2B5EF4-FFF2-40B4-BE49-F238E27FC236}">
                <a16:creationId xmlns:a16="http://schemas.microsoft.com/office/drawing/2014/main" id="{70E5D4C4-790C-43B1-9FE6-06CC4B216767}"/>
              </a:ext>
            </a:extLst>
          </p:cNvPr>
          <p:cNvSpPr>
            <a:spLocks noGrp="1" noChangeArrowheads="1"/>
          </p:cNvSpPr>
          <p:nvPr>
            <p:ph idx="4294967295"/>
          </p:nvPr>
        </p:nvSpPr>
        <p:spPr>
          <a:xfrm>
            <a:off x="357188" y="125413"/>
            <a:ext cx="8786812" cy="609600"/>
          </a:xfrm>
        </p:spPr>
        <p:txBody>
          <a:bodyPr rtlCol="0">
            <a:noAutofit/>
          </a:bodyPr>
          <a:lstStyle/>
          <a:p>
            <a:pPr marL="0" indent="0" eaLnBrk="1" fontAlgn="auto" hangingPunct="1">
              <a:spcAft>
                <a:spcPts val="0"/>
              </a:spcAft>
              <a:buClr>
                <a:schemeClr val="accent1">
                  <a:lumMod val="75000"/>
                </a:schemeClr>
              </a:buClr>
              <a:buFont typeface="Wingdings 3" panose="05040102010807070707" pitchFamily="18" charset="2"/>
              <a:buNone/>
              <a:defRPr/>
            </a:pPr>
            <a:r>
              <a:rPr lang="en-US" altLang="en-US" sz="3600" b="1" dirty="0">
                <a:solidFill>
                  <a:schemeClr val="accent2"/>
                </a:solidFill>
                <a:latin typeface="+mj-lt"/>
                <a:cs typeface="Times New Roman" panose="02020603050405020304" pitchFamily="18" charset="0"/>
              </a:rPr>
              <a:t>Team Phoenix Triathlon Training</a:t>
            </a:r>
          </a:p>
        </p:txBody>
      </p:sp>
      <p:sp>
        <p:nvSpPr>
          <p:cNvPr id="13315" name="Rectangle 3">
            <a:extLst>
              <a:ext uri="{FF2B5EF4-FFF2-40B4-BE49-F238E27FC236}">
                <a16:creationId xmlns:a16="http://schemas.microsoft.com/office/drawing/2014/main" id="{D24EDD06-4436-41F9-88EF-552072AC3FBD}"/>
              </a:ext>
            </a:extLst>
          </p:cNvPr>
          <p:cNvSpPr>
            <a:spLocks noChangeArrowheads="1"/>
          </p:cNvSpPr>
          <p:nvPr/>
        </p:nvSpPr>
        <p:spPr bwMode="auto">
          <a:xfrm>
            <a:off x="233906" y="2161748"/>
            <a:ext cx="8229600" cy="2862322"/>
          </a:xfrm>
          <a:prstGeom prst="rect">
            <a:avLst/>
          </a:prstGeom>
          <a:noFill/>
          <a:ln>
            <a:noFill/>
          </a:ln>
        </p:spPr>
        <p:txBody>
          <a:bodyPr>
            <a:spAutoFit/>
          </a:bodyPr>
          <a:lstStyle>
            <a:lvl1pPr marL="107950">
              <a:spcBef>
                <a:spcPts val="1000"/>
              </a:spcBef>
              <a:buClr>
                <a:srgbClr val="6D1D6B"/>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6D1D6B"/>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6D1D6B"/>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6D1D6B"/>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6D1D6B"/>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450850" indent="-342900" eaLnBrk="1" hangingPunct="1">
              <a:spcBef>
                <a:spcPct val="0"/>
              </a:spcBef>
              <a:buClrTx/>
              <a:buSzTx/>
              <a:buFont typeface="Wingdings" panose="05000000000000000000" pitchFamily="2" charset="2"/>
              <a:buChar char="Ø"/>
              <a:defRPr/>
            </a:pPr>
            <a:r>
              <a:rPr lang="en-US" altLang="en-US" sz="2000" b="1" dirty="0">
                <a:solidFill>
                  <a:schemeClr val="tx1"/>
                </a:solidFill>
                <a:latin typeface="Times New Roman" panose="02020603050405020304" pitchFamily="18" charset="0"/>
                <a:cs typeface="Times New Roman" panose="02020603050405020304" pitchFamily="18" charset="0"/>
              </a:rPr>
              <a:t>Common (Challenging) Goal: </a:t>
            </a:r>
            <a:r>
              <a:rPr lang="en-US" altLang="en-US" sz="2000" dirty="0">
                <a:solidFill>
                  <a:schemeClr val="tx1"/>
                </a:solidFill>
                <a:latin typeface="Times New Roman" panose="02020603050405020304" pitchFamily="18" charset="0"/>
                <a:cs typeface="Times New Roman" panose="02020603050405020304" pitchFamily="18" charset="0"/>
              </a:rPr>
              <a:t>Safe and successful training and completion of Sprint distance Triathlon. (Swim ¼ mile, bike 15+ miles, run/walk 3.1 miles) </a:t>
            </a:r>
            <a:r>
              <a:rPr lang="en-US" altLang="en-US" sz="2000" i="1" dirty="0">
                <a:solidFill>
                  <a:schemeClr val="tx1"/>
                </a:solidFill>
                <a:latin typeface="Times New Roman" panose="02020603050405020304" pitchFamily="18" charset="0"/>
                <a:cs typeface="Times New Roman" panose="02020603050405020304" pitchFamily="18" charset="0"/>
              </a:rPr>
              <a:t>Less than 2% of the general population have completed a triathlon!</a:t>
            </a:r>
            <a:endParaRPr lang="en-US" altLang="en-US" sz="2000" dirty="0">
              <a:solidFill>
                <a:schemeClr val="tx1"/>
              </a:solidFill>
              <a:latin typeface="Times New Roman" panose="02020603050405020304" pitchFamily="18" charset="0"/>
              <a:cs typeface="Times New Roman" panose="02020603050405020304" pitchFamily="18" charset="0"/>
            </a:endParaRPr>
          </a:p>
          <a:p>
            <a:pPr marL="450850" indent="-342900" eaLnBrk="1" hangingPunct="1">
              <a:spcBef>
                <a:spcPct val="0"/>
              </a:spcBef>
              <a:buClrTx/>
              <a:buSzTx/>
              <a:buFont typeface="Wingdings" panose="05000000000000000000" pitchFamily="2" charset="2"/>
              <a:buChar char="Ø"/>
              <a:defRPr/>
            </a:pPr>
            <a:r>
              <a:rPr lang="en-US" altLang="en-US" sz="2000" b="1" dirty="0">
                <a:solidFill>
                  <a:schemeClr val="tx1"/>
                </a:solidFill>
                <a:latin typeface="Times New Roman" panose="02020603050405020304" pitchFamily="18" charset="0"/>
                <a:cs typeface="Times New Roman" panose="02020603050405020304" pitchFamily="18" charset="0"/>
              </a:rPr>
              <a:t>Extend Time: </a:t>
            </a:r>
            <a:r>
              <a:rPr lang="en-US" altLang="en-US" sz="2000" dirty="0">
                <a:solidFill>
                  <a:schemeClr val="tx1"/>
                </a:solidFill>
                <a:latin typeface="Times New Roman" panose="02020603050405020304" pitchFamily="18" charset="0"/>
                <a:cs typeface="Times New Roman" panose="02020603050405020304" pitchFamily="18" charset="0"/>
              </a:rPr>
              <a:t>14-week training plan from Mid April – End of July (Learn to Swim Mid March – Mid April)</a:t>
            </a:r>
          </a:p>
          <a:p>
            <a:pPr marL="450850" indent="-342900" eaLnBrk="1" hangingPunct="1">
              <a:spcBef>
                <a:spcPct val="0"/>
              </a:spcBef>
              <a:buClrTx/>
              <a:buSzTx/>
              <a:buFont typeface="Wingdings" panose="05000000000000000000" pitchFamily="2" charset="2"/>
              <a:buChar char="Ø"/>
              <a:defRPr/>
            </a:pPr>
            <a:r>
              <a:rPr lang="en-US" altLang="en-US" sz="2000" b="1" dirty="0">
                <a:solidFill>
                  <a:prstClr val="black"/>
                </a:solidFill>
                <a:latin typeface="Times New Roman" panose="02020603050405020304" pitchFamily="18" charset="0"/>
                <a:cs typeface="Times New Roman" panose="02020603050405020304" pitchFamily="18" charset="0"/>
              </a:rPr>
              <a:t>Education: </a:t>
            </a:r>
            <a:r>
              <a:rPr lang="en-US" altLang="en-US" sz="2000" dirty="0">
                <a:solidFill>
                  <a:prstClr val="black"/>
                </a:solidFill>
                <a:latin typeface="Times New Roman" panose="02020603050405020304" pitchFamily="18" charset="0"/>
                <a:cs typeface="Times New Roman" panose="02020603050405020304" pitchFamily="18" charset="0"/>
              </a:rPr>
              <a:t>Nutrition, Mindfulness, Yoga sessions</a:t>
            </a:r>
          </a:p>
          <a:p>
            <a:pPr marL="450850" indent="-342900" eaLnBrk="1" hangingPunct="1">
              <a:spcBef>
                <a:spcPct val="0"/>
              </a:spcBef>
              <a:buClrTx/>
              <a:buSzTx/>
              <a:buFont typeface="Wingdings" panose="05000000000000000000" pitchFamily="2" charset="2"/>
              <a:buChar char="Ø"/>
              <a:defRPr/>
            </a:pPr>
            <a:r>
              <a:rPr lang="en-US" altLang="en-US" sz="2000" b="1" dirty="0">
                <a:solidFill>
                  <a:prstClr val="black"/>
                </a:solidFill>
                <a:latin typeface="Times New Roman" panose="02020603050405020304" pitchFamily="18" charset="0"/>
                <a:cs typeface="Times New Roman" panose="02020603050405020304" pitchFamily="18" charset="0"/>
              </a:rPr>
              <a:t>Graduation: </a:t>
            </a:r>
            <a:r>
              <a:rPr lang="en-US" altLang="en-US" sz="2000" dirty="0">
                <a:solidFill>
                  <a:prstClr val="black"/>
                </a:solidFill>
                <a:latin typeface="Times New Roman" panose="02020603050405020304" pitchFamily="18" charset="0"/>
                <a:cs typeface="Times New Roman" panose="02020603050405020304" pitchFamily="18" charset="0"/>
              </a:rPr>
              <a:t>Crossing the finish line of the Triathlon. Athletes become “triathletes” and “alumnae” gain access year round support</a:t>
            </a:r>
            <a:endParaRPr lang="en-US" altLang="en-US" sz="2400" dirty="0">
              <a:solidFill>
                <a:prstClr val="black"/>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974F813-04AA-4934-ACB3-6956904B8F8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755328" y="5120781"/>
            <a:ext cx="3127415" cy="169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9A12C20-0906-88EB-770A-D301F2CBC031}"/>
              </a:ext>
            </a:extLst>
          </p:cNvPr>
          <p:cNvSpPr txBox="1"/>
          <p:nvPr/>
        </p:nvSpPr>
        <p:spPr>
          <a:xfrm>
            <a:off x="280988" y="701749"/>
            <a:ext cx="8085235" cy="368755"/>
          </a:xfrm>
          <a:prstGeom prst="rect">
            <a:avLst/>
          </a:prstGeom>
          <a:noFill/>
        </p:spPr>
        <p:txBody>
          <a:bodyPr wrap="square" rtlCol="0">
            <a:spAutoFit/>
          </a:bodyPr>
          <a:lstStyle/>
          <a:p>
            <a:pPr marL="0" marR="0">
              <a:lnSpc>
                <a:spcPct val="107000"/>
              </a:lnSpc>
              <a:spcBef>
                <a:spcPts val="600"/>
              </a:spcBef>
              <a:spcAft>
                <a:spcPts val="600"/>
              </a:spcAft>
            </a:pPr>
            <a:r>
              <a:rPr lang="en-US" b="1" dirty="0">
                <a:solidFill>
                  <a:schemeClr val="accent1"/>
                </a:solidFill>
                <a:effectLst/>
                <a:latin typeface="+mj-lt"/>
                <a:ea typeface="Calibri" panose="020F0502020204030204" pitchFamily="34" charset="0"/>
                <a:cs typeface="Times New Roman" panose="02020603050405020304" pitchFamily="18" charset="0"/>
              </a:rPr>
              <a:t>Working Toward a Common Challenging </a:t>
            </a:r>
            <a:r>
              <a:rPr lang="en-US" b="1" dirty="0">
                <a:solidFill>
                  <a:schemeClr val="accent1"/>
                </a:solidFill>
                <a:latin typeface="+mj-lt"/>
                <a:ea typeface="Calibri" panose="020F0502020204030204" pitchFamily="34" charset="0"/>
                <a:cs typeface="Times New Roman" panose="02020603050405020304" pitchFamily="18" charset="0"/>
              </a:rPr>
              <a:t>Goal Over an Extended Period Time </a:t>
            </a:r>
            <a:endParaRPr lang="en-US" b="1" dirty="0">
              <a:solidFill>
                <a:schemeClr val="accent1"/>
              </a:solidFill>
              <a:effectLst/>
              <a:latin typeface="+mj-lt"/>
              <a:ea typeface="Calibri" panose="020F0502020204030204" pitchFamily="34" charset="0"/>
              <a:cs typeface="Times New Roman" panose="02020603050405020304" pitchFamily="18" charset="0"/>
            </a:endParaRPr>
          </a:p>
        </p:txBody>
      </p:sp>
      <p:pic>
        <p:nvPicPr>
          <p:cNvPr id="5" name="Picture 4" descr="A picture containing tree, person, outdoor, sport&#10;&#10;Description automatically generated">
            <a:extLst>
              <a:ext uri="{FF2B5EF4-FFF2-40B4-BE49-F238E27FC236}">
                <a16:creationId xmlns:a16="http://schemas.microsoft.com/office/drawing/2014/main" id="{73F6C91B-9B36-5888-C871-6DD2D185351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93370" y="5170546"/>
            <a:ext cx="4086565" cy="1646719"/>
          </a:xfrm>
          <a:prstGeom prst="rect">
            <a:avLst/>
          </a:prstGeom>
        </p:spPr>
      </p:pic>
      <p:sp>
        <p:nvSpPr>
          <p:cNvPr id="7" name="TextBox 6">
            <a:extLst>
              <a:ext uri="{FF2B5EF4-FFF2-40B4-BE49-F238E27FC236}">
                <a16:creationId xmlns:a16="http://schemas.microsoft.com/office/drawing/2014/main" id="{67893DE5-EBBC-C81D-DA88-6412705C7A6E}"/>
              </a:ext>
            </a:extLst>
          </p:cNvPr>
          <p:cNvSpPr txBox="1"/>
          <p:nvPr/>
        </p:nvSpPr>
        <p:spPr>
          <a:xfrm>
            <a:off x="792291" y="1154864"/>
            <a:ext cx="6408057" cy="830997"/>
          </a:xfrm>
          <a:prstGeom prst="rect">
            <a:avLst/>
          </a:prstGeom>
          <a:noFill/>
        </p:spPr>
        <p:txBody>
          <a:bodyPr wrap="square">
            <a:spAutoFit/>
          </a:bodyPr>
          <a:lstStyle/>
          <a:p>
            <a:pPr algn="ctr" eaLnBrk="1" fontAlgn="auto" hangingPunct="1">
              <a:spcAft>
                <a:spcPts val="0"/>
              </a:spcAft>
              <a:defRPr/>
            </a:pPr>
            <a:r>
              <a:rPr lang="en-US" altLang="en-US" sz="2400" b="1" i="1" dirty="0">
                <a:solidFill>
                  <a:schemeClr val="accent2"/>
                </a:solidFill>
                <a:latin typeface="Times New Roman" panose="02020603050405020304" pitchFamily="18" charset="0"/>
                <a:cs typeface="Times New Roman" panose="02020603050405020304" pitchFamily="18" charset="0"/>
              </a:rPr>
              <a:t>Surgery – Chemo – Radiation: </a:t>
            </a:r>
            <a:r>
              <a:rPr lang="en-US" altLang="en-US" sz="2400" b="1" i="1" dirty="0">
                <a:solidFill>
                  <a:schemeClr val="accent1"/>
                </a:solidFill>
                <a:latin typeface="Times New Roman" panose="02020603050405020304" pitchFamily="18" charset="0"/>
                <a:cs typeface="Times New Roman" panose="02020603050405020304" pitchFamily="18" charset="0"/>
              </a:rPr>
              <a:t>Not By Choice</a:t>
            </a:r>
          </a:p>
          <a:p>
            <a:pPr algn="ctr" eaLnBrk="1" fontAlgn="auto" hangingPunct="1">
              <a:spcAft>
                <a:spcPts val="0"/>
              </a:spcAft>
              <a:defRPr/>
            </a:pPr>
            <a:r>
              <a:rPr lang="en-US" altLang="en-US" sz="2400" b="1" i="1" dirty="0">
                <a:solidFill>
                  <a:schemeClr val="accent2"/>
                </a:solidFill>
                <a:latin typeface="Times New Roman" panose="02020603050405020304" pitchFamily="18" charset="0"/>
                <a:cs typeface="Times New Roman" panose="02020603050405020304" pitchFamily="18" charset="0"/>
              </a:rPr>
              <a:t>Swim – Bike – Run: </a:t>
            </a:r>
            <a:r>
              <a:rPr lang="en-US" altLang="en-US" sz="2400" b="1" i="1" dirty="0">
                <a:solidFill>
                  <a:schemeClr val="accent1"/>
                </a:solidFill>
                <a:latin typeface="Times New Roman" panose="02020603050405020304" pitchFamily="18" charset="0"/>
                <a:cs typeface="Times New Roman" panose="02020603050405020304" pitchFamily="18" charset="0"/>
              </a:rPr>
              <a:t>By Choice</a:t>
            </a:r>
            <a:endParaRPr lang="en-US" sz="2400" b="1" i="1" dirty="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1A2EF3E3-A094-4A5A-A49F-753EE80679B8}"/>
              </a:ext>
            </a:extLst>
          </p:cNvPr>
          <p:cNvSpPr>
            <a:spLocks noChangeArrowheads="1"/>
          </p:cNvSpPr>
          <p:nvPr/>
        </p:nvSpPr>
        <p:spPr bwMode="auto">
          <a:xfrm>
            <a:off x="111863" y="186600"/>
            <a:ext cx="9296400" cy="646331"/>
          </a:xfrm>
          <a:prstGeom prst="rect">
            <a:avLst/>
          </a:prstGeom>
          <a:noFill/>
          <a:ln>
            <a:noFill/>
          </a:ln>
        </p:spPr>
        <p:txBody>
          <a:bodyPr>
            <a:spAutoFit/>
          </a:bodyPr>
          <a:lstStyle>
            <a:lvl1pPr>
              <a:defRPr>
                <a:solidFill>
                  <a:schemeClr val="tx1"/>
                </a:solidFill>
                <a:latin typeface="Lucida Sans Unicode" panose="020B0602030504020204" pitchFamily="34" charset="0"/>
                <a:cs typeface="Arial" panose="020B0604020202020204" pitchFamily="34" charset="0"/>
              </a:defRPr>
            </a:lvl1pPr>
            <a:lvl2pPr>
              <a:defRPr>
                <a:solidFill>
                  <a:schemeClr val="tx1"/>
                </a:solidFill>
                <a:latin typeface="Lucida Sans Unicode" panose="020B0602030504020204" pitchFamily="34" charset="0"/>
                <a:cs typeface="Arial" panose="020B0604020202020204" pitchFamily="34" charset="0"/>
              </a:defRPr>
            </a:lvl2pPr>
            <a:lvl3pPr>
              <a:defRPr>
                <a:solidFill>
                  <a:schemeClr val="tx1"/>
                </a:solidFill>
                <a:latin typeface="Lucida Sans Unicode" panose="020B0602030504020204" pitchFamily="34" charset="0"/>
                <a:cs typeface="Arial" panose="020B0604020202020204" pitchFamily="34" charset="0"/>
              </a:defRPr>
            </a:lvl3pPr>
            <a:lvl4pPr marL="1600200" indent="-228600">
              <a:defRPr>
                <a:solidFill>
                  <a:schemeClr val="tx1"/>
                </a:solidFill>
                <a:latin typeface="Lucida Sans Unicode" panose="020B0602030504020204" pitchFamily="34" charset="0"/>
                <a:cs typeface="Arial" panose="020B0604020202020204" pitchFamily="34" charset="0"/>
              </a:defRPr>
            </a:lvl4pPr>
            <a:lvl5pPr marL="2057400" indent="-228600">
              <a:defRPr>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cs typeface="Arial" panose="020B0604020202020204" pitchFamily="34" charset="0"/>
              </a:defRPr>
            </a:lvl9pPr>
          </a:lstStyle>
          <a:p>
            <a:pPr eaLnBrk="1" fontAlgn="auto" hangingPunct="1">
              <a:spcBef>
                <a:spcPts val="0"/>
              </a:spcBef>
              <a:spcAft>
                <a:spcPts val="0"/>
              </a:spcAft>
              <a:defRPr/>
            </a:pPr>
            <a:r>
              <a:rPr lang="en-US" altLang="en-US" sz="3600" b="1" dirty="0">
                <a:solidFill>
                  <a:schemeClr val="accent2"/>
                </a:solidFill>
                <a:latin typeface="Times New Roman" panose="02020603050405020304" pitchFamily="18" charset="0"/>
                <a:cs typeface="Times New Roman" panose="02020603050405020304" pitchFamily="18" charset="0"/>
              </a:rPr>
              <a:t>Removing Common Barriers to Exercise</a:t>
            </a:r>
          </a:p>
        </p:txBody>
      </p:sp>
      <p:pic>
        <p:nvPicPr>
          <p:cNvPr id="50179" name="Picture 2" descr="Image may contain: 5 people, including Luz I. Ortiz, Stephanie Collins, Jessie Tobin and Ruth Messnick, people smiling, outdoor">
            <a:extLst>
              <a:ext uri="{FF2B5EF4-FFF2-40B4-BE49-F238E27FC236}">
                <a16:creationId xmlns:a16="http://schemas.microsoft.com/office/drawing/2014/main" id="{37028860-518D-4A40-BB43-3E4A71FC4A0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542350" y="4807173"/>
            <a:ext cx="3424504" cy="144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457525D-2608-4943-AD20-E9BCFC557C65}"/>
              </a:ext>
            </a:extLst>
          </p:cNvPr>
          <p:cNvSpPr txBox="1"/>
          <p:nvPr/>
        </p:nvSpPr>
        <p:spPr>
          <a:xfrm>
            <a:off x="842440" y="3113234"/>
            <a:ext cx="4749850" cy="3139321"/>
          </a:xfrm>
          <a:prstGeom prst="rect">
            <a:avLst/>
          </a:prstGeom>
          <a:noFill/>
        </p:spPr>
        <p:txBody>
          <a:bodyPr wrap="square">
            <a:spAutoFit/>
          </a:bodyPr>
          <a:lstStyle/>
          <a:p>
            <a:pPr marL="342900" indent="-342900" eaLnBrk="1" fontAlgn="auto" hangingPunct="1">
              <a:spcBef>
                <a:spcPts val="0"/>
              </a:spcBef>
              <a:spcAft>
                <a:spcPts val="0"/>
              </a:spcAft>
              <a:buFont typeface="Wingdings" panose="05000000000000000000" pitchFamily="2" charset="2"/>
              <a:buChar char="Ø"/>
              <a:defRPr/>
            </a:pPr>
            <a:r>
              <a:rPr lang="en-US" altLang="en-US" b="1" dirty="0">
                <a:latin typeface="Times New Roman" panose="02020603050405020304" pitchFamily="18" charset="0"/>
                <a:cs typeface="Times New Roman" panose="02020603050405020304" pitchFamily="18" charset="0"/>
              </a:rPr>
              <a:t>“Can Do” Attitude </a:t>
            </a:r>
            <a:r>
              <a:rPr lang="en-US" altLang="en-US" dirty="0">
                <a:latin typeface="Times New Roman" panose="02020603050405020304" pitchFamily="18" charset="0"/>
                <a:cs typeface="Times New Roman" panose="02020603050405020304" pitchFamily="18" charset="0"/>
              </a:rPr>
              <a:t>– trust the process</a:t>
            </a:r>
          </a:p>
          <a:p>
            <a:pPr marL="342900" indent="-342900" eaLnBrk="1" fontAlgn="auto" hangingPunct="1">
              <a:spcBef>
                <a:spcPts val="0"/>
              </a:spcBef>
              <a:spcAft>
                <a:spcPts val="0"/>
              </a:spcAft>
              <a:buFont typeface="Wingdings" panose="05000000000000000000" pitchFamily="2" charset="2"/>
              <a:buChar char="Ø"/>
              <a:defRPr/>
            </a:pPr>
            <a:r>
              <a:rPr lang="en-US" altLang="en-US" b="1" dirty="0">
                <a:latin typeface="Times New Roman" panose="02020603050405020304" pitchFamily="18" charset="0"/>
                <a:cs typeface="Times New Roman" panose="02020603050405020304" pitchFamily="18" charset="0"/>
              </a:rPr>
              <a:t>Availability </a:t>
            </a:r>
            <a:r>
              <a:rPr lang="en-US" altLang="en-US" dirty="0">
                <a:latin typeface="Times New Roman" panose="02020603050405020304" pitchFamily="18" charset="0"/>
                <a:cs typeface="Times New Roman" panose="02020603050405020304" pitchFamily="18" charset="0"/>
              </a:rPr>
              <a:t>for 14 week group training and triathlon </a:t>
            </a:r>
          </a:p>
          <a:p>
            <a:pPr marL="342900" indent="-342900" eaLnBrk="1" fontAlgn="auto" hangingPunct="1">
              <a:spcBef>
                <a:spcPts val="0"/>
              </a:spcBef>
              <a:spcAft>
                <a:spcPts val="0"/>
              </a:spcAft>
              <a:buFont typeface="Wingdings" panose="05000000000000000000" pitchFamily="2" charset="2"/>
              <a:buChar char="Ø"/>
              <a:defRPr/>
            </a:pPr>
            <a:r>
              <a:rPr lang="en-US" altLang="en-US" b="1" dirty="0">
                <a:latin typeface="Times New Roman" panose="02020603050405020304" pitchFamily="18" charset="0"/>
                <a:cs typeface="Times New Roman" panose="02020603050405020304" pitchFamily="18" charset="0"/>
              </a:rPr>
              <a:t>Commitment </a:t>
            </a:r>
            <a:r>
              <a:rPr lang="en-US" altLang="en-US" dirty="0">
                <a:latin typeface="Times New Roman" panose="02020603050405020304" pitchFamily="18" charset="0"/>
                <a:cs typeface="Times New Roman" panose="02020603050405020304" pitchFamily="18" charset="0"/>
              </a:rPr>
              <a:t>to follow the training plan</a:t>
            </a:r>
          </a:p>
          <a:p>
            <a:pPr marL="342900" indent="-342900" eaLnBrk="1" fontAlgn="auto" hangingPunct="1">
              <a:spcBef>
                <a:spcPts val="0"/>
              </a:spcBef>
              <a:spcAft>
                <a:spcPts val="0"/>
              </a:spcAft>
              <a:buFont typeface="Wingdings" panose="05000000000000000000" pitchFamily="2" charset="2"/>
              <a:buChar char="Ø"/>
              <a:defRPr/>
            </a:pPr>
            <a:r>
              <a:rPr lang="en-US" altLang="en-US" b="1" dirty="0">
                <a:latin typeface="Times New Roman" panose="02020603050405020304" pitchFamily="18" charset="0"/>
                <a:cs typeface="Times New Roman" panose="02020603050405020304" pitchFamily="18" charset="0"/>
              </a:rPr>
              <a:t>Medical Clearance – </a:t>
            </a:r>
            <a:r>
              <a:rPr lang="en-US" altLang="en-US" dirty="0">
                <a:latin typeface="Times New Roman" panose="02020603050405020304" pitchFamily="18" charset="0"/>
                <a:cs typeface="Times New Roman" panose="02020603050405020304" pitchFamily="18" charset="0"/>
              </a:rPr>
              <a:t>oncologist or PCP</a:t>
            </a:r>
          </a:p>
          <a:p>
            <a:pPr marL="342900" indent="-342900" eaLnBrk="1" fontAlgn="auto" hangingPunct="1">
              <a:spcBef>
                <a:spcPts val="0"/>
              </a:spcBef>
              <a:spcAft>
                <a:spcPts val="0"/>
              </a:spcAft>
              <a:buFont typeface="Wingdings" panose="05000000000000000000" pitchFamily="2" charset="2"/>
              <a:buChar char="Ø"/>
              <a:defRPr/>
            </a:pPr>
            <a:r>
              <a:rPr lang="en-US" altLang="en-US" b="1" dirty="0">
                <a:latin typeface="Times New Roman" panose="02020603050405020304" pitchFamily="18" charset="0"/>
                <a:cs typeface="Times New Roman" panose="02020603050405020304" pitchFamily="18" charset="0"/>
              </a:rPr>
              <a:t>Swim</a:t>
            </a:r>
            <a:r>
              <a:rPr lang="en-US" altLang="en-US" dirty="0">
                <a:latin typeface="Times New Roman" panose="02020603050405020304" pitchFamily="18" charset="0"/>
                <a:cs typeface="Times New Roman" panose="02020603050405020304" pitchFamily="18" charset="0"/>
              </a:rPr>
              <a:t> any stroke or style for a length of the pool, including deep water (If an athlete cannot swim we offer access to swimming lessons prior to the season) </a:t>
            </a:r>
          </a:p>
          <a:p>
            <a:pPr marL="342900" indent="-342900" eaLnBrk="1" fontAlgn="auto" hangingPunct="1">
              <a:spcBef>
                <a:spcPts val="0"/>
              </a:spcBef>
              <a:spcAft>
                <a:spcPts val="0"/>
              </a:spcAft>
              <a:buFont typeface="Wingdings" panose="05000000000000000000" pitchFamily="2" charset="2"/>
              <a:buChar char="Ø"/>
              <a:defRPr/>
            </a:pPr>
            <a:r>
              <a:rPr lang="en-US" altLang="en-US" b="1" dirty="0">
                <a:latin typeface="Times New Roman" panose="02020603050405020304" pitchFamily="18" charset="0"/>
                <a:cs typeface="Times New Roman" panose="02020603050405020304" pitchFamily="18" charset="0"/>
              </a:rPr>
              <a:t>Walk </a:t>
            </a:r>
            <a:r>
              <a:rPr lang="en-US" altLang="en-US" dirty="0">
                <a:latin typeface="Times New Roman" panose="02020603050405020304" pitchFamily="18" charset="0"/>
                <a:cs typeface="Times New Roman" panose="02020603050405020304" pitchFamily="18" charset="0"/>
              </a:rPr>
              <a:t>100 yards unassisted </a:t>
            </a:r>
          </a:p>
          <a:p>
            <a:pPr marL="342900" indent="-342900" eaLnBrk="1" fontAlgn="auto" hangingPunct="1">
              <a:spcBef>
                <a:spcPts val="0"/>
              </a:spcBef>
              <a:spcAft>
                <a:spcPts val="0"/>
              </a:spcAft>
              <a:buFont typeface="Wingdings" panose="05000000000000000000" pitchFamily="2" charset="2"/>
              <a:buChar char="Ø"/>
              <a:defRPr/>
            </a:pPr>
            <a:r>
              <a:rPr lang="en-US" altLang="en-US" b="1" dirty="0">
                <a:latin typeface="Times New Roman" panose="02020603050405020304" pitchFamily="18" charset="0"/>
                <a:cs typeface="Times New Roman" panose="02020603050405020304" pitchFamily="18" charset="0"/>
              </a:rPr>
              <a:t>Bike </a:t>
            </a:r>
            <a:r>
              <a:rPr lang="en-US" altLang="en-US" dirty="0">
                <a:latin typeface="Times New Roman" panose="02020603050405020304" pitchFamily="18" charset="0"/>
                <a:cs typeface="Times New Roman" panose="02020603050405020304" pitchFamily="18" charset="0"/>
              </a:rPr>
              <a:t>100 yards unassisted</a:t>
            </a:r>
          </a:p>
        </p:txBody>
      </p:sp>
      <p:sp>
        <p:nvSpPr>
          <p:cNvPr id="5" name="TextBox 4">
            <a:extLst>
              <a:ext uri="{FF2B5EF4-FFF2-40B4-BE49-F238E27FC236}">
                <a16:creationId xmlns:a16="http://schemas.microsoft.com/office/drawing/2014/main" id="{A99ECC96-78E2-2176-3EBC-118394D7A9EB}"/>
              </a:ext>
            </a:extLst>
          </p:cNvPr>
          <p:cNvSpPr txBox="1"/>
          <p:nvPr/>
        </p:nvSpPr>
        <p:spPr>
          <a:xfrm>
            <a:off x="177146" y="851077"/>
            <a:ext cx="8789708" cy="1569660"/>
          </a:xfrm>
          <a:prstGeom prst="rect">
            <a:avLst/>
          </a:prstGeom>
          <a:noFill/>
        </p:spPr>
        <p:txBody>
          <a:bodyPr wrap="square">
            <a:spAutoFit/>
          </a:bodyPr>
          <a:lstStyle/>
          <a:p>
            <a:pPr eaLnBrk="1" fontAlgn="auto" hangingPunct="1">
              <a:spcBef>
                <a:spcPts val="0"/>
              </a:spcBef>
              <a:spcAft>
                <a:spcPts val="0"/>
              </a:spcAft>
              <a:defRPr/>
            </a:pPr>
            <a:r>
              <a:rPr lang="en-US" altLang="en-US" sz="2400" b="1" dirty="0">
                <a:solidFill>
                  <a:schemeClr val="accent1"/>
                </a:solidFill>
                <a:latin typeface="Times New Roman" panose="02020603050405020304" pitchFamily="18" charset="0"/>
                <a:cs typeface="Times New Roman" panose="02020603050405020304" pitchFamily="18" charset="0"/>
              </a:rPr>
              <a:t>No Judgement Zone</a:t>
            </a:r>
            <a:endParaRPr lang="en-US" altLang="en-US" sz="2400" dirty="0">
              <a:solidFill>
                <a:schemeClr val="accent1"/>
              </a:solidFill>
              <a:latin typeface="Times New Roman" panose="02020603050405020304" pitchFamily="18" charset="0"/>
              <a:cs typeface="Times New Roman" panose="02020603050405020304" pitchFamily="18" charset="0"/>
            </a:endParaRPr>
          </a:p>
          <a:p>
            <a:pPr marL="800100" lvl="1" indent="-342900" eaLnBrk="1" fontAlgn="auto" hangingPunct="1">
              <a:spcBef>
                <a:spcPts val="0"/>
              </a:spcBef>
              <a:spcAft>
                <a:spcPts val="0"/>
              </a:spcAft>
              <a:buFont typeface="Wingdings" panose="05000000000000000000" pitchFamily="2" charset="2"/>
              <a:buChar char="Ø"/>
              <a:defRPr/>
            </a:pPr>
            <a:r>
              <a:rPr lang="en-US" altLang="en-US" b="1" dirty="0">
                <a:latin typeface="Times New Roman" panose="02020603050405020304" pitchFamily="18" charset="0"/>
                <a:cs typeface="Times New Roman" panose="02020603050405020304" pitchFamily="18" charset="0"/>
              </a:rPr>
              <a:t>Any type of invasive cancer </a:t>
            </a:r>
            <a:r>
              <a:rPr lang="en-US" altLang="en-US" dirty="0">
                <a:latin typeface="Times New Roman" panose="02020603050405020304" pitchFamily="18" charset="0"/>
                <a:cs typeface="Times New Roman" panose="02020603050405020304" pitchFamily="18" charset="0"/>
              </a:rPr>
              <a:t>(DCIS included) of all stages</a:t>
            </a:r>
          </a:p>
          <a:p>
            <a:pPr marL="800100" lvl="1" indent="-342900" eaLnBrk="1" fontAlgn="auto" hangingPunct="1">
              <a:spcBef>
                <a:spcPts val="0"/>
              </a:spcBef>
              <a:spcAft>
                <a:spcPts val="0"/>
              </a:spcAft>
              <a:buFont typeface="Wingdings" panose="05000000000000000000" pitchFamily="2" charset="2"/>
              <a:buChar char="Ø"/>
              <a:defRPr/>
            </a:pPr>
            <a:r>
              <a:rPr lang="en-US" altLang="en-US" b="1" dirty="0">
                <a:latin typeface="Times New Roman" panose="02020603050405020304" pitchFamily="18" charset="0"/>
                <a:cs typeface="Times New Roman" panose="02020603050405020304" pitchFamily="18" charset="0"/>
              </a:rPr>
              <a:t>All ages and fitness levels </a:t>
            </a:r>
            <a:r>
              <a:rPr lang="en-US" altLang="en-US" dirty="0">
                <a:latin typeface="Times New Roman" panose="02020603050405020304" pitchFamily="18" charset="0"/>
                <a:cs typeface="Times New Roman" panose="02020603050405020304" pitchFamily="18" charset="0"/>
              </a:rPr>
              <a:t>(see minimal requirements below) </a:t>
            </a:r>
          </a:p>
          <a:p>
            <a:pPr marL="800100" lvl="1" indent="-342900" eaLnBrk="1" fontAlgn="auto" hangingPunct="1">
              <a:spcBef>
                <a:spcPts val="0"/>
              </a:spcBef>
              <a:spcAft>
                <a:spcPts val="0"/>
              </a:spcAft>
              <a:buFont typeface="Wingdings" panose="05000000000000000000" pitchFamily="2" charset="2"/>
              <a:buChar char="Ø"/>
              <a:defRPr/>
            </a:pPr>
            <a:r>
              <a:rPr lang="en-US" altLang="en-US" b="1" dirty="0">
                <a:latin typeface="Times New Roman" panose="02020603050405020304" pitchFamily="18" charset="0"/>
                <a:cs typeface="Times New Roman" panose="02020603050405020304" pitchFamily="18" charset="0"/>
              </a:rPr>
              <a:t>Cancer treatment completion </a:t>
            </a:r>
            <a:r>
              <a:rPr lang="en-US" altLang="en-US" dirty="0">
                <a:latin typeface="Times New Roman" panose="02020603050405020304" pitchFamily="18" charset="0"/>
                <a:cs typeface="Times New Roman" panose="02020603050405020304" pitchFamily="18" charset="0"/>
              </a:rPr>
              <a:t>– no limit on when treatment was completed</a:t>
            </a:r>
          </a:p>
          <a:p>
            <a:pPr marL="800100" lvl="1" indent="-342900" eaLnBrk="1" fontAlgn="auto" hangingPunct="1">
              <a:spcBef>
                <a:spcPts val="0"/>
              </a:spcBef>
              <a:spcAft>
                <a:spcPts val="0"/>
              </a:spcAft>
              <a:buFont typeface="Wingdings" panose="05000000000000000000" pitchFamily="2" charset="2"/>
              <a:buChar char="Ø"/>
              <a:defRPr/>
            </a:pPr>
            <a:r>
              <a:rPr lang="en-US" altLang="en-US" b="1" dirty="0">
                <a:latin typeface="Times New Roman" panose="02020603050405020304" pitchFamily="18" charset="0"/>
                <a:cs typeface="Times New Roman" panose="02020603050405020304" pitchFamily="18" charset="0"/>
              </a:rPr>
              <a:t>Treatment from any Cancer Center – </a:t>
            </a:r>
            <a:r>
              <a:rPr lang="en-US" altLang="en-US" dirty="0">
                <a:latin typeface="Times New Roman" panose="02020603050405020304" pitchFamily="18" charset="0"/>
                <a:cs typeface="Times New Roman" panose="02020603050405020304" pitchFamily="18" charset="0"/>
              </a:rPr>
              <a:t>not limited to Advocate/Aurora patients</a:t>
            </a:r>
            <a:endParaRPr lang="en-US" altLang="en-US" dirty="0"/>
          </a:p>
        </p:txBody>
      </p:sp>
      <p:sp>
        <p:nvSpPr>
          <p:cNvPr id="6" name="TextBox 5">
            <a:extLst>
              <a:ext uri="{FF2B5EF4-FFF2-40B4-BE49-F238E27FC236}">
                <a16:creationId xmlns:a16="http://schemas.microsoft.com/office/drawing/2014/main" id="{99ABA819-E83F-B7A5-B12A-FE49758C1D9A}"/>
              </a:ext>
            </a:extLst>
          </p:cNvPr>
          <p:cNvSpPr txBox="1"/>
          <p:nvPr/>
        </p:nvSpPr>
        <p:spPr>
          <a:xfrm>
            <a:off x="111863" y="2651569"/>
            <a:ext cx="4749850" cy="461665"/>
          </a:xfrm>
          <a:prstGeom prst="rect">
            <a:avLst/>
          </a:prstGeom>
          <a:noFill/>
        </p:spPr>
        <p:txBody>
          <a:bodyPr wrap="square" rtlCol="0">
            <a:spAutoFit/>
          </a:bodyPr>
          <a:lstStyle/>
          <a:p>
            <a:r>
              <a:rPr lang="en-US" sz="2400" b="1" dirty="0">
                <a:solidFill>
                  <a:schemeClr val="accent1"/>
                </a:solidFill>
                <a:latin typeface="+mj-lt"/>
              </a:rPr>
              <a:t>Basic Ability + Desire for Change</a:t>
            </a:r>
          </a:p>
        </p:txBody>
      </p:sp>
      <p:sp>
        <p:nvSpPr>
          <p:cNvPr id="7" name="TextBox 6">
            <a:extLst>
              <a:ext uri="{FF2B5EF4-FFF2-40B4-BE49-F238E27FC236}">
                <a16:creationId xmlns:a16="http://schemas.microsoft.com/office/drawing/2014/main" id="{39A40A3A-4BDB-D7C8-5782-2DDF69CADBAD}"/>
              </a:ext>
            </a:extLst>
          </p:cNvPr>
          <p:cNvSpPr txBox="1"/>
          <p:nvPr/>
        </p:nvSpPr>
        <p:spPr>
          <a:xfrm>
            <a:off x="5985539" y="3338863"/>
            <a:ext cx="2981315" cy="1323439"/>
          </a:xfrm>
          <a:prstGeom prst="rect">
            <a:avLst/>
          </a:prstGeom>
          <a:noFill/>
        </p:spPr>
        <p:txBody>
          <a:bodyPr wrap="square" rtlCol="0">
            <a:spAutoFit/>
          </a:bodyPr>
          <a:lstStyle/>
          <a:p>
            <a:r>
              <a:rPr lang="en-US" sz="2000" b="1" dirty="0">
                <a:solidFill>
                  <a:schemeClr val="accent1"/>
                </a:solidFill>
                <a:latin typeface="+mj-lt"/>
              </a:rPr>
              <a:t>of Team Phoenix athletes have NEVER been a part of an exercise class or athletic team</a:t>
            </a:r>
          </a:p>
        </p:txBody>
      </p:sp>
      <p:sp>
        <p:nvSpPr>
          <p:cNvPr id="9" name="TextBox 8">
            <a:extLst>
              <a:ext uri="{FF2B5EF4-FFF2-40B4-BE49-F238E27FC236}">
                <a16:creationId xmlns:a16="http://schemas.microsoft.com/office/drawing/2014/main" id="{D107F523-F6EF-F043-EFC0-5DEB8AC2C2B4}"/>
              </a:ext>
            </a:extLst>
          </p:cNvPr>
          <p:cNvSpPr txBox="1"/>
          <p:nvPr/>
        </p:nvSpPr>
        <p:spPr>
          <a:xfrm>
            <a:off x="5942229" y="2590905"/>
            <a:ext cx="2830286" cy="769441"/>
          </a:xfrm>
          <a:prstGeom prst="rect">
            <a:avLst/>
          </a:prstGeom>
          <a:noFill/>
        </p:spPr>
        <p:txBody>
          <a:bodyPr wrap="square" rtlCol="0">
            <a:spAutoFit/>
          </a:bodyPr>
          <a:lstStyle/>
          <a:p>
            <a:r>
              <a:rPr lang="en-US" sz="4400" b="1" dirty="0">
                <a:solidFill>
                  <a:schemeClr val="accent1"/>
                </a:solidFill>
                <a:latin typeface="+mj-lt"/>
              </a:rPr>
              <a:t>Over 50%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F5272E-3554-468B-B13C-27F2E3B07BB7}"/>
              </a:ext>
            </a:extLst>
          </p:cNvPr>
          <p:cNvSpPr>
            <a:spLocks noGrp="1"/>
          </p:cNvSpPr>
          <p:nvPr>
            <p:ph idx="4294967295"/>
          </p:nvPr>
        </p:nvSpPr>
        <p:spPr>
          <a:xfrm>
            <a:off x="482728" y="4868273"/>
            <a:ext cx="6348413" cy="522288"/>
          </a:xfrm>
        </p:spPr>
        <p:txBody>
          <a:bodyPr>
            <a:normAutofit fontScale="25000" lnSpcReduction="20000"/>
          </a:bodyPr>
          <a:lstStyle/>
          <a:p>
            <a:pPr marL="0" indent="0">
              <a:buNone/>
              <a:defRPr/>
            </a:pPr>
            <a:r>
              <a:rPr lang="en-US" sz="9600" b="1" dirty="0">
                <a:solidFill>
                  <a:schemeClr val="accent1"/>
                </a:solidFill>
                <a:latin typeface="+mj-lt"/>
                <a:cs typeface="Times New Roman" panose="02020603050405020304" pitchFamily="18" charset="0"/>
              </a:rPr>
              <a:t>Fitness Tracker/Online Training Plan</a:t>
            </a:r>
            <a:br>
              <a:rPr lang="en-US" sz="9600" b="1" dirty="0">
                <a:solidFill>
                  <a:schemeClr val="accent1"/>
                </a:solidFill>
                <a:latin typeface="+mj-lt"/>
                <a:cs typeface="Times New Roman" panose="02020603050405020304" pitchFamily="18" charset="0"/>
              </a:rPr>
            </a:br>
            <a:br>
              <a:rPr lang="en-US" sz="9600" b="1" dirty="0">
                <a:solidFill>
                  <a:schemeClr val="accent1"/>
                </a:solidFill>
                <a:latin typeface="+mj-lt"/>
                <a:cs typeface="Times New Roman" panose="02020603050405020304" pitchFamily="18" charset="0"/>
              </a:rPr>
            </a:br>
            <a:endParaRPr lang="en-US" sz="9600" b="1" dirty="0">
              <a:solidFill>
                <a:schemeClr val="accent1"/>
              </a:solidFill>
              <a:latin typeface="+mj-lt"/>
              <a:cs typeface="Times New Roman" panose="02020603050405020304" pitchFamily="18" charset="0"/>
            </a:endParaRPr>
          </a:p>
          <a:p>
            <a:pPr marL="0" indent="0">
              <a:buNone/>
              <a:defRPr/>
            </a:pPr>
            <a:endParaRPr lang="en-US" sz="2400" b="1" dirty="0">
              <a:solidFill>
                <a:schemeClr val="accent2"/>
              </a:solidFill>
              <a:cs typeface="Times New Roman" panose="02020603050405020304" pitchFamily="18" charset="0"/>
            </a:endParaRPr>
          </a:p>
          <a:p>
            <a:pPr marL="0" indent="0">
              <a:buNone/>
              <a:defRPr/>
            </a:pPr>
            <a:endParaRPr lang="en-US" sz="2400" b="1" dirty="0">
              <a:solidFill>
                <a:schemeClr val="accent2"/>
              </a:solidFill>
              <a:cs typeface="Times New Roman" panose="02020603050405020304" pitchFamily="18" charset="0"/>
            </a:endParaRPr>
          </a:p>
          <a:p>
            <a:pPr marL="0" indent="0">
              <a:buNone/>
              <a:defRPr/>
            </a:pPr>
            <a:endParaRPr lang="en-US" sz="2400" b="1" dirty="0">
              <a:solidFill>
                <a:schemeClr val="accent2"/>
              </a:solidFill>
              <a:cs typeface="Times New Roman" panose="02020603050405020304" pitchFamily="18" charset="0"/>
            </a:endParaRPr>
          </a:p>
          <a:p>
            <a:pPr marL="0" indent="0">
              <a:buNone/>
              <a:defRPr/>
            </a:pPr>
            <a:endParaRPr lang="en-US" sz="2400" dirty="0">
              <a:cs typeface="Times New Roman" panose="02020603050405020304" pitchFamily="18" charset="0"/>
            </a:endParaRPr>
          </a:p>
          <a:p>
            <a:pPr lvl="1">
              <a:defRPr/>
            </a:pPr>
            <a:endParaRPr lang="en-US" sz="2400" dirty="0">
              <a:cs typeface="Times New Roman" panose="02020603050405020304" pitchFamily="18" charset="0"/>
            </a:endParaRPr>
          </a:p>
          <a:p>
            <a:pPr lvl="1">
              <a:defRPr/>
            </a:pPr>
            <a:endParaRPr lang="en-US" sz="2400" dirty="0">
              <a:cs typeface="Times New Roman" panose="02020603050405020304" pitchFamily="18" charset="0"/>
            </a:endParaRPr>
          </a:p>
          <a:p>
            <a:pPr marL="457200" lvl="1" indent="0">
              <a:buFont typeface="Wingdings 3" panose="05040102010807070707" pitchFamily="18" charset="2"/>
              <a:buNone/>
              <a:defRPr/>
            </a:pPr>
            <a:endParaRPr lang="en-US" dirty="0"/>
          </a:p>
          <a:p>
            <a:pPr>
              <a:defRPr/>
            </a:pPr>
            <a:endParaRPr lang="en-US" dirty="0"/>
          </a:p>
        </p:txBody>
      </p:sp>
      <p:sp>
        <p:nvSpPr>
          <p:cNvPr id="4" name="TextBox 3">
            <a:extLst>
              <a:ext uri="{FF2B5EF4-FFF2-40B4-BE49-F238E27FC236}">
                <a16:creationId xmlns:a16="http://schemas.microsoft.com/office/drawing/2014/main" id="{3637BB3D-56C0-B803-FBB2-57323ED552F0}"/>
              </a:ext>
            </a:extLst>
          </p:cNvPr>
          <p:cNvSpPr txBox="1"/>
          <p:nvPr/>
        </p:nvSpPr>
        <p:spPr>
          <a:xfrm>
            <a:off x="913594" y="5153684"/>
            <a:ext cx="4132515" cy="1200329"/>
          </a:xfrm>
          <a:prstGeom prst="rect">
            <a:avLst/>
          </a:prstGeom>
          <a:noFill/>
        </p:spPr>
        <p:txBody>
          <a:bodyPr wrap="square" rtlCol="0">
            <a:spAutoFit/>
          </a:bodyPr>
          <a:lstStyle/>
          <a:p>
            <a:pPr marL="285750" indent="-285750">
              <a:buFont typeface="Wingdings" panose="05000000000000000000" pitchFamily="2" charset="2"/>
              <a:buChar char="Ø"/>
            </a:pPr>
            <a:r>
              <a:rPr lang="en-US" sz="1800" dirty="0">
                <a:latin typeface="+mj-lt"/>
                <a:cs typeface="Times New Roman" panose="02020603050405020304" pitchFamily="18" charset="0"/>
              </a:rPr>
              <a:t>Connects fitness activity to online App</a:t>
            </a:r>
          </a:p>
          <a:p>
            <a:pPr marL="285750" indent="-285750">
              <a:buFont typeface="Wingdings" panose="05000000000000000000" pitchFamily="2" charset="2"/>
              <a:buChar char="Ø"/>
            </a:pPr>
            <a:r>
              <a:rPr lang="en-US" sz="1800" dirty="0">
                <a:latin typeface="+mj-lt"/>
                <a:cs typeface="Times New Roman" panose="02020603050405020304" pitchFamily="18" charset="0"/>
              </a:rPr>
              <a:t>Track heart rate, distance, duration </a:t>
            </a:r>
          </a:p>
          <a:p>
            <a:pPr marL="285750" indent="-285750">
              <a:buFont typeface="Wingdings" panose="05000000000000000000" pitchFamily="2" charset="2"/>
              <a:buChar char="Ø"/>
            </a:pPr>
            <a:r>
              <a:rPr lang="en-US" dirty="0">
                <a:latin typeface="+mj-lt"/>
                <a:cs typeface="Times New Roman" panose="02020603050405020304" pitchFamily="18" charset="0"/>
              </a:rPr>
              <a:t>Benchmarks to assure proper progress</a:t>
            </a:r>
            <a:endParaRPr lang="en-US" sz="1800" dirty="0">
              <a:latin typeface="+mj-lt"/>
              <a:cs typeface="Times New Roman" panose="02020603050405020304" pitchFamily="18" charset="0"/>
            </a:endParaRPr>
          </a:p>
          <a:p>
            <a:pPr marL="285750" indent="-285750">
              <a:buFont typeface="Wingdings" panose="05000000000000000000" pitchFamily="2" charset="2"/>
              <a:buChar char="Ø"/>
            </a:pPr>
            <a:r>
              <a:rPr lang="en-US" sz="1800" dirty="0">
                <a:latin typeface="+mj-lt"/>
                <a:cs typeface="Times New Roman" panose="02020603050405020304" pitchFamily="18" charset="0"/>
              </a:rPr>
              <a:t>Communication with Coach</a:t>
            </a:r>
          </a:p>
        </p:txBody>
      </p:sp>
      <p:sp>
        <p:nvSpPr>
          <p:cNvPr id="5" name="TextBox 4">
            <a:extLst>
              <a:ext uri="{FF2B5EF4-FFF2-40B4-BE49-F238E27FC236}">
                <a16:creationId xmlns:a16="http://schemas.microsoft.com/office/drawing/2014/main" id="{F2FA5BC2-5CFD-2967-24D8-B97E1737615E}"/>
              </a:ext>
            </a:extLst>
          </p:cNvPr>
          <p:cNvSpPr txBox="1"/>
          <p:nvPr/>
        </p:nvSpPr>
        <p:spPr>
          <a:xfrm>
            <a:off x="392001" y="2459238"/>
            <a:ext cx="6696173" cy="461665"/>
          </a:xfrm>
          <a:prstGeom prst="rect">
            <a:avLst/>
          </a:prstGeom>
          <a:noFill/>
        </p:spPr>
        <p:txBody>
          <a:bodyPr wrap="square" rtlCol="0">
            <a:spAutoFit/>
          </a:bodyPr>
          <a:lstStyle/>
          <a:p>
            <a:pPr marL="0" indent="0">
              <a:buNone/>
              <a:defRPr/>
            </a:pPr>
            <a:r>
              <a:rPr lang="en-US" sz="2400" b="1" dirty="0">
                <a:solidFill>
                  <a:schemeClr val="accent1"/>
                </a:solidFill>
                <a:latin typeface="+mj-lt"/>
                <a:cs typeface="Times New Roman" panose="02020603050405020304" pitchFamily="18" charset="0"/>
              </a:rPr>
              <a:t>Prescribed Leveled 14 week training plan</a:t>
            </a:r>
            <a:endParaRPr lang="en-US" sz="2400" dirty="0">
              <a:solidFill>
                <a:schemeClr val="accent1"/>
              </a:solidFill>
              <a:latin typeface="+mj-lt"/>
              <a:cs typeface="Times New Roman" panose="02020603050405020304" pitchFamily="18" charset="0"/>
            </a:endParaRPr>
          </a:p>
        </p:txBody>
      </p:sp>
      <p:sp>
        <p:nvSpPr>
          <p:cNvPr id="6" name="TextBox 5">
            <a:extLst>
              <a:ext uri="{FF2B5EF4-FFF2-40B4-BE49-F238E27FC236}">
                <a16:creationId xmlns:a16="http://schemas.microsoft.com/office/drawing/2014/main" id="{AC2F525A-7B4E-690D-E844-7A914D5166BD}"/>
              </a:ext>
            </a:extLst>
          </p:cNvPr>
          <p:cNvSpPr txBox="1"/>
          <p:nvPr/>
        </p:nvSpPr>
        <p:spPr>
          <a:xfrm>
            <a:off x="341440" y="2855300"/>
            <a:ext cx="6447934" cy="2031325"/>
          </a:xfrm>
          <a:prstGeom prst="rect">
            <a:avLst/>
          </a:prstGeom>
          <a:noFill/>
        </p:spPr>
        <p:txBody>
          <a:bodyPr wrap="square" rtlCol="0">
            <a:spAutoFit/>
          </a:bodyPr>
          <a:lstStyle/>
          <a:p>
            <a:pPr>
              <a:buFont typeface="Wingdings" panose="05000000000000000000" pitchFamily="2" charset="2"/>
              <a:buChar char="Ø"/>
              <a:defRPr/>
            </a:pPr>
            <a:r>
              <a:rPr lang="en-US" dirty="0">
                <a:latin typeface="+mj-lt"/>
                <a:cs typeface="Times New Roman" panose="02020603050405020304" pitchFamily="18" charset="0"/>
              </a:rPr>
              <a:t>3 levels for each of the 4 disciplines</a:t>
            </a:r>
          </a:p>
          <a:p>
            <a:pPr lvl="1">
              <a:buFont typeface="Wingdings" panose="05000000000000000000" pitchFamily="2" charset="2"/>
              <a:buChar char="Ø"/>
              <a:defRPr/>
            </a:pPr>
            <a:r>
              <a:rPr lang="en-US" dirty="0">
                <a:latin typeface="+mj-lt"/>
                <a:cs typeface="Times New Roman" panose="02020603050405020304" pitchFamily="18" charset="0"/>
              </a:rPr>
              <a:t>Beginner, Intermediate, Advanced</a:t>
            </a:r>
          </a:p>
          <a:p>
            <a:pPr lvl="1">
              <a:buFont typeface="Wingdings" panose="05000000000000000000" pitchFamily="2" charset="2"/>
              <a:buChar char="Ø"/>
              <a:defRPr/>
            </a:pPr>
            <a:r>
              <a:rPr lang="en-US" dirty="0">
                <a:latin typeface="+mj-lt"/>
                <a:cs typeface="Times New Roman" panose="02020603050405020304" pitchFamily="18" charset="0"/>
              </a:rPr>
              <a:t>Swim, Strength, Bike, Run</a:t>
            </a:r>
          </a:p>
          <a:p>
            <a:pPr>
              <a:buFont typeface="Wingdings" panose="05000000000000000000" pitchFamily="2" charset="2"/>
              <a:buChar char="Ø"/>
              <a:defRPr/>
            </a:pPr>
            <a:r>
              <a:rPr lang="en-US" dirty="0">
                <a:latin typeface="+mj-lt"/>
                <a:cs typeface="Times New Roman" panose="02020603050405020304" pitchFamily="18" charset="0"/>
              </a:rPr>
              <a:t>Group Training twice a week</a:t>
            </a:r>
          </a:p>
          <a:p>
            <a:pPr>
              <a:buFont typeface="Wingdings" panose="05000000000000000000" pitchFamily="2" charset="2"/>
              <a:buChar char="Ø"/>
              <a:defRPr/>
            </a:pPr>
            <a:r>
              <a:rPr lang="en-US" dirty="0">
                <a:latin typeface="+mj-lt"/>
                <a:cs typeface="Times New Roman" panose="02020603050405020304" pitchFamily="18" charset="0"/>
              </a:rPr>
              <a:t>Individual training three times a week</a:t>
            </a:r>
          </a:p>
          <a:p>
            <a:pPr lvl="1">
              <a:buFont typeface="Wingdings" panose="05000000000000000000" pitchFamily="2" charset="2"/>
              <a:buChar char="Ø"/>
              <a:defRPr/>
            </a:pPr>
            <a:r>
              <a:rPr lang="en-US" dirty="0">
                <a:latin typeface="+mj-lt"/>
                <a:cs typeface="Times New Roman" panose="02020603050405020304" pitchFamily="18" charset="0"/>
              </a:rPr>
              <a:t>Encouraged to involve family, co-workers, friends</a:t>
            </a:r>
          </a:p>
          <a:p>
            <a:pPr lvl="1">
              <a:buFont typeface="Wingdings" panose="05000000000000000000" pitchFamily="2" charset="2"/>
              <a:buChar char="Ø"/>
              <a:defRPr/>
            </a:pPr>
            <a:r>
              <a:rPr lang="en-US" dirty="0">
                <a:latin typeface="+mj-lt"/>
                <a:cs typeface="Times New Roman" panose="02020603050405020304" pitchFamily="18" charset="0"/>
              </a:rPr>
              <a:t>Individual training three times a week</a:t>
            </a:r>
          </a:p>
        </p:txBody>
      </p:sp>
      <p:pic>
        <p:nvPicPr>
          <p:cNvPr id="10" name="Picture 9">
            <a:extLst>
              <a:ext uri="{FF2B5EF4-FFF2-40B4-BE49-F238E27FC236}">
                <a16:creationId xmlns:a16="http://schemas.microsoft.com/office/drawing/2014/main" id="{FBB9FCC0-CFBB-3689-CE38-6513E014CF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71709" y="5129417"/>
            <a:ext cx="1827419" cy="1710499"/>
          </a:xfrm>
          <a:prstGeom prst="rect">
            <a:avLst/>
          </a:prstGeom>
        </p:spPr>
      </p:pic>
      <p:sp>
        <p:nvSpPr>
          <p:cNvPr id="11" name="TextBox 10">
            <a:extLst>
              <a:ext uri="{FF2B5EF4-FFF2-40B4-BE49-F238E27FC236}">
                <a16:creationId xmlns:a16="http://schemas.microsoft.com/office/drawing/2014/main" id="{03E778F9-B7B1-02B8-8B8A-6BDC55A87C91}"/>
              </a:ext>
            </a:extLst>
          </p:cNvPr>
          <p:cNvSpPr txBox="1"/>
          <p:nvPr/>
        </p:nvSpPr>
        <p:spPr>
          <a:xfrm>
            <a:off x="435719" y="1104151"/>
            <a:ext cx="6696173" cy="461665"/>
          </a:xfrm>
          <a:prstGeom prst="rect">
            <a:avLst/>
          </a:prstGeom>
          <a:noFill/>
        </p:spPr>
        <p:txBody>
          <a:bodyPr wrap="square" rtlCol="0">
            <a:spAutoFit/>
          </a:bodyPr>
          <a:lstStyle/>
          <a:p>
            <a:pPr marL="0" indent="0">
              <a:buNone/>
              <a:defRPr/>
            </a:pPr>
            <a:r>
              <a:rPr lang="en-US" sz="2400" b="1" dirty="0">
                <a:solidFill>
                  <a:schemeClr val="accent1"/>
                </a:solidFill>
                <a:latin typeface="+mj-lt"/>
                <a:cs typeface="Times New Roman" panose="02020603050405020304" pitchFamily="18" charset="0"/>
              </a:rPr>
              <a:t>Learn To Swim Session</a:t>
            </a:r>
            <a:endParaRPr lang="en-US" sz="2400" dirty="0">
              <a:solidFill>
                <a:schemeClr val="accent1"/>
              </a:solidFill>
              <a:latin typeface="+mj-lt"/>
              <a:cs typeface="Times New Roman" panose="02020603050405020304" pitchFamily="18" charset="0"/>
            </a:endParaRPr>
          </a:p>
        </p:txBody>
      </p:sp>
      <p:sp>
        <p:nvSpPr>
          <p:cNvPr id="12" name="TextBox 11">
            <a:extLst>
              <a:ext uri="{FF2B5EF4-FFF2-40B4-BE49-F238E27FC236}">
                <a16:creationId xmlns:a16="http://schemas.microsoft.com/office/drawing/2014/main" id="{41D478E8-E801-9F36-D710-12394B6CEA8C}"/>
              </a:ext>
            </a:extLst>
          </p:cNvPr>
          <p:cNvSpPr txBox="1"/>
          <p:nvPr/>
        </p:nvSpPr>
        <p:spPr>
          <a:xfrm>
            <a:off x="424975" y="1497325"/>
            <a:ext cx="5680165" cy="923330"/>
          </a:xfrm>
          <a:prstGeom prst="rect">
            <a:avLst/>
          </a:prstGeom>
          <a:noFill/>
        </p:spPr>
        <p:txBody>
          <a:bodyPr wrap="square" rtlCol="0">
            <a:spAutoFit/>
          </a:bodyPr>
          <a:lstStyle/>
          <a:p>
            <a:pPr marL="285750" indent="-285750">
              <a:buFont typeface="Wingdings" panose="05000000000000000000" pitchFamily="2" charset="2"/>
              <a:buChar char="Ø"/>
              <a:defRPr/>
            </a:pPr>
            <a:r>
              <a:rPr lang="en-US" dirty="0">
                <a:latin typeface="+mj-lt"/>
                <a:cs typeface="Times New Roman" panose="02020603050405020304" pitchFamily="18" charset="0"/>
              </a:rPr>
              <a:t>5 Weeks of Group Training – one on one</a:t>
            </a:r>
          </a:p>
          <a:p>
            <a:pPr marL="285750" indent="-285750">
              <a:buFont typeface="Wingdings" panose="05000000000000000000" pitchFamily="2" charset="2"/>
              <a:buChar char="Ø"/>
              <a:defRPr/>
            </a:pPr>
            <a:r>
              <a:rPr lang="en-US" dirty="0">
                <a:latin typeface="+mj-lt"/>
                <a:cs typeface="Times New Roman" panose="02020603050405020304" pitchFamily="18" charset="0"/>
              </a:rPr>
              <a:t>Overcome Fear of the Water</a:t>
            </a:r>
          </a:p>
          <a:p>
            <a:pPr marL="285750" indent="-285750">
              <a:buFont typeface="Wingdings" panose="05000000000000000000" pitchFamily="2" charset="2"/>
              <a:buChar char="Ø"/>
              <a:defRPr/>
            </a:pPr>
            <a:r>
              <a:rPr lang="en-US" dirty="0">
                <a:latin typeface="+mj-lt"/>
                <a:cs typeface="Times New Roman" panose="02020603050405020304" pitchFamily="18" charset="0"/>
              </a:rPr>
              <a:t>Swim Angels for Open Water Swims/Triathlon Day</a:t>
            </a:r>
          </a:p>
        </p:txBody>
      </p:sp>
      <p:pic>
        <p:nvPicPr>
          <p:cNvPr id="13" name="Picture 12" descr="A person kneeling next to a person in a pool&#10;&#10;Description automatically generated">
            <a:extLst>
              <a:ext uri="{FF2B5EF4-FFF2-40B4-BE49-F238E27FC236}">
                <a16:creationId xmlns:a16="http://schemas.microsoft.com/office/drawing/2014/main" id="{146FADC8-2DCA-D960-D2F2-94CC2BF6F86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6990975" y="24392"/>
            <a:ext cx="1750929" cy="1837768"/>
          </a:xfrm>
          <a:prstGeom prst="rect">
            <a:avLst/>
          </a:prstGeom>
        </p:spPr>
      </p:pic>
      <p:pic>
        <p:nvPicPr>
          <p:cNvPr id="15" name="Picture 14">
            <a:extLst>
              <a:ext uri="{FF2B5EF4-FFF2-40B4-BE49-F238E27FC236}">
                <a16:creationId xmlns:a16="http://schemas.microsoft.com/office/drawing/2014/main" id="{961F5CD9-0E4D-C013-6B8F-F2FCC9D9992F}"/>
              </a:ext>
            </a:extLst>
          </p:cNvPr>
          <p:cNvPicPr>
            <a:picLocks noChangeAspect="1"/>
          </p:cNvPicPr>
          <p:nvPr/>
        </p:nvPicPr>
        <p:blipFill>
          <a:blip r:embed="rId5"/>
          <a:stretch>
            <a:fillRect/>
          </a:stretch>
        </p:blipFill>
        <p:spPr>
          <a:xfrm>
            <a:off x="7171709" y="1838645"/>
            <a:ext cx="1895224" cy="1656903"/>
          </a:xfrm>
          <a:prstGeom prst="rect">
            <a:avLst/>
          </a:prstGeom>
        </p:spPr>
      </p:pic>
      <p:pic>
        <p:nvPicPr>
          <p:cNvPr id="17" name="Picture 16">
            <a:extLst>
              <a:ext uri="{FF2B5EF4-FFF2-40B4-BE49-F238E27FC236}">
                <a16:creationId xmlns:a16="http://schemas.microsoft.com/office/drawing/2014/main" id="{477018A1-C05F-AC33-37F0-36C438F21110}"/>
              </a:ext>
            </a:extLst>
          </p:cNvPr>
          <p:cNvPicPr>
            <a:picLocks noChangeAspect="1"/>
          </p:cNvPicPr>
          <p:nvPr/>
        </p:nvPicPr>
        <p:blipFill>
          <a:blip r:embed="rId6"/>
          <a:stretch>
            <a:fillRect/>
          </a:stretch>
        </p:blipFill>
        <p:spPr>
          <a:xfrm>
            <a:off x="6872909" y="3411489"/>
            <a:ext cx="1631574" cy="1964605"/>
          </a:xfrm>
          <a:prstGeom prst="rect">
            <a:avLst/>
          </a:prstGeom>
        </p:spPr>
      </p:pic>
      <p:sp>
        <p:nvSpPr>
          <p:cNvPr id="18" name="TextBox 17">
            <a:extLst>
              <a:ext uri="{FF2B5EF4-FFF2-40B4-BE49-F238E27FC236}">
                <a16:creationId xmlns:a16="http://schemas.microsoft.com/office/drawing/2014/main" id="{DAE20D16-B84A-1769-13AF-8F7F99749ADB}"/>
              </a:ext>
            </a:extLst>
          </p:cNvPr>
          <p:cNvSpPr txBox="1"/>
          <p:nvPr/>
        </p:nvSpPr>
        <p:spPr>
          <a:xfrm>
            <a:off x="56020" y="816354"/>
            <a:ext cx="6758869" cy="307777"/>
          </a:xfrm>
          <a:prstGeom prst="rect">
            <a:avLst/>
          </a:prstGeom>
          <a:noFill/>
        </p:spPr>
        <p:txBody>
          <a:bodyPr wrap="square" rtlCol="0">
            <a:spAutoFit/>
          </a:bodyPr>
          <a:lstStyle/>
          <a:p>
            <a:pPr algn="ctr"/>
            <a:r>
              <a:rPr lang="en-US" sz="1400" i="1" dirty="0">
                <a:solidFill>
                  <a:schemeClr val="accent1"/>
                </a:solidFill>
                <a:latin typeface="+mj-lt"/>
              </a:rPr>
              <a:t>“Because of Team Phoenix I Will No Longer Allow My Fears to Hold Me Hostage”</a:t>
            </a:r>
          </a:p>
        </p:txBody>
      </p:sp>
      <p:sp>
        <p:nvSpPr>
          <p:cNvPr id="19" name="TextBox 18">
            <a:extLst>
              <a:ext uri="{FF2B5EF4-FFF2-40B4-BE49-F238E27FC236}">
                <a16:creationId xmlns:a16="http://schemas.microsoft.com/office/drawing/2014/main" id="{25FFF68D-B3C2-38EE-D7AC-27C4854BFEEB}"/>
              </a:ext>
            </a:extLst>
          </p:cNvPr>
          <p:cNvSpPr txBox="1"/>
          <p:nvPr/>
        </p:nvSpPr>
        <p:spPr>
          <a:xfrm>
            <a:off x="311400" y="210729"/>
            <a:ext cx="5907314" cy="646331"/>
          </a:xfrm>
          <a:prstGeom prst="rect">
            <a:avLst/>
          </a:prstGeom>
          <a:noFill/>
        </p:spPr>
        <p:txBody>
          <a:bodyPr wrap="square" rtlCol="0">
            <a:spAutoFit/>
          </a:bodyPr>
          <a:lstStyle/>
          <a:p>
            <a:r>
              <a:rPr lang="en-US" sz="3600" b="1" dirty="0">
                <a:solidFill>
                  <a:schemeClr val="accent2"/>
                </a:solidFill>
                <a:latin typeface="+mj-lt"/>
              </a:rPr>
              <a:t>Individualized Training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n grass&#10;&#10;Description automatically generated">
            <a:extLst>
              <a:ext uri="{FF2B5EF4-FFF2-40B4-BE49-F238E27FC236}">
                <a16:creationId xmlns:a16="http://schemas.microsoft.com/office/drawing/2014/main" id="{63EF70D4-2C69-5746-59A0-3781DEEEE10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31"/>
          <a:stretch/>
        </p:blipFill>
        <p:spPr>
          <a:xfrm>
            <a:off x="167370" y="1863747"/>
            <a:ext cx="5368907" cy="1976183"/>
          </a:xfrm>
          <a:prstGeom prst="rect">
            <a:avLst/>
          </a:prstGeom>
        </p:spPr>
      </p:pic>
      <p:pic>
        <p:nvPicPr>
          <p:cNvPr id="46084" name="Picture 4" descr="May be an image of crowd and text">
            <a:extLst>
              <a:ext uri="{FF2B5EF4-FFF2-40B4-BE49-F238E27FC236}">
                <a16:creationId xmlns:a16="http://schemas.microsoft.com/office/drawing/2014/main" id="{EA52F05A-F59E-FEF3-33A7-E6D5CF6BE2E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593270" y="5726059"/>
            <a:ext cx="2729139" cy="897170"/>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May be an image of 5 people, kayak and text">
            <a:extLst>
              <a:ext uri="{FF2B5EF4-FFF2-40B4-BE49-F238E27FC236}">
                <a16:creationId xmlns:a16="http://schemas.microsoft.com/office/drawing/2014/main" id="{BC4C02EC-5118-FFFD-294C-A0A0C910246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25305" y="5691541"/>
            <a:ext cx="1713050" cy="8789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women wearing purple shirts&#10;&#10;Description automatically generated">
            <a:extLst>
              <a:ext uri="{FF2B5EF4-FFF2-40B4-BE49-F238E27FC236}">
                <a16:creationId xmlns:a16="http://schemas.microsoft.com/office/drawing/2014/main" id="{0BB86B4F-41B5-B405-CFF5-C1CC947D066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029606" y="4301328"/>
            <a:ext cx="1265319" cy="973604"/>
          </a:xfrm>
          <a:prstGeom prst="rect">
            <a:avLst/>
          </a:prstGeom>
        </p:spPr>
      </p:pic>
      <p:pic>
        <p:nvPicPr>
          <p:cNvPr id="7" name="Picture 6">
            <a:extLst>
              <a:ext uri="{FF2B5EF4-FFF2-40B4-BE49-F238E27FC236}">
                <a16:creationId xmlns:a16="http://schemas.microsoft.com/office/drawing/2014/main" id="{86C3656A-1468-46C7-876E-1C21728F76F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869" t="-4778"/>
          <a:stretch/>
        </p:blipFill>
        <p:spPr>
          <a:xfrm>
            <a:off x="5633864" y="4149055"/>
            <a:ext cx="1131389" cy="1108527"/>
          </a:xfrm>
          <a:prstGeom prst="rect">
            <a:avLst/>
          </a:prstGeom>
        </p:spPr>
      </p:pic>
      <p:pic>
        <p:nvPicPr>
          <p:cNvPr id="11" name="Picture 10" descr="A group of people wearing helmets and standing in a field&#10;&#10;Description automatically generated">
            <a:extLst>
              <a:ext uri="{FF2B5EF4-FFF2-40B4-BE49-F238E27FC236}">
                <a16:creationId xmlns:a16="http://schemas.microsoft.com/office/drawing/2014/main" id="{2AD41EE1-C5E9-14AD-0DFA-99BFC24D258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878298" y="4109411"/>
            <a:ext cx="1886214" cy="1113950"/>
          </a:xfrm>
          <a:prstGeom prst="rect">
            <a:avLst/>
          </a:prstGeom>
        </p:spPr>
      </p:pic>
      <p:sp>
        <p:nvSpPr>
          <p:cNvPr id="15" name="TextBox 14">
            <a:extLst>
              <a:ext uri="{FF2B5EF4-FFF2-40B4-BE49-F238E27FC236}">
                <a16:creationId xmlns:a16="http://schemas.microsoft.com/office/drawing/2014/main" id="{44EF2112-0D53-BBEE-2494-BC3EFFD10227}"/>
              </a:ext>
            </a:extLst>
          </p:cNvPr>
          <p:cNvSpPr txBox="1"/>
          <p:nvPr/>
        </p:nvSpPr>
        <p:spPr>
          <a:xfrm>
            <a:off x="155214" y="122775"/>
            <a:ext cx="8919924" cy="630942"/>
          </a:xfrm>
          <a:prstGeom prst="rect">
            <a:avLst/>
          </a:prstGeom>
          <a:noFill/>
        </p:spPr>
        <p:txBody>
          <a:bodyPr wrap="square">
            <a:spAutoFit/>
          </a:bodyPr>
          <a:lstStyle/>
          <a:p>
            <a:r>
              <a:rPr lang="en-US" sz="3500" b="1" dirty="0">
                <a:solidFill>
                  <a:srgbClr val="7242A6"/>
                </a:solidFill>
                <a:latin typeface="+mj-lt"/>
              </a:rPr>
              <a:t>Team Phoenix Comprehensive Infrastructure</a:t>
            </a:r>
          </a:p>
        </p:txBody>
      </p:sp>
      <p:sp>
        <p:nvSpPr>
          <p:cNvPr id="17" name="TextBox 16">
            <a:extLst>
              <a:ext uri="{FF2B5EF4-FFF2-40B4-BE49-F238E27FC236}">
                <a16:creationId xmlns:a16="http://schemas.microsoft.com/office/drawing/2014/main" id="{9B6713B0-BDA0-FA97-A926-3E41135B9F44}"/>
              </a:ext>
            </a:extLst>
          </p:cNvPr>
          <p:cNvSpPr txBox="1"/>
          <p:nvPr/>
        </p:nvSpPr>
        <p:spPr>
          <a:xfrm>
            <a:off x="634998" y="3916041"/>
            <a:ext cx="2993217" cy="300082"/>
          </a:xfrm>
          <a:prstGeom prst="rect">
            <a:avLst/>
          </a:prstGeom>
          <a:noFill/>
        </p:spPr>
        <p:txBody>
          <a:bodyPr wrap="square">
            <a:spAutoFit/>
          </a:bodyPr>
          <a:lstStyle/>
          <a:p>
            <a:pPr algn="ctr"/>
            <a:r>
              <a:rPr lang="en-US" sz="1350" dirty="0">
                <a:solidFill>
                  <a:srgbClr val="7242A6"/>
                </a:solidFill>
                <a:latin typeface="+mj-lt"/>
              </a:rPr>
              <a:t>AHC Medical Leadership &amp; Clinicians</a:t>
            </a:r>
          </a:p>
        </p:txBody>
      </p:sp>
      <p:sp>
        <p:nvSpPr>
          <p:cNvPr id="19" name="TextBox 18">
            <a:extLst>
              <a:ext uri="{FF2B5EF4-FFF2-40B4-BE49-F238E27FC236}">
                <a16:creationId xmlns:a16="http://schemas.microsoft.com/office/drawing/2014/main" id="{111007AB-9CD2-7FFF-0F3F-B62FCEC556CB}"/>
              </a:ext>
            </a:extLst>
          </p:cNvPr>
          <p:cNvSpPr txBox="1"/>
          <p:nvPr/>
        </p:nvSpPr>
        <p:spPr>
          <a:xfrm>
            <a:off x="5426915" y="3863238"/>
            <a:ext cx="1514319" cy="300082"/>
          </a:xfrm>
          <a:prstGeom prst="rect">
            <a:avLst/>
          </a:prstGeom>
          <a:noFill/>
        </p:spPr>
        <p:txBody>
          <a:bodyPr wrap="square">
            <a:spAutoFit/>
          </a:bodyPr>
          <a:lstStyle/>
          <a:p>
            <a:pPr algn="ctr"/>
            <a:r>
              <a:rPr lang="en-US" sz="1350" dirty="0">
                <a:solidFill>
                  <a:srgbClr val="7242A6"/>
                </a:solidFill>
                <a:latin typeface="+mj-lt"/>
              </a:rPr>
              <a:t>Coaches</a:t>
            </a:r>
          </a:p>
        </p:txBody>
      </p:sp>
      <p:sp>
        <p:nvSpPr>
          <p:cNvPr id="22" name="TextBox 21">
            <a:extLst>
              <a:ext uri="{FF2B5EF4-FFF2-40B4-BE49-F238E27FC236}">
                <a16:creationId xmlns:a16="http://schemas.microsoft.com/office/drawing/2014/main" id="{2DFFA91D-DE2C-389C-C905-6BE2F39F6747}"/>
              </a:ext>
            </a:extLst>
          </p:cNvPr>
          <p:cNvSpPr txBox="1"/>
          <p:nvPr/>
        </p:nvSpPr>
        <p:spPr>
          <a:xfrm>
            <a:off x="6997757" y="3760393"/>
            <a:ext cx="1886214" cy="300082"/>
          </a:xfrm>
          <a:prstGeom prst="rect">
            <a:avLst/>
          </a:prstGeom>
          <a:noFill/>
        </p:spPr>
        <p:txBody>
          <a:bodyPr wrap="square">
            <a:spAutoFit/>
          </a:bodyPr>
          <a:lstStyle/>
          <a:p>
            <a:pPr algn="ctr"/>
            <a:r>
              <a:rPr lang="en-US" sz="1350" dirty="0">
                <a:solidFill>
                  <a:srgbClr val="7242A6"/>
                </a:solidFill>
                <a:latin typeface="+mj-lt"/>
              </a:rPr>
              <a:t>Alumnae/Mentors</a:t>
            </a:r>
          </a:p>
        </p:txBody>
      </p:sp>
      <p:sp>
        <p:nvSpPr>
          <p:cNvPr id="24" name="TextBox 23">
            <a:extLst>
              <a:ext uri="{FF2B5EF4-FFF2-40B4-BE49-F238E27FC236}">
                <a16:creationId xmlns:a16="http://schemas.microsoft.com/office/drawing/2014/main" id="{8D8D1EDB-4F65-C8DF-175E-5D66FC3E1CD5}"/>
              </a:ext>
            </a:extLst>
          </p:cNvPr>
          <p:cNvSpPr txBox="1"/>
          <p:nvPr/>
        </p:nvSpPr>
        <p:spPr>
          <a:xfrm>
            <a:off x="3166809" y="5365658"/>
            <a:ext cx="2334638" cy="300082"/>
          </a:xfrm>
          <a:prstGeom prst="rect">
            <a:avLst/>
          </a:prstGeom>
          <a:noFill/>
        </p:spPr>
        <p:txBody>
          <a:bodyPr wrap="square">
            <a:spAutoFit/>
          </a:bodyPr>
          <a:lstStyle/>
          <a:p>
            <a:pPr algn="ctr"/>
            <a:r>
              <a:rPr lang="en-US" sz="1350" dirty="0">
                <a:solidFill>
                  <a:srgbClr val="7242A6"/>
                </a:solidFill>
                <a:latin typeface="+mj-lt"/>
              </a:rPr>
              <a:t>Medical Volunteers</a:t>
            </a:r>
          </a:p>
        </p:txBody>
      </p:sp>
      <p:sp>
        <p:nvSpPr>
          <p:cNvPr id="26" name="TextBox 25">
            <a:extLst>
              <a:ext uri="{FF2B5EF4-FFF2-40B4-BE49-F238E27FC236}">
                <a16:creationId xmlns:a16="http://schemas.microsoft.com/office/drawing/2014/main" id="{6568AB12-4944-67F4-05DE-73960E906CAD}"/>
              </a:ext>
            </a:extLst>
          </p:cNvPr>
          <p:cNvSpPr txBox="1"/>
          <p:nvPr/>
        </p:nvSpPr>
        <p:spPr>
          <a:xfrm>
            <a:off x="35945" y="5383426"/>
            <a:ext cx="2429483" cy="300082"/>
          </a:xfrm>
          <a:prstGeom prst="rect">
            <a:avLst/>
          </a:prstGeom>
          <a:noFill/>
        </p:spPr>
        <p:txBody>
          <a:bodyPr wrap="square">
            <a:spAutoFit/>
          </a:bodyPr>
          <a:lstStyle/>
          <a:p>
            <a:pPr algn="ctr"/>
            <a:r>
              <a:rPr lang="en-US" sz="1350" dirty="0">
                <a:solidFill>
                  <a:srgbClr val="7242A6"/>
                </a:solidFill>
                <a:latin typeface="+mj-lt"/>
              </a:rPr>
              <a:t>Community Volunteers</a:t>
            </a:r>
          </a:p>
        </p:txBody>
      </p:sp>
      <p:sp>
        <p:nvSpPr>
          <p:cNvPr id="28" name="TextBox 27">
            <a:extLst>
              <a:ext uri="{FF2B5EF4-FFF2-40B4-BE49-F238E27FC236}">
                <a16:creationId xmlns:a16="http://schemas.microsoft.com/office/drawing/2014/main" id="{75E68A7F-CD4C-C9A3-1E13-D1784FCBC5A5}"/>
              </a:ext>
            </a:extLst>
          </p:cNvPr>
          <p:cNvSpPr txBox="1"/>
          <p:nvPr/>
        </p:nvSpPr>
        <p:spPr>
          <a:xfrm>
            <a:off x="1894258" y="5376758"/>
            <a:ext cx="2176700" cy="300082"/>
          </a:xfrm>
          <a:prstGeom prst="rect">
            <a:avLst/>
          </a:prstGeom>
          <a:noFill/>
        </p:spPr>
        <p:txBody>
          <a:bodyPr wrap="square">
            <a:spAutoFit/>
          </a:bodyPr>
          <a:lstStyle/>
          <a:p>
            <a:pPr algn="ctr"/>
            <a:r>
              <a:rPr lang="en-US" sz="1350" dirty="0">
                <a:solidFill>
                  <a:srgbClr val="7242A6"/>
                </a:solidFill>
                <a:latin typeface="+mj-lt"/>
              </a:rPr>
              <a:t>Swim Angels</a:t>
            </a:r>
          </a:p>
        </p:txBody>
      </p:sp>
      <p:sp>
        <p:nvSpPr>
          <p:cNvPr id="30" name="TextBox 29">
            <a:extLst>
              <a:ext uri="{FF2B5EF4-FFF2-40B4-BE49-F238E27FC236}">
                <a16:creationId xmlns:a16="http://schemas.microsoft.com/office/drawing/2014/main" id="{D35FFDAE-274E-EE5B-3DBE-FE1B7461AAED}"/>
              </a:ext>
            </a:extLst>
          </p:cNvPr>
          <p:cNvSpPr txBox="1"/>
          <p:nvPr/>
        </p:nvSpPr>
        <p:spPr>
          <a:xfrm>
            <a:off x="4796978" y="5413378"/>
            <a:ext cx="2937995" cy="300082"/>
          </a:xfrm>
          <a:prstGeom prst="rect">
            <a:avLst/>
          </a:prstGeom>
          <a:noFill/>
        </p:spPr>
        <p:txBody>
          <a:bodyPr wrap="square">
            <a:spAutoFit/>
          </a:bodyPr>
          <a:lstStyle/>
          <a:p>
            <a:pPr algn="ctr"/>
            <a:r>
              <a:rPr lang="en-US" sz="1350" dirty="0">
                <a:solidFill>
                  <a:srgbClr val="7242A6"/>
                </a:solidFill>
                <a:latin typeface="+mj-lt"/>
              </a:rPr>
              <a:t>Family/Friend Supporters!</a:t>
            </a:r>
          </a:p>
        </p:txBody>
      </p:sp>
      <p:pic>
        <p:nvPicPr>
          <p:cNvPr id="31" name="Picture 30" descr="044.JPG">
            <a:extLst>
              <a:ext uri="{FF2B5EF4-FFF2-40B4-BE49-F238E27FC236}">
                <a16:creationId xmlns:a16="http://schemas.microsoft.com/office/drawing/2014/main" id="{CA73F90E-CA7B-946E-3391-F42A5B3EED5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667208" y="5609601"/>
            <a:ext cx="761779" cy="1142669"/>
          </a:xfrm>
          <a:prstGeom prst="rect">
            <a:avLst/>
          </a:prstGeom>
        </p:spPr>
      </p:pic>
      <p:pic>
        <p:nvPicPr>
          <p:cNvPr id="1024" name="Picture 1023" descr="A person in a swimsuit with another person in the water&#10;&#10;Description automatically generated">
            <a:extLst>
              <a:ext uri="{FF2B5EF4-FFF2-40B4-BE49-F238E27FC236}">
                <a16:creationId xmlns:a16="http://schemas.microsoft.com/office/drawing/2014/main" id="{90E3E23A-6511-BD9A-9669-EC53C1813AB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367495" y="5660860"/>
            <a:ext cx="1169710" cy="877283"/>
          </a:xfrm>
          <a:prstGeom prst="rect">
            <a:avLst/>
          </a:prstGeom>
        </p:spPr>
      </p:pic>
      <p:pic>
        <p:nvPicPr>
          <p:cNvPr id="4" name="Picture 3">
            <a:extLst>
              <a:ext uri="{FF2B5EF4-FFF2-40B4-BE49-F238E27FC236}">
                <a16:creationId xmlns:a16="http://schemas.microsoft.com/office/drawing/2014/main" id="{6705B0E9-2ED2-5FD8-F06A-69F885D05B1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565959" y="1320563"/>
            <a:ext cx="4054622" cy="467073"/>
          </a:xfrm>
          <a:prstGeom prst="rect">
            <a:avLst/>
          </a:prstGeom>
        </p:spPr>
      </p:pic>
      <p:sp>
        <p:nvSpPr>
          <p:cNvPr id="5" name="TextBox 4">
            <a:extLst>
              <a:ext uri="{FF2B5EF4-FFF2-40B4-BE49-F238E27FC236}">
                <a16:creationId xmlns:a16="http://schemas.microsoft.com/office/drawing/2014/main" id="{B092AAA2-A9A0-8784-CCEA-D5074D67799A}"/>
              </a:ext>
            </a:extLst>
          </p:cNvPr>
          <p:cNvSpPr txBox="1"/>
          <p:nvPr/>
        </p:nvSpPr>
        <p:spPr>
          <a:xfrm>
            <a:off x="4268685" y="3845480"/>
            <a:ext cx="1684343" cy="300082"/>
          </a:xfrm>
          <a:prstGeom prst="rect">
            <a:avLst/>
          </a:prstGeom>
          <a:noFill/>
        </p:spPr>
        <p:txBody>
          <a:bodyPr wrap="square">
            <a:spAutoFit/>
          </a:bodyPr>
          <a:lstStyle/>
          <a:p>
            <a:pPr algn="ctr"/>
            <a:r>
              <a:rPr lang="en-US" sz="1350" dirty="0">
                <a:solidFill>
                  <a:srgbClr val="7242A6"/>
                </a:solidFill>
                <a:latin typeface="+mj-lt"/>
              </a:rPr>
              <a:t>Program Director</a:t>
            </a:r>
          </a:p>
        </p:txBody>
      </p:sp>
      <p:pic>
        <p:nvPicPr>
          <p:cNvPr id="10" name="Picture 9" descr="A person smiling at camera&#10;&#10;Description automatically generated">
            <a:extLst>
              <a:ext uri="{FF2B5EF4-FFF2-40B4-BE49-F238E27FC236}">
                <a16:creationId xmlns:a16="http://schemas.microsoft.com/office/drawing/2014/main" id="{1D52EEDF-5413-F02B-B97D-D645B5B11150}"/>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4682356" y="4183274"/>
            <a:ext cx="857003" cy="1040087"/>
          </a:xfrm>
          <a:prstGeom prst="rect">
            <a:avLst/>
          </a:prstGeom>
        </p:spPr>
      </p:pic>
      <p:pic>
        <p:nvPicPr>
          <p:cNvPr id="14" name="Picture 13">
            <a:extLst>
              <a:ext uri="{FF2B5EF4-FFF2-40B4-BE49-F238E27FC236}">
                <a16:creationId xmlns:a16="http://schemas.microsoft.com/office/drawing/2014/main" id="{282E3A25-4116-97B0-C1E7-F22DEBDDB26F}"/>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209955" y="4311350"/>
            <a:ext cx="815244" cy="1040087"/>
          </a:xfrm>
          <a:prstGeom prst="rect">
            <a:avLst/>
          </a:prstGeom>
        </p:spPr>
      </p:pic>
      <p:pic>
        <p:nvPicPr>
          <p:cNvPr id="18" name="Picture 17">
            <a:extLst>
              <a:ext uri="{FF2B5EF4-FFF2-40B4-BE49-F238E27FC236}">
                <a16:creationId xmlns:a16="http://schemas.microsoft.com/office/drawing/2014/main" id="{3834ACA8-BE2D-93CA-962B-B53184E97FE4}"/>
              </a:ext>
            </a:extLst>
          </p:cNvPr>
          <p:cNvPicPr>
            <a:picLocks noChangeAspect="1"/>
          </p:cNvPicPr>
          <p:nvPr/>
        </p:nvPicPr>
        <p:blipFill>
          <a:blip r:embed="rId14"/>
          <a:stretch>
            <a:fillRect/>
          </a:stretch>
        </p:blipFill>
        <p:spPr>
          <a:xfrm>
            <a:off x="1068692" y="4287271"/>
            <a:ext cx="1025920" cy="1044744"/>
          </a:xfrm>
          <a:prstGeom prst="rect">
            <a:avLst/>
          </a:prstGeom>
        </p:spPr>
      </p:pic>
      <p:pic>
        <p:nvPicPr>
          <p:cNvPr id="21" name="Picture 20">
            <a:extLst>
              <a:ext uri="{FF2B5EF4-FFF2-40B4-BE49-F238E27FC236}">
                <a16:creationId xmlns:a16="http://schemas.microsoft.com/office/drawing/2014/main" id="{E3B5CD73-395B-F9C8-AD28-6E33DD18BE0A}"/>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2131607" y="4287271"/>
            <a:ext cx="807333" cy="997303"/>
          </a:xfrm>
          <a:prstGeom prst="rect">
            <a:avLst/>
          </a:prstGeom>
        </p:spPr>
      </p:pic>
      <p:sp>
        <p:nvSpPr>
          <p:cNvPr id="23" name="TextBox 22">
            <a:extLst>
              <a:ext uri="{FF2B5EF4-FFF2-40B4-BE49-F238E27FC236}">
                <a16:creationId xmlns:a16="http://schemas.microsoft.com/office/drawing/2014/main" id="{3950D22E-A995-B44B-5B49-E97DCA9A99B6}"/>
              </a:ext>
            </a:extLst>
          </p:cNvPr>
          <p:cNvSpPr txBox="1"/>
          <p:nvPr/>
        </p:nvSpPr>
        <p:spPr>
          <a:xfrm>
            <a:off x="6784447" y="5391459"/>
            <a:ext cx="2937995" cy="300082"/>
          </a:xfrm>
          <a:prstGeom prst="rect">
            <a:avLst/>
          </a:prstGeom>
          <a:noFill/>
        </p:spPr>
        <p:txBody>
          <a:bodyPr wrap="square">
            <a:spAutoFit/>
          </a:bodyPr>
          <a:lstStyle/>
          <a:p>
            <a:pPr algn="ctr"/>
            <a:r>
              <a:rPr lang="en-US" sz="1350" dirty="0">
                <a:solidFill>
                  <a:schemeClr val="accent6">
                    <a:lumMod val="20000"/>
                    <a:lumOff val="80000"/>
                  </a:schemeClr>
                </a:solidFill>
                <a:latin typeface="+mj-lt"/>
              </a:rPr>
              <a:t>Community Partners</a:t>
            </a:r>
          </a:p>
        </p:txBody>
      </p:sp>
      <p:pic>
        <p:nvPicPr>
          <p:cNvPr id="1025" name="Picture 1024">
            <a:extLst>
              <a:ext uri="{FF2B5EF4-FFF2-40B4-BE49-F238E27FC236}">
                <a16:creationId xmlns:a16="http://schemas.microsoft.com/office/drawing/2014/main" id="{F2D9988F-AC89-EF81-001A-C3D173AB1E7C}"/>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7472484" y="5766822"/>
            <a:ext cx="1602654" cy="589590"/>
          </a:xfrm>
          <a:prstGeom prst="rect">
            <a:avLst/>
          </a:prstGeom>
        </p:spPr>
      </p:pic>
      <p:pic>
        <p:nvPicPr>
          <p:cNvPr id="8" name="Picture 7" descr="A group of people hugging&#10;&#10;Description automatically generated">
            <a:extLst>
              <a:ext uri="{FF2B5EF4-FFF2-40B4-BE49-F238E27FC236}">
                <a16:creationId xmlns:a16="http://schemas.microsoft.com/office/drawing/2014/main" id="{BF420599-94A8-1F3D-4D71-F2AA682998EA}"/>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5549866" y="1883380"/>
            <a:ext cx="3050079" cy="1904577"/>
          </a:xfrm>
          <a:prstGeom prst="rect">
            <a:avLst/>
          </a:prstGeom>
        </p:spPr>
      </p:pic>
      <p:sp>
        <p:nvSpPr>
          <p:cNvPr id="12" name="TextBox 11">
            <a:extLst>
              <a:ext uri="{FF2B5EF4-FFF2-40B4-BE49-F238E27FC236}">
                <a16:creationId xmlns:a16="http://schemas.microsoft.com/office/drawing/2014/main" id="{B34B4A0D-AE2C-0929-2477-8C756F4666CB}"/>
              </a:ext>
            </a:extLst>
          </p:cNvPr>
          <p:cNvSpPr txBox="1"/>
          <p:nvPr/>
        </p:nvSpPr>
        <p:spPr>
          <a:xfrm>
            <a:off x="407533" y="740023"/>
            <a:ext cx="7326850" cy="646331"/>
          </a:xfrm>
          <a:prstGeom prst="rect">
            <a:avLst/>
          </a:prstGeom>
          <a:noFill/>
        </p:spPr>
        <p:txBody>
          <a:bodyPr wrap="square">
            <a:spAutoFit/>
          </a:bodyPr>
          <a:lstStyle/>
          <a:p>
            <a:r>
              <a:rPr lang="en-US" sz="1800" b="1" i="1" dirty="0">
                <a:solidFill>
                  <a:schemeClr val="accent1"/>
                </a:solidFill>
                <a:latin typeface="Times New Roman" panose="02020603050405020304" pitchFamily="18" charset="0"/>
                <a:cs typeface="Times New Roman" panose="02020603050405020304" pitchFamily="18" charset="0"/>
              </a:rPr>
              <a:t>“Team Phoenix has helped re-ignite my SPARK to make positive life-long changes through kindness, encouragement, nutrition and friendship.”</a:t>
            </a:r>
            <a:endParaRPr lang="en-US" b="1" dirty="0">
              <a:solidFill>
                <a:schemeClr val="accent1"/>
              </a:solidFill>
            </a:endParaRPr>
          </a:p>
        </p:txBody>
      </p:sp>
    </p:spTree>
    <p:extLst>
      <p:ext uri="{BB962C8B-B14F-4D97-AF65-F5344CB8AC3E}">
        <p14:creationId xmlns:p14="http://schemas.microsoft.com/office/powerpoint/2010/main" val="2764672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10">
            <a:extLst>
              <a:ext uri="{FF2B5EF4-FFF2-40B4-BE49-F238E27FC236}">
                <a16:creationId xmlns:a16="http://schemas.microsoft.com/office/drawing/2014/main" id="{839254E0-F8B5-487C-B94F-8CF6F2D4D42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554613" y="4473592"/>
            <a:ext cx="2313181" cy="228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8">
            <a:extLst>
              <a:ext uri="{FF2B5EF4-FFF2-40B4-BE49-F238E27FC236}">
                <a16:creationId xmlns:a16="http://schemas.microsoft.com/office/drawing/2014/main" id="{E4481C7C-B63B-4D90-9E64-4A80D353D409}"/>
              </a:ext>
            </a:extLst>
          </p:cNvPr>
          <p:cNvSpPr txBox="1">
            <a:spLocks noChangeArrowheads="1"/>
          </p:cNvSpPr>
          <p:nvPr/>
        </p:nvSpPr>
        <p:spPr bwMode="auto">
          <a:xfrm>
            <a:off x="2323381" y="1543602"/>
            <a:ext cx="4497237" cy="2554545"/>
          </a:xfrm>
          <a:prstGeom prst="rect">
            <a:avLst/>
          </a:prstGeom>
          <a:noFill/>
          <a:ln>
            <a:noFill/>
          </a:ln>
        </p:spPr>
        <p:txBody>
          <a:bodyPr wrap="square" lIns="91440" tIns="45720" rIns="91440" bIns="45720" anchor="t">
            <a:spAutoFit/>
          </a:bodyPr>
          <a:lstStyle>
            <a:lvl1pPr marL="342900" indent="-342900">
              <a:spcBef>
                <a:spcPts val="1000"/>
              </a:spcBef>
              <a:buClr>
                <a:srgbClr val="6D1D6B"/>
              </a:buClr>
              <a:buSzPct val="80000"/>
              <a:buFont typeface="Wingdings 3" panose="05040102010807070707" pitchFamily="18" charset="2"/>
              <a:buChar char=""/>
              <a:defRPr>
                <a:solidFill>
                  <a:srgbClr val="404040"/>
                </a:solidFill>
                <a:latin typeface="Trebuchet MS" panose="020B0603020202020204" pitchFamily="34" charset="0"/>
              </a:defRPr>
            </a:lvl1pPr>
            <a:lvl2pPr>
              <a:spcBef>
                <a:spcPts val="1000"/>
              </a:spcBef>
              <a:buClr>
                <a:srgbClr val="6D1D6B"/>
              </a:buClr>
              <a:buSzPct val="80000"/>
              <a:buFont typeface="Wingdings 3" panose="05040102010807070707" pitchFamily="18" charset="2"/>
              <a:buChar char=""/>
              <a:defRPr sz="1600">
                <a:solidFill>
                  <a:srgbClr val="404040"/>
                </a:solidFill>
                <a:latin typeface="Trebuchet MS" panose="020B0603020202020204" pitchFamily="34" charset="0"/>
              </a:defRPr>
            </a:lvl2pPr>
            <a:lvl3pPr>
              <a:spcBef>
                <a:spcPts val="1000"/>
              </a:spcBef>
              <a:buClr>
                <a:srgbClr val="6D1D6B"/>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6D1D6B"/>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6D1D6B"/>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rgbClr val="6D1D6B"/>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800100" lvl="1" indent="-342900">
              <a:spcBef>
                <a:spcPct val="0"/>
              </a:spcBef>
              <a:buClrTx/>
              <a:buSzTx/>
              <a:buFont typeface="Wingdings" panose="05000000000000000000" pitchFamily="2" charset="2"/>
              <a:buChar char="Ø"/>
              <a:defRPr/>
            </a:pPr>
            <a:r>
              <a:rPr lang="en-US" altLang="en-US" sz="2000" dirty="0">
                <a:solidFill>
                  <a:schemeClr val="tx1"/>
                </a:solidFill>
                <a:latin typeface="+mj-lt"/>
                <a:cs typeface="Times New Roman" panose="02020603050405020304" pitchFamily="18" charset="0"/>
              </a:rPr>
              <a:t>Tri Certified Coaches</a:t>
            </a:r>
          </a:p>
          <a:p>
            <a:pPr marL="800100" lvl="1" indent="-342900">
              <a:spcBef>
                <a:spcPct val="0"/>
              </a:spcBef>
              <a:buClrTx/>
              <a:buSzTx/>
              <a:buFont typeface="Wingdings" panose="05000000000000000000" pitchFamily="2" charset="2"/>
              <a:buChar char="Ø"/>
              <a:defRPr/>
            </a:pPr>
            <a:r>
              <a:rPr lang="en-US" altLang="en-US" sz="2000" dirty="0">
                <a:solidFill>
                  <a:schemeClr val="tx1"/>
                </a:solidFill>
                <a:latin typeface="+mj-lt"/>
              </a:rPr>
              <a:t>Physicians/Nurses</a:t>
            </a:r>
            <a:endParaRPr lang="en-US" altLang="en-US" sz="2000" dirty="0">
              <a:solidFill>
                <a:schemeClr val="tx1"/>
              </a:solidFill>
              <a:latin typeface="+mj-lt"/>
              <a:cs typeface="Times New Roman"/>
            </a:endParaRPr>
          </a:p>
          <a:p>
            <a:pPr marL="800100" lvl="1" indent="-342900" eaLnBrk="1" hangingPunct="1">
              <a:spcBef>
                <a:spcPct val="0"/>
              </a:spcBef>
              <a:buClrTx/>
              <a:buSzTx/>
              <a:buFont typeface="Wingdings" panose="020B0604020202020204" pitchFamily="34" charset="0"/>
              <a:buChar char="Ø"/>
              <a:defRPr/>
            </a:pPr>
            <a:r>
              <a:rPr lang="en-US" altLang="en-US" sz="2000" dirty="0">
                <a:solidFill>
                  <a:schemeClr val="tx1"/>
                </a:solidFill>
                <a:latin typeface="+mj-lt"/>
              </a:rPr>
              <a:t>Physical Therapists</a:t>
            </a:r>
            <a:endParaRPr lang="en-US" altLang="en-US" sz="2000" dirty="0">
              <a:solidFill>
                <a:schemeClr val="tx1"/>
              </a:solidFill>
              <a:latin typeface="+mj-lt"/>
              <a:cs typeface="Times New Roman"/>
            </a:endParaRPr>
          </a:p>
          <a:p>
            <a:pPr marL="800100" lvl="1" indent="-342900" eaLnBrk="1" hangingPunct="1">
              <a:spcBef>
                <a:spcPct val="0"/>
              </a:spcBef>
              <a:buClrTx/>
              <a:buSzTx/>
              <a:buFont typeface="Wingdings" panose="020B0604020202020204" pitchFamily="34" charset="0"/>
              <a:buChar char="Ø"/>
              <a:defRPr/>
            </a:pPr>
            <a:r>
              <a:rPr lang="en-US" altLang="en-US" sz="2000" dirty="0">
                <a:solidFill>
                  <a:schemeClr val="tx1"/>
                </a:solidFill>
                <a:latin typeface="+mj-lt"/>
              </a:rPr>
              <a:t>Athletic Trainers</a:t>
            </a:r>
          </a:p>
          <a:p>
            <a:pPr marL="800100" lvl="1" indent="-342900" eaLnBrk="1" hangingPunct="1">
              <a:spcBef>
                <a:spcPct val="0"/>
              </a:spcBef>
              <a:buClrTx/>
              <a:buSzTx/>
              <a:buFont typeface="Wingdings" panose="020B0604020202020204" pitchFamily="34" charset="0"/>
              <a:buChar char="Ø"/>
              <a:defRPr/>
            </a:pPr>
            <a:r>
              <a:rPr lang="en-US" altLang="en-US" sz="2000" dirty="0">
                <a:solidFill>
                  <a:schemeClr val="tx1"/>
                </a:solidFill>
                <a:latin typeface="+mj-lt"/>
              </a:rPr>
              <a:t>Alumnae Mentors</a:t>
            </a:r>
            <a:endParaRPr lang="en-US" altLang="en-US" sz="2000" dirty="0">
              <a:solidFill>
                <a:schemeClr val="tx1"/>
              </a:solidFill>
              <a:latin typeface="+mj-lt"/>
              <a:cs typeface="Times New Roman"/>
            </a:endParaRPr>
          </a:p>
          <a:p>
            <a:pPr marL="800100" lvl="1" indent="-342900" eaLnBrk="1" hangingPunct="1">
              <a:spcBef>
                <a:spcPct val="0"/>
              </a:spcBef>
              <a:buClrTx/>
              <a:buSzTx/>
              <a:buFont typeface="Wingdings" panose="020B0604020202020204" pitchFamily="34" charset="0"/>
              <a:buChar char="Ø"/>
              <a:defRPr/>
            </a:pPr>
            <a:r>
              <a:rPr lang="en-US" altLang="en-US" sz="2000" dirty="0">
                <a:solidFill>
                  <a:schemeClr val="tx1"/>
                </a:solidFill>
                <a:latin typeface="+mj-lt"/>
              </a:rPr>
              <a:t>Swim Angels</a:t>
            </a:r>
            <a:endParaRPr lang="en-US" altLang="en-US" sz="2000" dirty="0">
              <a:solidFill>
                <a:schemeClr val="tx1"/>
              </a:solidFill>
              <a:latin typeface="+mj-lt"/>
              <a:cs typeface="Times New Roman"/>
            </a:endParaRPr>
          </a:p>
          <a:p>
            <a:pPr marL="800100" lvl="1" indent="-342900" eaLnBrk="1" hangingPunct="1">
              <a:spcBef>
                <a:spcPct val="0"/>
              </a:spcBef>
              <a:buClrTx/>
              <a:buSzTx/>
              <a:buFont typeface="Wingdings" panose="020B0604020202020204" pitchFamily="34" charset="0"/>
              <a:buChar char="Ø"/>
              <a:defRPr/>
            </a:pPr>
            <a:r>
              <a:rPr lang="en-US" altLang="en-US" sz="2000" dirty="0">
                <a:solidFill>
                  <a:schemeClr val="tx1"/>
                </a:solidFill>
                <a:latin typeface="+mj-lt"/>
              </a:rPr>
              <a:t>Lifeguard</a:t>
            </a:r>
            <a:endParaRPr lang="en-US" altLang="en-US" sz="2000" dirty="0">
              <a:solidFill>
                <a:schemeClr val="tx1"/>
              </a:solidFill>
              <a:latin typeface="+mj-lt"/>
              <a:cs typeface="Times New Roman"/>
            </a:endParaRPr>
          </a:p>
          <a:p>
            <a:pPr marL="800100" lvl="1" indent="-342900" eaLnBrk="1" hangingPunct="1">
              <a:spcBef>
                <a:spcPct val="0"/>
              </a:spcBef>
              <a:buClrTx/>
              <a:buSzTx/>
              <a:buFont typeface="Wingdings" panose="020B0604020202020204" pitchFamily="34" charset="0"/>
              <a:buChar char="Ø"/>
              <a:defRPr/>
            </a:pPr>
            <a:r>
              <a:rPr lang="en-US" altLang="en-US" sz="2000" dirty="0">
                <a:solidFill>
                  <a:schemeClr val="tx1"/>
                </a:solidFill>
                <a:latin typeface="+mj-lt"/>
              </a:rPr>
              <a:t>Bike/Run/Swim Experts</a:t>
            </a:r>
            <a:endParaRPr lang="en-US" altLang="en-US" sz="2000" dirty="0">
              <a:solidFill>
                <a:schemeClr val="tx1"/>
              </a:solidFill>
              <a:latin typeface="+mj-lt"/>
              <a:cs typeface="Times New Roman" panose="02020603050405020304" pitchFamily="18" charset="0"/>
            </a:endParaRPr>
          </a:p>
        </p:txBody>
      </p:sp>
      <p:pic>
        <p:nvPicPr>
          <p:cNvPr id="5" name="Picture 4">
            <a:extLst>
              <a:ext uri="{FF2B5EF4-FFF2-40B4-BE49-F238E27FC236}">
                <a16:creationId xmlns:a16="http://schemas.microsoft.com/office/drawing/2014/main" id="{4354B7E5-6593-3B72-C697-3DF1C8DCF08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21950" y="1518155"/>
            <a:ext cx="2512243" cy="2465965"/>
          </a:xfrm>
          <a:prstGeom prst="rect">
            <a:avLst/>
          </a:prstGeom>
        </p:spPr>
      </p:pic>
      <p:sp>
        <p:nvSpPr>
          <p:cNvPr id="6" name="TextBox 5">
            <a:extLst>
              <a:ext uri="{FF2B5EF4-FFF2-40B4-BE49-F238E27FC236}">
                <a16:creationId xmlns:a16="http://schemas.microsoft.com/office/drawing/2014/main" id="{6EBD103B-6A4F-7CAC-CFDC-A0B9CCBE965E}"/>
              </a:ext>
            </a:extLst>
          </p:cNvPr>
          <p:cNvSpPr txBox="1"/>
          <p:nvPr/>
        </p:nvSpPr>
        <p:spPr>
          <a:xfrm>
            <a:off x="137958" y="788766"/>
            <a:ext cx="8788989" cy="707886"/>
          </a:xfrm>
          <a:prstGeom prst="rect">
            <a:avLst/>
          </a:prstGeom>
          <a:noFill/>
        </p:spPr>
        <p:txBody>
          <a:bodyPr wrap="square" rtlCol="0">
            <a:spAutoFit/>
          </a:bodyPr>
          <a:lstStyle/>
          <a:p>
            <a:pPr algn="ctr"/>
            <a:r>
              <a:rPr lang="en-US" sz="2000" i="1" dirty="0">
                <a:solidFill>
                  <a:schemeClr val="accent1"/>
                </a:solidFill>
                <a:latin typeface="+mj-lt"/>
              </a:rPr>
              <a:t>“I’m in AWE of all of the alumnae and clinicians who volunteered to support us throughout the season”</a:t>
            </a:r>
          </a:p>
        </p:txBody>
      </p:sp>
      <p:pic>
        <p:nvPicPr>
          <p:cNvPr id="7" name="Picture 6" descr="A person in a swimsuit with another person in the water&#10;&#10;Description automatically generated">
            <a:extLst>
              <a:ext uri="{FF2B5EF4-FFF2-40B4-BE49-F238E27FC236}">
                <a16:creationId xmlns:a16="http://schemas.microsoft.com/office/drawing/2014/main" id="{A18B432B-8F45-6A68-5A3A-1EE269FE28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36729" y="4489516"/>
            <a:ext cx="3052917" cy="2289689"/>
          </a:xfrm>
          <a:prstGeom prst="rect">
            <a:avLst/>
          </a:prstGeom>
        </p:spPr>
      </p:pic>
      <p:pic>
        <p:nvPicPr>
          <p:cNvPr id="10" name="Picture 9" descr="A group of people on a bike&#10;&#10;Description automatically generated">
            <a:extLst>
              <a:ext uri="{FF2B5EF4-FFF2-40B4-BE49-F238E27FC236}">
                <a16:creationId xmlns:a16="http://schemas.microsoft.com/office/drawing/2014/main" id="{0E57ED77-04A7-3FD1-9991-9437554CE9F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7958" y="4473593"/>
            <a:ext cx="2633804" cy="2289689"/>
          </a:xfrm>
          <a:prstGeom prst="rect">
            <a:avLst/>
          </a:prstGeom>
        </p:spPr>
      </p:pic>
      <p:pic>
        <p:nvPicPr>
          <p:cNvPr id="12" name="Picture 11">
            <a:extLst>
              <a:ext uri="{FF2B5EF4-FFF2-40B4-BE49-F238E27FC236}">
                <a16:creationId xmlns:a16="http://schemas.microsoft.com/office/drawing/2014/main" id="{BA6FACAC-DDC2-C797-1DA0-F460D494D120}"/>
              </a:ext>
            </a:extLst>
          </p:cNvPr>
          <p:cNvPicPr>
            <a:picLocks noChangeAspect="1"/>
          </p:cNvPicPr>
          <p:nvPr/>
        </p:nvPicPr>
        <p:blipFill>
          <a:blip r:embed="rId7"/>
          <a:stretch>
            <a:fillRect/>
          </a:stretch>
        </p:blipFill>
        <p:spPr>
          <a:xfrm>
            <a:off x="137958" y="1630248"/>
            <a:ext cx="2512243" cy="2492305"/>
          </a:xfrm>
          <a:prstGeom prst="rect">
            <a:avLst/>
          </a:prstGeom>
        </p:spPr>
      </p:pic>
      <p:sp>
        <p:nvSpPr>
          <p:cNvPr id="14" name="TextBox 13">
            <a:extLst>
              <a:ext uri="{FF2B5EF4-FFF2-40B4-BE49-F238E27FC236}">
                <a16:creationId xmlns:a16="http://schemas.microsoft.com/office/drawing/2014/main" id="{FA4756B3-DE9E-4CAF-B60B-10060C1B19C7}"/>
              </a:ext>
            </a:extLst>
          </p:cNvPr>
          <p:cNvSpPr txBox="1"/>
          <p:nvPr/>
        </p:nvSpPr>
        <p:spPr>
          <a:xfrm>
            <a:off x="137958" y="210914"/>
            <a:ext cx="8868084" cy="553998"/>
          </a:xfrm>
          <a:prstGeom prst="rect">
            <a:avLst/>
          </a:prstGeom>
          <a:noFill/>
        </p:spPr>
        <p:txBody>
          <a:bodyPr wrap="square">
            <a:spAutoFit/>
          </a:bodyPr>
          <a:lstStyle/>
          <a:p>
            <a:r>
              <a:rPr lang="en-US" altLang="en-US" sz="3000" b="1" dirty="0">
                <a:solidFill>
                  <a:schemeClr val="accent2"/>
                </a:solidFill>
                <a:latin typeface="+mj-lt"/>
                <a:cs typeface="Times New Roman"/>
              </a:rPr>
              <a:t>Clinicians, Coaches, Medical &amp; Alumnae Volunteers</a:t>
            </a:r>
            <a:endParaRPr lang="en-US" sz="3000" b="1" dirty="0">
              <a:solidFill>
                <a:schemeClr val="accent2"/>
              </a:solidFill>
              <a:latin typeface="+mj-lt"/>
            </a:endParaRPr>
          </a:p>
        </p:txBody>
      </p:sp>
    </p:spTree>
    <p:extLst>
      <p:ext uri="{BB962C8B-B14F-4D97-AF65-F5344CB8AC3E}">
        <p14:creationId xmlns:p14="http://schemas.microsoft.com/office/powerpoint/2010/main" val="3106879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1">
            <a:extLst>
              <a:ext uri="{FF2B5EF4-FFF2-40B4-BE49-F238E27FC236}">
                <a16:creationId xmlns:a16="http://schemas.microsoft.com/office/drawing/2014/main" id="{81A4F80D-236A-4CB0-9D61-0E99CA9D2EAC}"/>
              </a:ext>
            </a:extLst>
          </p:cNvPr>
          <p:cNvPicPr>
            <a:picLocks noGrp="1" noChangeAspect="1" noChangeArrowheads="1"/>
          </p:cNvPicPr>
          <p:nvPr>
            <p:ph idx="4294967295"/>
          </p:nvPr>
        </p:nvPicPr>
        <p:blipFill>
          <a:blip r:embed="rId3" cstate="hqprint">
            <a:extLst>
              <a:ext uri="{28A0092B-C50C-407E-A947-70E740481C1C}">
                <a14:useLocalDpi xmlns:a14="http://schemas.microsoft.com/office/drawing/2010/main"/>
              </a:ext>
            </a:extLst>
          </a:blip>
          <a:srcRect/>
          <a:stretch>
            <a:fillRect/>
          </a:stretch>
        </p:blipFill>
        <p:spPr>
          <a:xfrm>
            <a:off x="605614" y="1339503"/>
            <a:ext cx="5417815" cy="2463065"/>
          </a:xfrm>
          <a:noFill/>
        </p:spPr>
      </p:pic>
      <p:pic>
        <p:nvPicPr>
          <p:cNvPr id="33796" name="Picture 2" descr="A group of people holding signs&#10;&#10;Description automatically generated">
            <a:extLst>
              <a:ext uri="{FF2B5EF4-FFF2-40B4-BE49-F238E27FC236}">
                <a16:creationId xmlns:a16="http://schemas.microsoft.com/office/drawing/2014/main" id="{B5D374F8-3B33-4D2E-A158-BB26CC0C24D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137223" y="1339503"/>
            <a:ext cx="2542319" cy="246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descr="A picture containing text, person, outdoor, standing&#10;&#10;Description automatically generated">
            <a:extLst>
              <a:ext uri="{FF2B5EF4-FFF2-40B4-BE49-F238E27FC236}">
                <a16:creationId xmlns:a16="http://schemas.microsoft.com/office/drawing/2014/main" id="{B02CD2D3-5CFE-4325-BFC3-6543FF147D6B}"/>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226457" y="3924635"/>
            <a:ext cx="3644900" cy="243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457AE69-46FE-95A4-D5AE-42CE96799276}"/>
              </a:ext>
            </a:extLst>
          </p:cNvPr>
          <p:cNvSpPr txBox="1"/>
          <p:nvPr/>
        </p:nvSpPr>
        <p:spPr>
          <a:xfrm>
            <a:off x="182382" y="803139"/>
            <a:ext cx="8163332" cy="400110"/>
          </a:xfrm>
          <a:prstGeom prst="rect">
            <a:avLst/>
          </a:prstGeom>
          <a:noFill/>
        </p:spPr>
        <p:txBody>
          <a:bodyPr wrap="square">
            <a:spAutoFit/>
          </a:bodyPr>
          <a:lstStyle/>
          <a:p>
            <a:r>
              <a:rPr lang="en-US" altLang="en-US" sz="2000" dirty="0">
                <a:solidFill>
                  <a:schemeClr val="accent1"/>
                </a:solidFill>
                <a:latin typeface="+mj-lt"/>
                <a:cs typeface="Times New Roman"/>
              </a:rPr>
              <a:t>“So many friends, family and even co-workers offered to train with me!”</a:t>
            </a:r>
            <a:endParaRPr lang="en-US" sz="2000" dirty="0">
              <a:solidFill>
                <a:schemeClr val="accent1"/>
              </a:solidFill>
              <a:latin typeface="+mj-lt"/>
            </a:endParaRPr>
          </a:p>
        </p:txBody>
      </p:sp>
      <p:sp>
        <p:nvSpPr>
          <p:cNvPr id="6" name="TextBox 5">
            <a:extLst>
              <a:ext uri="{FF2B5EF4-FFF2-40B4-BE49-F238E27FC236}">
                <a16:creationId xmlns:a16="http://schemas.microsoft.com/office/drawing/2014/main" id="{2CD5D19E-A0DA-86A9-9EC2-833D62A539E1}"/>
              </a:ext>
            </a:extLst>
          </p:cNvPr>
          <p:cNvSpPr txBox="1"/>
          <p:nvPr/>
        </p:nvSpPr>
        <p:spPr>
          <a:xfrm>
            <a:off x="182382" y="162008"/>
            <a:ext cx="8779236" cy="646331"/>
          </a:xfrm>
          <a:prstGeom prst="rect">
            <a:avLst/>
          </a:prstGeom>
          <a:noFill/>
        </p:spPr>
        <p:txBody>
          <a:bodyPr wrap="square">
            <a:spAutoFit/>
          </a:bodyPr>
          <a:lstStyle/>
          <a:p>
            <a:r>
              <a:rPr lang="en-US" altLang="en-US" sz="3600" b="1" dirty="0">
                <a:solidFill>
                  <a:schemeClr val="accent2"/>
                </a:solidFill>
                <a:latin typeface="+mj-lt"/>
                <a:cs typeface="Times New Roman"/>
              </a:rPr>
              <a:t>Community, Friends and Family Support</a:t>
            </a:r>
            <a:endParaRPr lang="en-US" sz="3600" b="1" dirty="0">
              <a:solidFill>
                <a:schemeClr val="accent2"/>
              </a:solidFill>
              <a:latin typeface="+mj-lt"/>
            </a:endParaRPr>
          </a:p>
        </p:txBody>
      </p:sp>
      <p:pic>
        <p:nvPicPr>
          <p:cNvPr id="7" name="Picture 6">
            <a:extLst>
              <a:ext uri="{FF2B5EF4-FFF2-40B4-BE49-F238E27FC236}">
                <a16:creationId xmlns:a16="http://schemas.microsoft.com/office/drawing/2014/main" id="{8A26A51E-6245-BABB-DBDC-D3CD275341D2}"/>
              </a:ext>
            </a:extLst>
          </p:cNvPr>
          <p:cNvPicPr>
            <a:picLocks noChangeAspect="1"/>
          </p:cNvPicPr>
          <p:nvPr/>
        </p:nvPicPr>
        <p:blipFill>
          <a:blip r:embed="rId6"/>
          <a:stretch>
            <a:fillRect/>
          </a:stretch>
        </p:blipFill>
        <p:spPr>
          <a:xfrm>
            <a:off x="4917706" y="3938822"/>
            <a:ext cx="3428007" cy="2418348"/>
          </a:xfrm>
          <a:prstGeom prst="rect">
            <a:avLst/>
          </a:prstGeom>
        </p:spPr>
      </p:pic>
    </p:spTree>
  </p:cSld>
  <p:clrMapOvr>
    <a:masterClrMapping/>
  </p:clrMapOvr>
</p:sld>
</file>

<file path=ppt/theme/theme1.xml><?xml version="1.0" encoding="utf-8"?>
<a:theme xmlns:a="http://schemas.openxmlformats.org/drawingml/2006/main" name="Retrospect">
  <a:themeElements>
    <a:clrScheme name="Custom 2">
      <a:dk1>
        <a:sysClr val="windowText" lastClr="000000"/>
      </a:dk1>
      <a:lt1>
        <a:sysClr val="window" lastClr="FFFFFF"/>
      </a:lt1>
      <a:dk2>
        <a:srgbClr val="454551"/>
      </a:dk2>
      <a:lt2>
        <a:srgbClr val="D8D9DC"/>
      </a:lt2>
      <a:accent1>
        <a:srgbClr val="F56F0B"/>
      </a:accent1>
      <a:accent2>
        <a:srgbClr val="8A3CC4"/>
      </a:accent2>
      <a:accent3>
        <a:srgbClr val="000000"/>
      </a:accent3>
      <a:accent4>
        <a:srgbClr val="000000"/>
      </a:accent4>
      <a:accent5>
        <a:srgbClr val="000000"/>
      </a:accent5>
      <a:accent6>
        <a:srgbClr val="000000"/>
      </a:accent6>
      <a:hlink>
        <a:srgbClr val="C830CC"/>
      </a:hlink>
      <a:folHlink>
        <a:srgbClr val="00000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C56E9F8A197440A895D292523CF376" ma:contentTypeVersion="16" ma:contentTypeDescription="Create a new document." ma:contentTypeScope="" ma:versionID="83ff648b5ba7c4f7716c399aae2984b1">
  <xsd:schema xmlns:xsd="http://www.w3.org/2001/XMLSchema" xmlns:xs="http://www.w3.org/2001/XMLSchema" xmlns:p="http://schemas.microsoft.com/office/2006/metadata/properties" xmlns:ns2="6da122f5-03b6-40ae-9127-17c9292989a2" xmlns:ns3="24a61827-17da-44f6-8c68-a90b263b5fca" targetNamespace="http://schemas.microsoft.com/office/2006/metadata/properties" ma:root="true" ma:fieldsID="ad1d4b3e5c7d9601b3f8e15789e36356" ns2:_="" ns3:_="">
    <xsd:import namespace="6da122f5-03b6-40ae-9127-17c9292989a2"/>
    <xsd:import namespace="24a61827-17da-44f6-8c68-a90b263b5f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a122f5-03b6-40ae-9127-17c929298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718347-7ac7-43d2-8bc2-3254bf33472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a61827-17da-44f6-8c68-a90b263b5fc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dae9ff3-0215-4ad9-a6f5-eb1ee4049083}" ma:internalName="TaxCatchAll" ma:showField="CatchAllData" ma:web="24a61827-17da-44f6-8c68-a90b263b5f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4a61827-17da-44f6-8c68-a90b263b5fca" xsi:nil="true"/>
    <lcf76f155ced4ddcb4097134ff3c332f xmlns="6da122f5-03b6-40ae-9127-17c9292989a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DE2BFB0-C75C-4241-8FE2-C43BB97D3187}">
  <ds:schemaRefs>
    <ds:schemaRef ds:uri="http://schemas.microsoft.com/sharepoint/v3/contenttype/forms"/>
  </ds:schemaRefs>
</ds:datastoreItem>
</file>

<file path=customXml/itemProps2.xml><?xml version="1.0" encoding="utf-8"?>
<ds:datastoreItem xmlns:ds="http://schemas.openxmlformats.org/officeDocument/2006/customXml" ds:itemID="{72AA9C5F-2411-4A15-9814-F27B6FBD5E6A}"/>
</file>

<file path=customXml/itemProps3.xml><?xml version="1.0" encoding="utf-8"?>
<ds:datastoreItem xmlns:ds="http://schemas.openxmlformats.org/officeDocument/2006/customXml" ds:itemID="{BEA746A3-4B70-45B1-9C26-3B538ABD7D85}">
  <ds:schemaRefs>
    <ds:schemaRef ds:uri="http://schemas.microsoft.com/office/2006/documentManagement/types"/>
    <ds:schemaRef ds:uri="67e3d04c-3309-44d2-b310-fcf74e31cad4"/>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c953fbf5-044e-46b5-b0c0-321be569fbe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2279</TotalTime>
  <Words>2904</Words>
  <Application>Microsoft Office PowerPoint</Application>
  <PresentationFormat>On-screen Show (4:3)</PresentationFormat>
  <Paragraphs>199</Paragraphs>
  <Slides>18</Slides>
  <Notes>18</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Lucida Sans Unicode</vt:lpstr>
      <vt:lpstr>Open Sans</vt:lpstr>
      <vt:lpstr>Times New Roman</vt:lpstr>
      <vt:lpstr>Trebuchet MS</vt:lpstr>
      <vt:lpstr>Wingdings</vt:lpstr>
      <vt:lpstr>Wingdings 3</vt:lpstr>
      <vt:lpstr>Retrospect</vt:lpstr>
      <vt:lpstr>PowerPoint Presentation</vt:lpstr>
      <vt:lpstr>PowerPoint Presentation</vt:lpstr>
      <vt:lpstr>Mission: To help cancer survivors improve their quality of life and longevity by establishing life-long habits of exercise, healthy eating, and camaraderie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Aurora Health 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 Site Orientation</dc:title>
  <dc:creator>Hoffins, Ilka V</dc:creator>
  <cp:lastModifiedBy>Alexandria Cull Weatherer</cp:lastModifiedBy>
  <cp:revision>54</cp:revision>
  <dcterms:created xsi:type="dcterms:W3CDTF">2018-03-08T22:16:55Z</dcterms:created>
  <dcterms:modified xsi:type="dcterms:W3CDTF">2023-10-23T19:55:01Z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0x0101007BC56E9F8A197440A895D292523CF376</vt:lpwstr>
  </property>
</Properties>
</file>