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325" r:id="rId3"/>
    <p:sldId id="332" r:id="rId4"/>
    <p:sldId id="268" r:id="rId5"/>
    <p:sldId id="261" r:id="rId6"/>
    <p:sldId id="339" r:id="rId7"/>
    <p:sldId id="335" r:id="rId8"/>
    <p:sldId id="333" r:id="rId9"/>
    <p:sldId id="331" r:id="rId10"/>
    <p:sldId id="3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0" d="100"/>
          <a:sy n="110"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673B0-6A49-4147-82C3-870501A0EC71}"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DF000-776C-43AF-BE29-4CA14367E819}" type="slidenum">
              <a:rPr lang="en-US" smtClean="0"/>
              <a:t>‹#›</a:t>
            </a:fld>
            <a:endParaRPr lang="en-US"/>
          </a:p>
        </p:txBody>
      </p:sp>
    </p:spTree>
    <p:extLst>
      <p:ext uri="{BB962C8B-B14F-4D97-AF65-F5344CB8AC3E}">
        <p14:creationId xmlns:p14="http://schemas.microsoft.com/office/powerpoint/2010/main" val="232204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tive-languages.org/munsee.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Stockbridge Munsee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36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The US EPA radon grant program has supported several radon projects for our tribal nations.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50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information on tribe history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Stockbridge Munsee are originally from the Eastern United States and have made several moves- being forced to re-settle many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After Europeans arrived, disease and warfare killed many Mohican people, and many of the survivors left New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They eventually settled in Wisconsin, where the Stockbridge Mohicans still live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There are also small Mohican communities remaining in New York and Massachusetts.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The Mohican reservation is shared with the </a:t>
            </a:r>
            <a:r>
              <a:rPr lang="en-US" b="0" i="0" dirty="0">
                <a:effectLst/>
                <a:latin typeface="Arial" panose="020B0604020202020204" pitchFamily="34" charset="0"/>
                <a:hlinkClick r:id="rId3"/>
              </a:rPr>
              <a:t>Munsee tribe</a:t>
            </a:r>
            <a:r>
              <a:rPr lang="en-US" b="0" i="0" dirty="0">
                <a:solidFill>
                  <a:srgbClr val="000000"/>
                </a:solidFill>
                <a:effectLst/>
                <a:latin typeface="Arial" panose="020B0604020202020204" pitchFamily="34" charset="0"/>
              </a:rPr>
              <a:t>. Together they are known as the </a:t>
            </a:r>
            <a:r>
              <a:rPr lang="en-US" b="1" i="1" dirty="0">
                <a:solidFill>
                  <a:srgbClr val="000000"/>
                </a:solidFill>
                <a:effectLst/>
                <a:latin typeface="Arial" panose="020B0604020202020204" pitchFamily="34" charset="0"/>
              </a:rPr>
              <a:t>Stockbridge-Munsee</a:t>
            </a:r>
            <a:r>
              <a:rPr lang="en-US" b="0" i="0" dirty="0">
                <a:solidFill>
                  <a:srgbClr val="000000"/>
                </a:solidFill>
                <a:effectLst/>
                <a:latin typeface="Arial" panose="020B0604020202020204" pitchFamily="34" charset="0"/>
              </a:rPr>
              <a:t>. (They have this name because the Mohicans are also known as Stockbridge Indians, after a town in Massachusetts they once settled in.)</a:t>
            </a:r>
            <a:endParaRPr lang="en-US" dirty="0"/>
          </a:p>
          <a:p>
            <a:endParaRPr lang="en-US" dirty="0"/>
          </a:p>
          <a:p>
            <a:r>
              <a:rPr lang="en-US" dirty="0"/>
              <a:t>Their people were known for settling near river ways where they would build wigwams – circular structures made of bent saplings and bark. The roofs were covered in bark and holes cut to allow for smoke to escape. They also lived in long houses, sometimes up to 100 feet, with separate rooms for each family. Image of a wigwam.</a:t>
            </a:r>
          </a:p>
          <a:p>
            <a:r>
              <a:rPr lang="en-US" dirty="0"/>
              <a:t> </a:t>
            </a:r>
          </a:p>
          <a:p>
            <a:r>
              <a:rPr lang="en-US" dirty="0"/>
              <a:t>S-M are a major employer in </a:t>
            </a:r>
            <a:r>
              <a:rPr lang="en-US" dirty="0" err="1"/>
              <a:t>Shawno</a:t>
            </a:r>
            <a:r>
              <a:rPr lang="en-US" dirty="0"/>
              <a:t> County. Over 1,800 members of which 26% live on the reservation.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9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perspective, the radon risk map is overlayed with the symbols of the various WI tribes. </a:t>
            </a:r>
          </a:p>
          <a:p>
            <a:r>
              <a:rPr lang="en-US" dirty="0"/>
              <a:t>Several of the native lands are in high risk areas. </a:t>
            </a:r>
          </a:p>
          <a:p>
            <a:r>
              <a:rPr lang="en-US" dirty="0"/>
              <a:t>The Stockbridge Munsee are a Mohican band of American Indians. Their reservation area is circled in red here. You can see most of their lands are showing elevated radon results.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47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Wisconsin DHS has partnered with the WI Cancer Collaborative to include radon as a priority.</a:t>
            </a:r>
          </a:p>
          <a:p>
            <a:r>
              <a:rPr lang="en-US" dirty="0"/>
              <a:t>Funding for mitigation systems is a consistent barrier.</a:t>
            </a:r>
          </a:p>
          <a:p>
            <a:r>
              <a:rPr lang="en-US" dirty="0"/>
              <a:t>As a result of the collaboration with WCC, we are engaging in supporting the Stockbridge Munsee Band in testing their entire reservation and securing funding to install mitigation systems.  </a:t>
            </a:r>
          </a:p>
          <a:p>
            <a:r>
              <a:rPr lang="en-US" dirty="0"/>
              <a:t>The WCC was able to secure private funding to support hiring a contractor to install mitigation systems for this project.</a:t>
            </a:r>
          </a:p>
          <a:p>
            <a:r>
              <a:rPr lang="en-US" dirty="0"/>
              <a:t>This effort is taking on momentum as other tribal networks are learning how to engage their members based on some of the successes we’ve had working on project together.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24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t>
            </a:r>
          </a:p>
          <a:p>
            <a:r>
              <a:rPr lang="en-US" dirty="0"/>
              <a:t>- build awareness and educate community members on radon </a:t>
            </a:r>
          </a:p>
          <a:p>
            <a:r>
              <a:rPr lang="en-US" dirty="0"/>
              <a:t>- test the entire reservation </a:t>
            </a:r>
          </a:p>
          <a:p>
            <a:r>
              <a:rPr lang="en-US" dirty="0"/>
              <a:t>- install mitigation systems where there is a need</a:t>
            </a:r>
          </a:p>
          <a:p>
            <a:endParaRPr lang="en-US" dirty="0"/>
          </a:p>
          <a:p>
            <a:r>
              <a:rPr lang="en-US" dirty="0"/>
              <a:t>Trained a member on testing and mitigation basics.</a:t>
            </a:r>
          </a:p>
          <a:p>
            <a:r>
              <a:rPr lang="en-US" dirty="0"/>
              <a:t>Obtained a grant from US EPA to perform testing on the reservation and improve awareness.</a:t>
            </a:r>
          </a:p>
          <a:p>
            <a:r>
              <a:rPr lang="en-US" dirty="0"/>
              <a:t>Met with physicians and WI Cancer Collaborative to discuss radon testing and community outreach in November. </a:t>
            </a:r>
          </a:p>
          <a:p>
            <a:r>
              <a:rPr lang="en-US" dirty="0"/>
              <a:t>Continue to work with S-M community to talk with community </a:t>
            </a:r>
            <a:r>
              <a:rPr lang="en-US"/>
              <a:t>about radon and how to fix it.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9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Waiting on data from S-M</a:t>
            </a:r>
          </a:p>
          <a:p>
            <a:endParaRPr lang="en-US" dirty="0"/>
          </a:p>
          <a:p>
            <a:r>
              <a:rPr lang="en-US" dirty="0"/>
              <a:t>Word is spreading on the importance of testing for radon.</a:t>
            </a:r>
          </a:p>
          <a:p>
            <a:r>
              <a:rPr lang="en-US" dirty="0"/>
              <a:t>Fliers and word of mouth.</a:t>
            </a:r>
          </a:p>
          <a:p>
            <a:r>
              <a:rPr lang="en-US" dirty="0"/>
              <a:t>Tests </a:t>
            </a:r>
          </a:p>
          <a:p>
            <a:r>
              <a:rPr lang="en-US" dirty="0"/>
              <a:t>Above 4</a:t>
            </a:r>
          </a:p>
          <a:p>
            <a:r>
              <a:rPr lang="en-US" dirty="0"/>
              <a:t>Mitigation # to date</a:t>
            </a:r>
          </a:p>
          <a:p>
            <a:endParaRPr lang="en-US" dirty="0"/>
          </a:p>
          <a:p>
            <a:r>
              <a:rPr lang="en-US" dirty="0"/>
              <a:t>Will send name, email, and background of person from Stockbridge Munsee who may present to Adela and others at CDC asap.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2F4F5-7766-46C9-A415-04AD11D11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24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Toni and/or Judy’s name if co-presenting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A2C47-2BDB-4AA7-88EF-15419CF26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8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1682-3436-665F-316D-0A8FC9381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6BF248-2154-AD98-F450-657009D99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FDD69-E8CA-E1DC-83C9-CA1A334CDBA0}"/>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8D7D955B-7E70-D3E6-0B08-1868EF245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4C00B-BF08-C1C3-E606-F32E0F4C7978}"/>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86332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D286-03DB-22D3-DDF1-AFDE70809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9C716-ACBD-E22F-BB54-F520F775D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F6909-3105-5113-D491-DD82C403060C}"/>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D11C0A18-0D53-9806-CFA9-B02463886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8D33-12BC-323D-2F70-3481FF6AF9AA}"/>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25824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E1885-A410-37B7-2AF8-531994B6E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9F3A3-8781-B28D-2819-C8971CA6BA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879E2-3FEC-C9FE-0523-5C6A6493C7A2}"/>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6820AFC2-D2C8-7B40-D852-CCC0A5FC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CD11F-0D93-4BF1-EC30-4F9ECF280B76}"/>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393638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F0D5-7096-DD51-842B-99E280BB3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44FE8-37B7-CBA3-076C-223C0F3AC7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48349-27B7-219E-50C4-670BC6FAB602}"/>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746AC6ED-B664-4EF8-71CB-AA30904D1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FC817-0575-51A6-22BA-5C52F4FC57B2}"/>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6591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4B90-5516-B196-4111-9428258922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7C41B-1B26-83C1-4261-426A361A9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A8FC5-DE85-04EC-FCBA-83F4864432C3}"/>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B9D284BC-C8C8-16D5-7843-B166517C6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02A4F-18A1-86A5-6DE2-AE4A427AA1CC}"/>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256615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CCFD-CEFE-B76B-55FA-F8B6AD045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F4655-C505-7D45-20B1-8D9E42037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6F0F7-8C76-0C64-B3F6-A6A2EA954D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AE461-3DB0-28B5-5C7F-B3DBA51235AF}"/>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6" name="Footer Placeholder 5">
            <a:extLst>
              <a:ext uri="{FF2B5EF4-FFF2-40B4-BE49-F238E27FC236}">
                <a16:creationId xmlns:a16="http://schemas.microsoft.com/office/drawing/2014/main" id="{F17543EB-1D51-0AF3-CC98-5A96914B5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0CE5B-EE3F-C806-0759-41CF1D9A284E}"/>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156721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30C5-30D5-671A-9940-3D0EC8D5AB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973D27-4FD9-4D1D-DA7C-6CCEB3741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A9D327-A3CD-86E6-9CA9-C2822D5EF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93A19-830F-4666-7913-9E39FDF7C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4907B-084F-1BC1-D442-79CAC134C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28A727-8D00-CAB5-163C-BD4C94B34EFF}"/>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8" name="Footer Placeholder 7">
            <a:extLst>
              <a:ext uri="{FF2B5EF4-FFF2-40B4-BE49-F238E27FC236}">
                <a16:creationId xmlns:a16="http://schemas.microsoft.com/office/drawing/2014/main" id="{F21413B2-0F8E-D172-B4B7-4A838640A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60ED1-E946-88ED-92CC-B89411FB4931}"/>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296269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22C3-146D-8589-2E00-3D5ACB12E0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50E8A-0355-D55D-619B-9401B4E5F003}"/>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4" name="Footer Placeholder 3">
            <a:extLst>
              <a:ext uri="{FF2B5EF4-FFF2-40B4-BE49-F238E27FC236}">
                <a16:creationId xmlns:a16="http://schemas.microsoft.com/office/drawing/2014/main" id="{4F789C6C-AADC-2900-AAF8-9877DF85BC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7C900-F7B5-31B8-9380-5EF46C9E7FD3}"/>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312262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3FAAC-EE3C-5C46-80A7-589EEA4B7E15}"/>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3" name="Footer Placeholder 2">
            <a:extLst>
              <a:ext uri="{FF2B5EF4-FFF2-40B4-BE49-F238E27FC236}">
                <a16:creationId xmlns:a16="http://schemas.microsoft.com/office/drawing/2014/main" id="{4D6D5DC5-E6EC-CBBE-F799-AE0FD556D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73E4F-9C02-F402-40FC-FC263528144A}"/>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241110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5354-27C0-95D5-291B-479EAAA82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477820-778D-8E3C-8A8B-BFD197E9A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36082A-384F-7289-B805-3DB89E90A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A2319-B010-F9B1-D6BC-115FE25EBC34}"/>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6" name="Footer Placeholder 5">
            <a:extLst>
              <a:ext uri="{FF2B5EF4-FFF2-40B4-BE49-F238E27FC236}">
                <a16:creationId xmlns:a16="http://schemas.microsoft.com/office/drawing/2014/main" id="{5C4134EB-F75A-1B5B-305B-429215DE2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817A2-424B-8585-EA7E-501277BF1EA0}"/>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103148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9D4B-9424-92A5-EC8C-69C86AB06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6D490-8478-68B0-E022-7EB59ED18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0DD227-37FB-DF27-26EF-A47B0C51F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FA1D6-BCBE-66EE-25E4-86EE3419E825}"/>
              </a:ext>
            </a:extLst>
          </p:cNvPr>
          <p:cNvSpPr>
            <a:spLocks noGrp="1"/>
          </p:cNvSpPr>
          <p:nvPr>
            <p:ph type="dt" sz="half" idx="10"/>
          </p:nvPr>
        </p:nvSpPr>
        <p:spPr/>
        <p:txBody>
          <a:bodyPr/>
          <a:lstStyle/>
          <a:p>
            <a:fld id="{E05CFC11-2ACB-45B5-A126-116776BBC89A}" type="datetimeFigureOut">
              <a:rPr lang="en-US" smtClean="0"/>
              <a:t>10/25/2023</a:t>
            </a:fld>
            <a:endParaRPr lang="en-US"/>
          </a:p>
        </p:txBody>
      </p:sp>
      <p:sp>
        <p:nvSpPr>
          <p:cNvPr id="6" name="Footer Placeholder 5">
            <a:extLst>
              <a:ext uri="{FF2B5EF4-FFF2-40B4-BE49-F238E27FC236}">
                <a16:creationId xmlns:a16="http://schemas.microsoft.com/office/drawing/2014/main" id="{5F156E1E-A458-5888-8261-8EB98649D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1E8C0-7A0E-0813-09E3-03E07CA0502B}"/>
              </a:ext>
            </a:extLst>
          </p:cNvPr>
          <p:cNvSpPr>
            <a:spLocks noGrp="1"/>
          </p:cNvSpPr>
          <p:nvPr>
            <p:ph type="sldNum" sz="quarter" idx="12"/>
          </p:nvPr>
        </p:nvSpPr>
        <p:spPr/>
        <p:txBody>
          <a:bodyPr/>
          <a:lstStyle/>
          <a:p>
            <a:fld id="{9D50C793-F492-4867-A389-C399BC28B463}" type="slidenum">
              <a:rPr lang="en-US" smtClean="0"/>
              <a:t>‹#›</a:t>
            </a:fld>
            <a:endParaRPr lang="en-US"/>
          </a:p>
        </p:txBody>
      </p:sp>
    </p:spTree>
    <p:extLst>
      <p:ext uri="{BB962C8B-B14F-4D97-AF65-F5344CB8AC3E}">
        <p14:creationId xmlns:p14="http://schemas.microsoft.com/office/powerpoint/2010/main" val="24806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BF155A-2D6B-C293-C495-EBD448114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E0E5E-84A0-EE7B-6A8E-15D744F78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C5E22-11DE-037A-B9E5-9556B84C81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FC11-2ACB-45B5-A126-116776BBC89A}" type="datetimeFigureOut">
              <a:rPr lang="en-US" smtClean="0"/>
              <a:t>10/25/2023</a:t>
            </a:fld>
            <a:endParaRPr lang="en-US"/>
          </a:p>
        </p:txBody>
      </p:sp>
      <p:sp>
        <p:nvSpPr>
          <p:cNvPr id="5" name="Footer Placeholder 4">
            <a:extLst>
              <a:ext uri="{FF2B5EF4-FFF2-40B4-BE49-F238E27FC236}">
                <a16:creationId xmlns:a16="http://schemas.microsoft.com/office/drawing/2014/main" id="{CD7F37D6-364F-6817-4C34-92C488CA3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148B74-7348-27FA-92CE-E24D2C8A7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0C793-F492-4867-A389-C399BC28B463}" type="slidenum">
              <a:rPr lang="en-US" smtClean="0"/>
              <a:t>‹#›</a:t>
            </a:fld>
            <a:endParaRPr lang="en-US"/>
          </a:p>
        </p:txBody>
      </p:sp>
    </p:spTree>
    <p:extLst>
      <p:ext uri="{BB962C8B-B14F-4D97-AF65-F5344CB8AC3E}">
        <p14:creationId xmlns:p14="http://schemas.microsoft.com/office/powerpoint/2010/main" val="107432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ohican.com/brief-hi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icancer.org/cancer-plan/"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mohican.com/brief-histo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575D4CA-706C-4F8E-A7C6-006E76DC1B90}"/>
              </a:ext>
            </a:extLst>
          </p:cNvPr>
          <p:cNvSpPr txBox="1"/>
          <p:nvPr/>
        </p:nvSpPr>
        <p:spPr>
          <a:xfrm>
            <a:off x="982639" y="1012536"/>
            <a:ext cx="4613300" cy="316322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0" i="0" u="none" strike="noStrike" kern="1200" cap="none" spc="0" normalizeH="0" baseline="0" noProof="0" dirty="0">
                <a:ln>
                  <a:noFill/>
                </a:ln>
                <a:solidFill>
                  <a:prstClr val="black"/>
                </a:solidFill>
                <a:effectLst/>
                <a:uLnTx/>
                <a:uFillTx/>
                <a:latin typeface="Calibri Light" panose="020F0302020204030204"/>
                <a:ea typeface="+mn-ea"/>
                <a:cs typeface="+mn-cs"/>
              </a:rPr>
              <a:t>Radon Testing and Mitigation Project </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1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0" i="0" u="none" strike="noStrike" kern="1200" cap="none" spc="0" normalizeH="0" baseline="0" noProof="0" dirty="0">
                <a:ln>
                  <a:noFill/>
                </a:ln>
                <a:solidFill>
                  <a:prstClr val="black"/>
                </a:solidFill>
                <a:effectLst/>
                <a:uLnTx/>
                <a:uFillTx/>
                <a:latin typeface="Calibri Light" panose="020F0302020204030204"/>
                <a:ea typeface="+mn-ea"/>
                <a:cs typeface="+mn-cs"/>
              </a:rPr>
              <a:t>Stockbridge Munsee</a:t>
            </a:r>
          </a:p>
        </p:txBody>
      </p:sp>
      <p:sp>
        <p:nvSpPr>
          <p:cNvPr id="22" name="Rectangle 2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B39283E-CD77-492D-A730-483F06549C1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43569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5130B9-7720-4F82-BB4A-CE9D785B120F}"/>
              </a:ext>
            </a:extLst>
          </p:cNvPr>
          <p:cNvSpPr>
            <a:spLocks noGrp="1"/>
          </p:cNvSpPr>
          <p:nvPr>
            <p:ph type="title"/>
          </p:nvPr>
        </p:nvSpPr>
        <p:spPr>
          <a:xfrm>
            <a:off x="640080" y="325369"/>
            <a:ext cx="4368602" cy="826021"/>
          </a:xfrm>
        </p:spPr>
        <p:txBody>
          <a:bodyPr vert="horz" lIns="91440" tIns="45720" rIns="91440" bIns="45720" rtlCol="0" anchor="b">
            <a:normAutofit fontScale="90000"/>
          </a:bodyPr>
          <a:lstStyle/>
          <a:p>
            <a:r>
              <a:rPr lang="en-US" sz="5400" b="0" dirty="0"/>
              <a:t>Thank you!</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DCDCC72-5A5E-415A-A354-7A3305D827FD}"/>
              </a:ext>
            </a:extLst>
          </p:cNvPr>
          <p:cNvSpPr>
            <a:spLocks noGrp="1"/>
          </p:cNvSpPr>
          <p:nvPr>
            <p:ph sz="half" idx="1"/>
          </p:nvPr>
        </p:nvSpPr>
        <p:spPr>
          <a:xfrm>
            <a:off x="174812" y="2872899"/>
            <a:ext cx="4708857" cy="3536506"/>
          </a:xfrm>
        </p:spPr>
        <p:txBody>
          <a:bodyPr vert="horz" lIns="91440" tIns="45720" rIns="91440" bIns="45720" rtlCol="0">
            <a:normAutofit fontScale="92500" lnSpcReduction="10000"/>
          </a:bodyPr>
          <a:lstStyle/>
          <a:p>
            <a:pPr marL="0" indent="0">
              <a:buNone/>
            </a:pPr>
            <a:r>
              <a:rPr lang="en-US" sz="2200" dirty="0"/>
              <a:t>Special thanks to –</a:t>
            </a:r>
          </a:p>
          <a:p>
            <a:pPr marL="0" indent="0">
              <a:buNone/>
            </a:pPr>
            <a:endParaRPr lang="en-US" sz="2200" dirty="0"/>
          </a:p>
          <a:p>
            <a:pPr marL="0" indent="0">
              <a:buNone/>
            </a:pPr>
            <a:r>
              <a:rPr lang="en-US" sz="2200" dirty="0"/>
              <a:t>Jessica Maloney</a:t>
            </a:r>
          </a:p>
          <a:p>
            <a:pPr marL="0" indent="0">
              <a:buNone/>
            </a:pPr>
            <a:r>
              <a:rPr lang="en-US" sz="2200" dirty="0"/>
              <a:t>	WI Dept Health Services</a:t>
            </a:r>
          </a:p>
          <a:p>
            <a:pPr marL="0" indent="0">
              <a:buNone/>
            </a:pPr>
            <a:r>
              <a:rPr lang="en-US" sz="2200" dirty="0"/>
              <a:t>Noelle LoConte, MD</a:t>
            </a:r>
          </a:p>
          <a:p>
            <a:pPr marL="0" indent="0">
              <a:buNone/>
            </a:pPr>
            <a:r>
              <a:rPr lang="en-US" sz="2200" dirty="0"/>
              <a:t>	Carbone Cancer Center</a:t>
            </a:r>
          </a:p>
          <a:p>
            <a:pPr marL="0" indent="0">
              <a:buNone/>
            </a:pPr>
            <a:r>
              <a:rPr lang="en-US" sz="2200" dirty="0"/>
              <a:t>Beth Brunner</a:t>
            </a:r>
          </a:p>
          <a:p>
            <a:pPr marL="0" indent="0">
              <a:buNone/>
            </a:pPr>
            <a:r>
              <a:rPr lang="en-US" sz="2200" dirty="0"/>
              <a:t>Mary </a:t>
            </a:r>
            <a:r>
              <a:rPr lang="en-US" sz="2200" dirty="0" err="1"/>
              <a:t>Cianciara</a:t>
            </a:r>
            <a:endParaRPr lang="en-US" sz="2200" dirty="0"/>
          </a:p>
          <a:p>
            <a:pPr marL="0" indent="0">
              <a:buNone/>
            </a:pPr>
            <a:r>
              <a:rPr lang="en-US" sz="2200" dirty="0"/>
              <a:t>	Wisconsin Cancer Collaborative</a:t>
            </a:r>
          </a:p>
          <a:p>
            <a:pPr marL="0"/>
            <a:endParaRPr lang="en-US" sz="2200" dirty="0"/>
          </a:p>
          <a:p>
            <a:pPr marL="0" indent="0">
              <a:buNone/>
            </a:pPr>
            <a:endParaRPr lang="en-US" sz="2200" dirty="0"/>
          </a:p>
        </p:txBody>
      </p:sp>
      <p:pic>
        <p:nvPicPr>
          <p:cNvPr id="4" name="Picture 3" descr="Wooden boat on lake">
            <a:extLst>
              <a:ext uri="{FF2B5EF4-FFF2-40B4-BE49-F238E27FC236}">
                <a16:creationId xmlns:a16="http://schemas.microsoft.com/office/drawing/2014/main" id="{1AF25BEB-6568-4C8C-A734-19348AFA42B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3D81BAED-8FF5-49E8-AC3E-9DFDCE83658C}"/>
              </a:ext>
            </a:extLst>
          </p:cNvPr>
          <p:cNvSpPr txBox="1"/>
          <p:nvPr/>
        </p:nvSpPr>
        <p:spPr>
          <a:xfrm>
            <a:off x="837282" y="1151390"/>
            <a:ext cx="3701667" cy="1000274"/>
          </a:xfrm>
          <a:prstGeom prst="rect">
            <a:avLst/>
          </a:prstGeom>
          <a:noFill/>
        </p:spPr>
        <p:txBody>
          <a:bodyPr wrap="square" rtlCol="0">
            <a:spAutoFit/>
          </a:bodyPr>
          <a:lstStyle/>
          <a:p>
            <a:r>
              <a:rPr lang="en-US" sz="2400" dirty="0" err="1"/>
              <a:t>Anushiik</a:t>
            </a:r>
            <a:r>
              <a:rPr lang="en-US" sz="2400" dirty="0"/>
              <a:t> (Munsee)</a:t>
            </a:r>
          </a:p>
          <a:p>
            <a:endParaRPr lang="en-US" sz="1100" dirty="0"/>
          </a:p>
          <a:p>
            <a:r>
              <a:rPr lang="en-US" sz="2400" dirty="0" err="1"/>
              <a:t>Oneewe</a:t>
            </a:r>
            <a:r>
              <a:rPr lang="en-US" sz="2400" dirty="0"/>
              <a:t> ( Mohican)</a:t>
            </a:r>
          </a:p>
        </p:txBody>
      </p:sp>
    </p:spTree>
    <p:extLst>
      <p:ext uri="{BB962C8B-B14F-4D97-AF65-F5344CB8AC3E}">
        <p14:creationId xmlns:p14="http://schemas.microsoft.com/office/powerpoint/2010/main" val="369236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BECC3B-999A-4C46-BD02-03E9E356B553}"/>
              </a:ext>
            </a:extLst>
          </p:cNvPr>
          <p:cNvSpPr txBox="1"/>
          <p:nvPr/>
        </p:nvSpPr>
        <p:spPr>
          <a:xfrm>
            <a:off x="660041" y="2767106"/>
            <a:ext cx="2880828" cy="3071906"/>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rPr>
              <a:t>Wisconsin is home to 11 Federally-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rPr>
              <a:t>Recognized  Tribes</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FF64DF9D-B400-4207-80C1-CC045484478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616510" y="467208"/>
            <a:ext cx="4997583" cy="5923584"/>
          </a:xfrm>
          <a:prstGeom prst="rect">
            <a:avLst/>
          </a:prstGeom>
        </p:spPr>
      </p:pic>
    </p:spTree>
    <p:extLst>
      <p:ext uri="{BB962C8B-B14F-4D97-AF65-F5344CB8AC3E}">
        <p14:creationId xmlns:p14="http://schemas.microsoft.com/office/powerpoint/2010/main" val="257925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5"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DD22EF-CF86-4D42-9770-AE2736C5AC20}"/>
              </a:ext>
            </a:extLst>
          </p:cNvPr>
          <p:cNvSpPr>
            <a:spLocks noGrp="1"/>
          </p:cNvSpPr>
          <p:nvPr>
            <p:ph type="title"/>
          </p:nvPr>
        </p:nvSpPr>
        <p:spPr>
          <a:xfrm>
            <a:off x="640080" y="325369"/>
            <a:ext cx="4368602" cy="1956841"/>
          </a:xfrm>
        </p:spPr>
        <p:txBody>
          <a:bodyPr anchor="b">
            <a:normAutofit/>
          </a:bodyPr>
          <a:lstStyle/>
          <a:p>
            <a:pPr>
              <a:spcBef>
                <a:spcPct val="0"/>
              </a:spcBef>
              <a:spcAft>
                <a:spcPts val="600"/>
              </a:spcAft>
            </a:pPr>
            <a:br>
              <a:rPr lang="en-US" sz="2600" kern="1200" dirty="0">
                <a:latin typeface="+mj-lt"/>
                <a:ea typeface="+mj-ea"/>
                <a:cs typeface="+mj-cs"/>
              </a:rPr>
            </a:br>
            <a:r>
              <a:rPr lang="en-US" sz="2600" b="1" kern="1200" dirty="0">
                <a:latin typeface="+mj-lt"/>
                <a:ea typeface="+mj-ea"/>
                <a:cs typeface="+mj-cs"/>
              </a:rPr>
              <a:t>Stockbridge Munsee</a:t>
            </a:r>
            <a:br>
              <a:rPr lang="en-US" sz="2600" kern="1200" dirty="0">
                <a:latin typeface="+mj-lt"/>
                <a:ea typeface="+mj-ea"/>
                <a:cs typeface="+mj-cs"/>
              </a:rPr>
            </a:br>
            <a:endParaRPr lang="en-US" sz="26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1F982C-F6E3-4FE9-9FB5-E74AD38F470E}"/>
              </a:ext>
            </a:extLst>
          </p:cNvPr>
          <p:cNvSpPr>
            <a:spLocks noGrp="1"/>
          </p:cNvSpPr>
          <p:nvPr>
            <p:ph idx="1"/>
          </p:nvPr>
        </p:nvSpPr>
        <p:spPr>
          <a:xfrm>
            <a:off x="640080" y="2685862"/>
            <a:ext cx="4368602" cy="3961826"/>
          </a:xfrm>
        </p:spPr>
        <p:txBody>
          <a:bodyPr>
            <a:normAutofit fontScale="62500" lnSpcReduction="20000"/>
          </a:bodyPr>
          <a:lstStyle/>
          <a:p>
            <a:pPr marL="0" indent="0">
              <a:buNone/>
            </a:pPr>
            <a:r>
              <a:rPr lang="en-US" sz="3400" b="0" i="0" dirty="0">
                <a:effectLst/>
              </a:rPr>
              <a:t>1,814 enrolled Tribal members</a:t>
            </a:r>
          </a:p>
          <a:p>
            <a:pPr marL="0" indent="0">
              <a:buNone/>
            </a:pPr>
            <a:endParaRPr lang="en-US" sz="3400" b="0" i="0" dirty="0">
              <a:effectLst/>
            </a:endParaRPr>
          </a:p>
          <a:p>
            <a:pPr marL="0" indent="0">
              <a:buNone/>
            </a:pPr>
            <a:r>
              <a:rPr lang="en-US" sz="3400" dirty="0"/>
              <a:t>31% live on reservation of approx. 25,000 acres</a:t>
            </a:r>
            <a:endParaRPr lang="en-US" sz="3400" b="0" i="0" dirty="0">
              <a:effectLst/>
            </a:endParaRPr>
          </a:p>
          <a:p>
            <a:pPr marL="0" indent="0">
              <a:buNone/>
            </a:pPr>
            <a:endParaRPr lang="en-US" sz="3400" dirty="0"/>
          </a:p>
          <a:p>
            <a:pPr marL="0" indent="0">
              <a:buNone/>
            </a:pPr>
            <a:r>
              <a:rPr lang="en-US" sz="3400" b="0" i="0" dirty="0">
                <a:effectLst/>
              </a:rPr>
              <a:t>766 Employees - largest employer in Shawano County</a:t>
            </a:r>
          </a:p>
          <a:p>
            <a:pPr marL="0" indent="0">
              <a:buNone/>
            </a:pPr>
            <a:endParaRPr lang="en-US" sz="3400" b="0" i="0" dirty="0">
              <a:effectLst/>
            </a:endParaRPr>
          </a:p>
          <a:p>
            <a:pPr marL="0" indent="0">
              <a:buNone/>
            </a:pPr>
            <a:r>
              <a:rPr lang="en-US" sz="3400" b="0" i="0" dirty="0">
                <a:effectLst/>
              </a:rPr>
              <a:t>2 Official languages - Mohican and Munsee</a:t>
            </a:r>
          </a:p>
          <a:p>
            <a:pPr marL="0" indent="0">
              <a:buNone/>
            </a:pPr>
            <a:endParaRPr lang="en-US" sz="2000" dirty="0"/>
          </a:p>
          <a:p>
            <a:pPr marL="0" indent="0">
              <a:buNone/>
            </a:pPr>
            <a:endParaRPr lang="en-US" sz="2000" dirty="0"/>
          </a:p>
          <a:p>
            <a:pPr marL="0" indent="0">
              <a:buNone/>
            </a:pPr>
            <a:r>
              <a:rPr lang="en-US" sz="1500" dirty="0"/>
              <a:t>Photo: </a:t>
            </a:r>
            <a:br>
              <a:rPr lang="en-US" sz="1500" dirty="0">
                <a:hlinkClick r:id="rId3"/>
              </a:rPr>
            </a:br>
            <a:r>
              <a:rPr lang="en-US" sz="1500" dirty="0">
                <a:hlinkClick r:id="rId3"/>
              </a:rPr>
              <a:t>www.mohican.com/brief-history/ridge-Munsee Band of Mohicans</a:t>
            </a:r>
            <a:endParaRPr lang="en-US" sz="1500" dirty="0"/>
          </a:p>
          <a:p>
            <a:pPr marL="0" indent="0">
              <a:buNone/>
            </a:pPr>
            <a:endParaRPr lang="en-US" sz="1900" dirty="0"/>
          </a:p>
        </p:txBody>
      </p:sp>
      <p:pic>
        <p:nvPicPr>
          <p:cNvPr id="4" name="Picture 3">
            <a:extLst>
              <a:ext uri="{FF2B5EF4-FFF2-40B4-BE49-F238E27FC236}">
                <a16:creationId xmlns:a16="http://schemas.microsoft.com/office/drawing/2014/main" id="{C7C9AB89-7492-4C65-B3E5-60B13069728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522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DA38C2-4A55-44FE-8C65-2F6014863314}"/>
              </a:ext>
            </a:extLst>
          </p:cNvPr>
          <p:cNvPicPr>
            <a:picLocks noChangeAspect="1"/>
          </p:cNvPicPr>
          <p:nvPr/>
        </p:nvPicPr>
        <p:blipFill>
          <a:blip r:embed="rId2"/>
          <a:stretch>
            <a:fillRect/>
          </a:stretch>
        </p:blipFill>
        <p:spPr>
          <a:xfrm>
            <a:off x="1299990" y="509587"/>
            <a:ext cx="9419422" cy="5838825"/>
          </a:xfrm>
          <a:prstGeom prst="rect">
            <a:avLst/>
          </a:prstGeom>
        </p:spPr>
      </p:pic>
    </p:spTree>
    <p:extLst>
      <p:ext uri="{BB962C8B-B14F-4D97-AF65-F5344CB8AC3E}">
        <p14:creationId xmlns:p14="http://schemas.microsoft.com/office/powerpoint/2010/main" val="208286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0166-D07D-4082-B54C-649C759570B7}"/>
              </a:ext>
            </a:extLst>
          </p:cNvPr>
          <p:cNvSpPr>
            <a:spLocks noGrp="1"/>
          </p:cNvSpPr>
          <p:nvPr>
            <p:ph type="title"/>
          </p:nvPr>
        </p:nvSpPr>
        <p:spPr>
          <a:xfrm>
            <a:off x="4920792" y="5192155"/>
            <a:ext cx="2875175" cy="1472224"/>
          </a:xfrm>
        </p:spPr>
        <p:txBody>
          <a:bodyPr vert="horz" lIns="91440" tIns="45720" rIns="91440" bIns="45720" rtlCol="0" anchor="b">
            <a:normAutofit/>
          </a:bodyPr>
          <a:lstStyle/>
          <a:p>
            <a:pPr>
              <a:lnSpc>
                <a:spcPct val="80000"/>
              </a:lnSpc>
            </a:pPr>
            <a:r>
              <a:rPr lang="en-US" sz="7400" kern="1200" cap="all" baseline="0" dirty="0">
                <a:blipFill dpi="0" rotWithShape="1">
                  <a:blip r:embed="rId2"/>
                  <a:srcRect/>
                  <a:tile tx="6350" ty="-127000" sx="65000" sy="64000" flip="none" algn="tl"/>
                </a:blipFill>
                <a:latin typeface="+mj-lt"/>
                <a:ea typeface="+mj-ea"/>
                <a:cs typeface="+mj-cs"/>
              </a:rPr>
              <a:t>HOME</a:t>
            </a:r>
          </a:p>
        </p:txBody>
      </p:sp>
      <p:pic>
        <p:nvPicPr>
          <p:cNvPr id="4" name="Picture 3">
            <a:extLst>
              <a:ext uri="{FF2B5EF4-FFF2-40B4-BE49-F238E27FC236}">
                <a16:creationId xmlns:a16="http://schemas.microsoft.com/office/drawing/2014/main" id="{7C5DB3BF-D831-443E-875B-3CD95B590078}"/>
              </a:ext>
            </a:extLst>
          </p:cNvPr>
          <p:cNvPicPr>
            <a:picLocks noChangeAspect="1"/>
          </p:cNvPicPr>
          <p:nvPr/>
        </p:nvPicPr>
        <p:blipFill rotWithShape="1">
          <a:blip r:embed="rId3"/>
          <a:srcRect t="14333" b="11997"/>
          <a:stretch/>
        </p:blipFill>
        <p:spPr>
          <a:xfrm>
            <a:off x="8697209" y="842984"/>
            <a:ext cx="3534611" cy="4628697"/>
          </a:xfrm>
          <a:prstGeom prst="rect">
            <a:avLst/>
          </a:prstGeom>
        </p:spPr>
      </p:pic>
      <p:pic>
        <p:nvPicPr>
          <p:cNvPr id="8" name="Content Placeholder 4">
            <a:extLst>
              <a:ext uri="{FF2B5EF4-FFF2-40B4-BE49-F238E27FC236}">
                <a16:creationId xmlns:a16="http://schemas.microsoft.com/office/drawing/2014/main" id="{EB0FB964-26B3-43C1-9214-89098C89E18C}"/>
              </a:ext>
            </a:extLst>
          </p:cNvPr>
          <p:cNvPicPr>
            <a:picLocks noChangeAspect="1"/>
          </p:cNvPicPr>
          <p:nvPr/>
        </p:nvPicPr>
        <p:blipFill rotWithShape="1">
          <a:blip r:embed="rId4"/>
          <a:srcRect l="21536" r="29300" b="-2"/>
          <a:stretch/>
        </p:blipFill>
        <p:spPr>
          <a:xfrm>
            <a:off x="130290" y="842984"/>
            <a:ext cx="5047638" cy="4349171"/>
          </a:xfrm>
          <a:prstGeom prst="rect">
            <a:avLst/>
          </a:prstGeom>
        </p:spPr>
      </p:pic>
      <p:pic>
        <p:nvPicPr>
          <p:cNvPr id="26" name="Content Placeholder 6">
            <a:extLst>
              <a:ext uri="{FF2B5EF4-FFF2-40B4-BE49-F238E27FC236}">
                <a16:creationId xmlns:a16="http://schemas.microsoft.com/office/drawing/2014/main" id="{EDECCA6E-BE79-4E33-A543-FE384A0E6EDA}"/>
              </a:ext>
            </a:extLst>
          </p:cNvPr>
          <p:cNvPicPr>
            <a:picLocks noChangeAspect="1"/>
          </p:cNvPicPr>
          <p:nvPr/>
        </p:nvPicPr>
        <p:blipFill rotWithShape="1">
          <a:blip r:embed="rId5"/>
          <a:srcRect t="1345" r="-2" b="-2"/>
          <a:stretch/>
        </p:blipFill>
        <p:spPr>
          <a:xfrm>
            <a:off x="5177928" y="1421364"/>
            <a:ext cx="3519281" cy="3471937"/>
          </a:xfrm>
          <a:prstGeom prst="rect">
            <a:avLst/>
          </a:prstGeom>
        </p:spPr>
      </p:pic>
    </p:spTree>
    <p:extLst>
      <p:ext uri="{BB962C8B-B14F-4D97-AF65-F5344CB8AC3E}">
        <p14:creationId xmlns:p14="http://schemas.microsoft.com/office/powerpoint/2010/main" val="419724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4B1A34-C26D-4583-A4E6-0F1F578D3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135" y="218248"/>
            <a:ext cx="8311730" cy="6421503"/>
          </a:xfrm>
          <a:prstGeom prst="rect">
            <a:avLst/>
          </a:prstGeom>
        </p:spPr>
      </p:pic>
      <p:sp>
        <p:nvSpPr>
          <p:cNvPr id="9" name="Oval 8">
            <a:extLst>
              <a:ext uri="{FF2B5EF4-FFF2-40B4-BE49-F238E27FC236}">
                <a16:creationId xmlns:a16="http://schemas.microsoft.com/office/drawing/2014/main" id="{510B899A-4EDA-4F06-9B44-B160E7F4A0FB}"/>
              </a:ext>
            </a:extLst>
          </p:cNvPr>
          <p:cNvSpPr/>
          <p:nvPr/>
        </p:nvSpPr>
        <p:spPr>
          <a:xfrm>
            <a:off x="7452985" y="2755726"/>
            <a:ext cx="1152395" cy="98955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5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D8EF-0230-E1C2-3899-3BDCC41EE08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740C962-EE9C-4EF7-997C-1B78BDD77776}"/>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838200" y="352599"/>
            <a:ext cx="3382027" cy="4359057"/>
          </a:xfrm>
        </p:spPr>
      </p:pic>
      <p:pic>
        <p:nvPicPr>
          <p:cNvPr id="7" name="Picture 6">
            <a:extLst>
              <a:ext uri="{FF2B5EF4-FFF2-40B4-BE49-F238E27FC236}">
                <a16:creationId xmlns:a16="http://schemas.microsoft.com/office/drawing/2014/main" id="{EE278773-E957-45C4-B075-D5CCB8CC501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858016" y="1690688"/>
            <a:ext cx="3632548" cy="4701653"/>
          </a:xfrm>
          <a:prstGeom prst="rect">
            <a:avLst/>
          </a:prstGeom>
        </p:spPr>
      </p:pic>
      <p:pic>
        <p:nvPicPr>
          <p:cNvPr id="9" name="Picture 8">
            <a:extLst>
              <a:ext uri="{FF2B5EF4-FFF2-40B4-BE49-F238E27FC236}">
                <a16:creationId xmlns:a16="http://schemas.microsoft.com/office/drawing/2014/main" id="{E1BC5937-09D3-44E7-B1A7-EEBD31A8832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240043" y="365125"/>
            <a:ext cx="4283901" cy="5503319"/>
          </a:xfrm>
          <a:prstGeom prst="rect">
            <a:avLst/>
          </a:prstGeom>
        </p:spPr>
      </p:pic>
      <p:sp>
        <p:nvSpPr>
          <p:cNvPr id="10" name="Oval 9">
            <a:extLst>
              <a:ext uri="{FF2B5EF4-FFF2-40B4-BE49-F238E27FC236}">
                <a16:creationId xmlns:a16="http://schemas.microsoft.com/office/drawing/2014/main" id="{4708E585-A2ED-444C-AE9B-70F0EF55E21A}"/>
              </a:ext>
            </a:extLst>
          </p:cNvPr>
          <p:cNvSpPr/>
          <p:nvPr/>
        </p:nvSpPr>
        <p:spPr>
          <a:xfrm>
            <a:off x="6901841" y="3235172"/>
            <a:ext cx="4451959" cy="2376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85F123B-9C38-4CD8-B16F-C076F3315FF9}"/>
              </a:ext>
            </a:extLst>
          </p:cNvPr>
          <p:cNvSpPr txBox="1"/>
          <p:nvPr/>
        </p:nvSpPr>
        <p:spPr>
          <a:xfrm>
            <a:off x="642257" y="5868444"/>
            <a:ext cx="32157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Wisconsin Cancer Plan | Wisconsin Cancer Collaborative (wicancer.org)</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group of people sitting outside&#10;&#10;Description automatically generated">
            <a:extLst>
              <a:ext uri="{FF2B5EF4-FFF2-40B4-BE49-F238E27FC236}">
                <a16:creationId xmlns:a16="http://schemas.microsoft.com/office/drawing/2014/main" id="{FB7F2E58-F2E6-4717-A6BA-F4B417191D8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431"/>
            <a:ext cx="8115280" cy="6408311"/>
          </a:xfrm>
          <a:prstGeom prst="rect">
            <a:avLst/>
          </a:prstGeom>
        </p:spPr>
      </p:pic>
      <p:sp>
        <p:nvSpPr>
          <p:cNvPr id="23"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68721D5-5A88-4AFC-993F-775EC2483ACC}"/>
              </a:ext>
            </a:extLst>
          </p:cNvPr>
          <p:cNvSpPr txBox="1"/>
          <p:nvPr/>
        </p:nvSpPr>
        <p:spPr>
          <a:xfrm>
            <a:off x="8455068" y="914400"/>
            <a:ext cx="354486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Radon Project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Test all homes on reservation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Install mitigation systems where there is a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4838B2A-B2EB-4757-AE0E-8100C49F2BCD}"/>
              </a:ext>
            </a:extLst>
          </p:cNvPr>
          <p:cNvSpPr txBox="1"/>
          <p:nvPr/>
        </p:nvSpPr>
        <p:spPr>
          <a:xfrm>
            <a:off x="8115296" y="5959484"/>
            <a:ext cx="407670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Photo: </a:t>
            </a:r>
            <a:b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www.mohican.com/brief-history/ridge-Munsee Band of Mohicans</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78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FF8A-011F-4166-A549-BDF77A1EC906}"/>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3E7496D6-CD74-49FB-A3F8-56EE450C3F50}"/>
              </a:ext>
            </a:extLst>
          </p:cNvPr>
          <p:cNvSpPr>
            <a:spLocks noGrp="1"/>
          </p:cNvSpPr>
          <p:nvPr>
            <p:ph idx="1"/>
          </p:nvPr>
        </p:nvSpPr>
        <p:spPr>
          <a:xfrm>
            <a:off x="5013455" y="710699"/>
            <a:ext cx="6172200" cy="4873625"/>
          </a:xfrm>
        </p:spPr>
        <p:txBody>
          <a:bodyPr>
            <a:normAutofit fontScale="92500" lnSpcReduction="20000"/>
          </a:bodyPr>
          <a:lstStyle/>
          <a:p>
            <a:pPr marL="0" indent="0">
              <a:buNone/>
            </a:pPr>
            <a:r>
              <a:rPr lang="en-US" dirty="0"/>
              <a:t>Approximately 300 private homes on the reservation</a:t>
            </a:r>
          </a:p>
          <a:p>
            <a:pPr marL="0" indent="0">
              <a:buNone/>
            </a:pPr>
            <a:endParaRPr lang="en-US" dirty="0"/>
          </a:p>
          <a:p>
            <a:pPr marL="0" indent="0">
              <a:buNone/>
            </a:pPr>
            <a:r>
              <a:rPr lang="en-US" dirty="0"/>
              <a:t>115 # of test kits used to date (84 returned)</a:t>
            </a:r>
          </a:p>
          <a:p>
            <a:pPr marL="0" indent="0">
              <a:buNone/>
            </a:pPr>
            <a:endParaRPr lang="en-US" dirty="0"/>
          </a:p>
          <a:p>
            <a:pPr marL="0" indent="0">
              <a:buNone/>
            </a:pPr>
            <a:r>
              <a:rPr lang="en-US" dirty="0"/>
              <a:t> Radon results (% </a:t>
            </a:r>
            <a:r>
              <a:rPr lang="en-US" u="sng" dirty="0"/>
              <a:t>&gt;</a:t>
            </a:r>
            <a:r>
              <a:rPr lang="en-US" dirty="0"/>
              <a:t>4pCi/L) 64%</a:t>
            </a:r>
          </a:p>
          <a:p>
            <a:pPr marL="0" indent="0">
              <a:buNone/>
            </a:pPr>
            <a:endParaRPr lang="en-US" dirty="0"/>
          </a:p>
          <a:p>
            <a:pPr marL="0" indent="0">
              <a:buNone/>
            </a:pPr>
            <a:r>
              <a:rPr lang="en-US" dirty="0"/>
              <a:t>25 mitigations completed with outside funding (approx. $30,000)</a:t>
            </a:r>
          </a:p>
          <a:p>
            <a:pPr marL="0" indent="0">
              <a:buNone/>
            </a:pPr>
            <a:r>
              <a:rPr lang="en-US" dirty="0"/>
              <a:t>13 mitigations completed with tribal funding assistance</a:t>
            </a:r>
          </a:p>
        </p:txBody>
      </p:sp>
      <p:sp>
        <p:nvSpPr>
          <p:cNvPr id="4" name="Text Placeholder 3">
            <a:extLst>
              <a:ext uri="{FF2B5EF4-FFF2-40B4-BE49-F238E27FC236}">
                <a16:creationId xmlns:a16="http://schemas.microsoft.com/office/drawing/2014/main" id="{5414CB19-9EB4-49AE-986D-E8472C944918}"/>
              </a:ext>
            </a:extLst>
          </p:cNvPr>
          <p:cNvSpPr>
            <a:spLocks noGrp="1"/>
          </p:cNvSpPr>
          <p:nvPr>
            <p:ph type="body" sz="half" idx="2"/>
          </p:nvPr>
        </p:nvSpPr>
        <p:spPr>
          <a:xfrm>
            <a:off x="1142999" y="2468881"/>
            <a:ext cx="2670049" cy="2404872"/>
          </a:xfrm>
        </p:spPr>
        <p:txBody>
          <a:bodyPr/>
          <a:lstStyle/>
          <a:p>
            <a:endParaRPr lang="en-US" dirty="0"/>
          </a:p>
        </p:txBody>
      </p:sp>
      <p:pic>
        <p:nvPicPr>
          <p:cNvPr id="5" name="Picture 4">
            <a:extLst>
              <a:ext uri="{FF2B5EF4-FFF2-40B4-BE49-F238E27FC236}">
                <a16:creationId xmlns:a16="http://schemas.microsoft.com/office/drawing/2014/main" id="{7144883E-C902-48EE-8FEA-C962D5EE6515}"/>
              </a:ext>
            </a:extLst>
          </p:cNvPr>
          <p:cNvPicPr>
            <a:picLocks noChangeAspect="1"/>
          </p:cNvPicPr>
          <p:nvPr/>
        </p:nvPicPr>
        <p:blipFill rotWithShape="1">
          <a:blip r:embed="rId3">
            <a:extLst>
              <a:ext uri="{28A0092B-C50C-407E-A947-70E740481C1C}">
                <a14:useLocalDpi xmlns:a14="http://schemas.microsoft.com/office/drawing/2010/main" val="0"/>
              </a:ext>
            </a:extLst>
          </a:blip>
          <a:srcRect l="9411" t="12638" r="8581" b="13498"/>
          <a:stretch/>
        </p:blipFill>
        <p:spPr>
          <a:xfrm>
            <a:off x="887667" y="2468881"/>
            <a:ext cx="2670049" cy="2404872"/>
          </a:xfrm>
          <a:prstGeom prst="rect">
            <a:avLst/>
          </a:prstGeom>
        </p:spPr>
      </p:pic>
    </p:spTree>
    <p:extLst>
      <p:ext uri="{BB962C8B-B14F-4D97-AF65-F5344CB8AC3E}">
        <p14:creationId xmlns:p14="http://schemas.microsoft.com/office/powerpoint/2010/main" val="2598148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2784</TotalTime>
  <Words>752</Words>
  <Application>Microsoft Office PowerPoint</Application>
  <PresentationFormat>Widescreen</PresentationFormat>
  <Paragraphs>99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 Stockbridge Munsee </vt:lpstr>
      <vt:lpstr>PowerPoint Presentation</vt:lpstr>
      <vt:lpstr>HOME</vt:lpstr>
      <vt:lpstr>PowerPoint Presentation</vt:lpstr>
      <vt:lpstr>PowerPoint Presentation</vt:lpstr>
      <vt:lpstr>PowerPoint Presentation</vt:lpstr>
      <vt:lpstr>Project Overview</vt:lpstr>
      <vt:lpstr>Thank you!</vt:lpstr>
    </vt:vector>
  </TitlesOfParts>
  <Company>Wisconsin Department of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Projects in Native Communities</dc:title>
  <dc:creator>Maloney, Jessica J - DHS (UW)</dc:creator>
  <cp:lastModifiedBy>Vera Heubel</cp:lastModifiedBy>
  <cp:revision>13</cp:revision>
  <dcterms:created xsi:type="dcterms:W3CDTF">2023-10-25T20:01:45Z</dcterms:created>
  <dcterms:modified xsi:type="dcterms:W3CDTF">2023-10-27T19:09:27Z</dcterms:modified>
</cp:coreProperties>
</file>