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 id="2147483679" r:id="rId3"/>
    <p:sldMasterId id="2147483684" r:id="rId4"/>
    <p:sldMasterId id="2147483686" r:id="rId5"/>
    <p:sldMasterId id="2147483699" r:id="rId6"/>
  </p:sldMasterIdLst>
  <p:notesMasterIdLst>
    <p:notesMasterId r:id="rId25"/>
  </p:notesMasterIdLst>
  <p:sldIdLst>
    <p:sldId id="430" r:id="rId7"/>
    <p:sldId id="4219" r:id="rId8"/>
    <p:sldId id="4220" r:id="rId9"/>
    <p:sldId id="4221" r:id="rId10"/>
    <p:sldId id="4222" r:id="rId11"/>
    <p:sldId id="4223" r:id="rId12"/>
    <p:sldId id="4224" r:id="rId13"/>
    <p:sldId id="4225" r:id="rId14"/>
    <p:sldId id="4226" r:id="rId15"/>
    <p:sldId id="4227" r:id="rId16"/>
    <p:sldId id="4228" r:id="rId17"/>
    <p:sldId id="4229" r:id="rId18"/>
    <p:sldId id="4230" r:id="rId19"/>
    <p:sldId id="4231" r:id="rId20"/>
    <p:sldId id="4232" r:id="rId21"/>
    <p:sldId id="4233" r:id="rId22"/>
    <p:sldId id="4234" r:id="rId23"/>
    <p:sldId id="42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C280B-B858-4B02-8C2A-096C0BE5D90B}"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8AE50-5A88-475F-A58B-6911A19FBEA0}" type="slidenum">
              <a:rPr lang="en-US" smtClean="0"/>
              <a:t>‹#›</a:t>
            </a:fld>
            <a:endParaRPr lang="en-US"/>
          </a:p>
        </p:txBody>
      </p:sp>
    </p:spTree>
    <p:extLst>
      <p:ext uri="{BB962C8B-B14F-4D97-AF65-F5344CB8AC3E}">
        <p14:creationId xmlns:p14="http://schemas.microsoft.com/office/powerpoint/2010/main" val="393901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63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59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a:p>
            <a:pPr marL="228600" indent="-228600">
              <a:buAutoNum type="arabicPeriod"/>
            </a:pPr>
            <a:r>
              <a:rPr lang="en-US"/>
              <a:t>https://www.ncbi.nlm.nih.gov/pmc/articles/PMC3117308/</a:t>
            </a:r>
          </a:p>
          <a:p>
            <a:pPr marL="228600" indent="-228600">
              <a:buAutoNum type="arabicPeriod"/>
            </a:pPr>
            <a:r>
              <a:rPr lang="en-US"/>
              <a:t>https://www.ncbi.nlm.nih.gov/pmc/articles/PMC1492136/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https://bmccancer.biomedcentral.com/articles/10.1186/s12885-021-08100-3</a:t>
            </a:r>
          </a:p>
          <a:p>
            <a:pPr marL="228600" indent="-228600">
              <a:buAutoNum type="arabicPeriod"/>
            </a:pPr>
            <a:r>
              <a:rPr lang="en-US"/>
              <a:t>https://bmcwomenshealth.biomedcentral.com/articles/10.1186/s12905-022-01793-z</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0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https://www.ncbi.nlm.nih.gov/pmc/articles/PMC3117308/</a:t>
            </a:r>
          </a:p>
          <a:p>
            <a:pPr marL="228600" indent="-228600">
              <a:buAutoNum type="arabicPeriod"/>
            </a:pPr>
            <a:r>
              <a:rPr lang="en-US"/>
              <a:t>https://www.ncbi.nlm.nih.gov/pmc/articles/PMC1492136/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https://bmccancer.biomedcentral.com/articles/10.1186/s12885-021-08100-3</a:t>
            </a:r>
          </a:p>
          <a:p>
            <a:pPr marL="228600" indent="-228600">
              <a:buAutoNum type="arabicPeriod"/>
            </a:pPr>
            <a:r>
              <a:rPr lang="en-US"/>
              <a:t>https://bmcwomenshealth.biomedcentral.com/articles/10.1186/s12905-022-01793-z</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6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79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871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1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081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24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1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8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50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39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0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9275"/>
            <a:ext cx="5486400" cy="3086100"/>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457CC9-4024-4FE2-9A2B-A067485FA6C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2308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98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Two year project with 6 locations across the country – Green Bay being one of those; Both the FQ and the health system receive grant support for the project.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01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rapezoid with Red Bar">
    <p:spTree>
      <p:nvGrpSpPr>
        <p:cNvPr id="1" name=""/>
        <p:cNvGrpSpPr/>
        <p:nvPr/>
      </p:nvGrpSpPr>
      <p:grpSpPr>
        <a:xfrm>
          <a:off x="0" y="0"/>
          <a:ext cx="0" cy="0"/>
          <a:chOff x="0" y="0"/>
          <a:chExt cx="0" cy="0"/>
        </a:xfrm>
      </p:grpSpPr>
      <p:sp>
        <p:nvSpPr>
          <p:cNvPr id="2" name="Title 1"/>
          <p:cNvSpPr>
            <a:spLocks noGrp="1"/>
          </p:cNvSpPr>
          <p:nvPr>
            <p:ph type="title"/>
          </p:nvPr>
        </p:nvSpPr>
        <p:spPr>
          <a:xfrm>
            <a:off x="658368" y="2189579"/>
            <a:ext cx="7257288" cy="2545342"/>
          </a:xfrm>
          <a:prstGeom prst="rect">
            <a:avLst/>
          </a:prstGeom>
        </p:spPr>
        <p:txBody>
          <a:bodyPr lIns="0" tIns="0" rIns="0" bIns="0" anchor="ctr" anchorCtr="0"/>
          <a:lstStyle>
            <a:lvl1pPr>
              <a:lnSpc>
                <a:spcPct val="90000"/>
              </a:lnSpc>
              <a:defRPr sz="6600"/>
            </a:lvl1pPr>
          </a:lstStyle>
          <a:p>
            <a:r>
              <a:rPr lang="en-US"/>
              <a:t>Click to edit Master title style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ext Placeholder 14">
            <a:extLst>
              <a:ext uri="{FF2B5EF4-FFF2-40B4-BE49-F238E27FC236}">
                <a16:creationId xmlns:a16="http://schemas.microsoft.com/office/drawing/2014/main" id="{007E5E71-70DE-D23F-0C01-801E25E36C7B}"/>
              </a:ext>
            </a:extLst>
          </p:cNvPr>
          <p:cNvSpPr>
            <a:spLocks noGrp="1"/>
          </p:cNvSpPr>
          <p:nvPr>
            <p:ph type="body" sz="quarter" idx="14" hasCustomPrompt="1"/>
          </p:nvPr>
        </p:nvSpPr>
        <p:spPr>
          <a:xfrm>
            <a:off x="7524531" y="5418408"/>
            <a:ext cx="4346042" cy="932516"/>
          </a:xfrm>
          <a:prstGeom prst="rect">
            <a:avLst/>
          </a:prstGeom>
        </p:spPr>
        <p:txBody>
          <a:bodyPr anchor="ctr" anchorCtr="0"/>
          <a:lstStyle>
            <a:lvl1pPr algn="r">
              <a:lnSpc>
                <a:spcPct val="95000"/>
              </a:lnSpc>
              <a:defRPr sz="2800"/>
            </a:lvl1pPr>
          </a:lstStyle>
          <a:p>
            <a:pPr lvl="0"/>
            <a:r>
              <a:rPr lang="en-US"/>
              <a:t>Month Day Year</a:t>
            </a:r>
          </a:p>
        </p:txBody>
      </p:sp>
    </p:spTree>
    <p:extLst>
      <p:ext uri="{BB962C8B-B14F-4D97-AF65-F5344CB8AC3E}">
        <p14:creationId xmlns:p14="http://schemas.microsoft.com/office/powerpoint/2010/main" val="390514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11/7/2023</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404512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Placeholder Light Backgroun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hasCustomPrompt="1"/>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normAutofit/>
          </a:bodyPr>
          <a:lstStyle>
            <a:lvl1pPr>
              <a:defRPr sz="1800"/>
            </a:lvl1pPr>
          </a:lstStyle>
          <a:p>
            <a:r>
              <a:rPr lang="en-US"/>
              <a:t>Click to insert an image. </a:t>
            </a:r>
          </a:p>
          <a:p>
            <a:r>
              <a:rPr lang="en-US"/>
              <a:t>You may need to send the image to the back if it covers other elements. (Arrange &gt; Send to Back)</a:t>
            </a:r>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2" name="Picture 1">
            <a:extLst>
              <a:ext uri="{FF2B5EF4-FFF2-40B4-BE49-F238E27FC236}">
                <a16:creationId xmlns:a16="http://schemas.microsoft.com/office/drawing/2014/main" id="{AE123A4B-D920-3392-A030-57C2DD4495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01716" y="457502"/>
            <a:ext cx="2853217" cy="1271377"/>
          </a:xfrm>
          <a:prstGeom prst="rect">
            <a:avLst/>
          </a:prstGeom>
        </p:spPr>
      </p:pic>
    </p:spTree>
    <p:extLst>
      <p:ext uri="{BB962C8B-B14F-4D97-AF65-F5344CB8AC3E}">
        <p14:creationId xmlns:p14="http://schemas.microsoft.com/office/powerpoint/2010/main" val="307630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hasCustomPrompt="1"/>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normAutofit/>
          </a:bodyPr>
          <a:lstStyle>
            <a:lvl1pPr>
              <a:defRPr sz="1800">
                <a:solidFill>
                  <a:schemeClr val="bg1"/>
                </a:solidFill>
              </a:defRPr>
            </a:lvl1pPr>
          </a:lstStyle>
          <a:p>
            <a:r>
              <a:rPr lang="en-US"/>
              <a:t>Click to insert an image. </a:t>
            </a:r>
          </a:p>
          <a:p>
            <a:r>
              <a:rPr lang="en-US"/>
              <a:t>You may need to send the image to the back if it covers other elements. (Arrange &gt; Send to Back)</a:t>
            </a:r>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225789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hasCustomPrompt="1"/>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normAutofit/>
          </a:bodyPr>
          <a:lstStyle>
            <a:lvl1pPr>
              <a:defRPr sz="1800">
                <a:solidFill>
                  <a:schemeClr val="bg1"/>
                </a:solidFill>
              </a:defRPr>
            </a:lvl1pPr>
          </a:lstStyle>
          <a:p>
            <a:r>
              <a:rPr lang="en-US"/>
              <a:t>Click to insert an image. </a:t>
            </a:r>
          </a:p>
          <a:p>
            <a:r>
              <a:rPr lang="en-US"/>
              <a:t>You may need to send the image to the back if it covers other elements. (Arrange &gt; Send to Back)</a:t>
            </a:r>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3" name="Picture 2">
            <a:extLst>
              <a:ext uri="{FF2B5EF4-FFF2-40B4-BE49-F238E27FC236}">
                <a16:creationId xmlns:a16="http://schemas.microsoft.com/office/drawing/2014/main" id="{728892F1-2DE9-89C4-426A-90224714C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98280" y="457200"/>
            <a:ext cx="2852928" cy="1271248"/>
          </a:xfrm>
          <a:prstGeom prst="rect">
            <a:avLst/>
          </a:prstGeom>
        </p:spPr>
      </p:pic>
    </p:spTree>
    <p:extLst>
      <p:ext uri="{BB962C8B-B14F-4D97-AF65-F5344CB8AC3E}">
        <p14:creationId xmlns:p14="http://schemas.microsoft.com/office/powerpoint/2010/main" val="1679701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Placeholder Blue Quote">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57FE649-EA55-A4BF-E687-70A5DCD20EA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781"/>
          <a:stretch/>
        </p:blipFill>
        <p:spPr>
          <a:xfrm>
            <a:off x="0" y="0"/>
            <a:ext cx="4940389" cy="6858000"/>
          </a:xfrm>
          <a:prstGeom prst="rect">
            <a:avLst/>
          </a:prstGeom>
        </p:spPr>
      </p:pic>
      <p:sp>
        <p:nvSpPr>
          <p:cNvPr id="6" name="Picture Placeholder 5">
            <a:extLst>
              <a:ext uri="{FF2B5EF4-FFF2-40B4-BE49-F238E27FC236}">
                <a16:creationId xmlns:a16="http://schemas.microsoft.com/office/drawing/2014/main" id="{EBDEB1F9-572E-9CBF-F735-F9A05569B245}"/>
              </a:ext>
            </a:extLst>
          </p:cNvPr>
          <p:cNvSpPr>
            <a:spLocks noGrp="1"/>
          </p:cNvSpPr>
          <p:nvPr>
            <p:ph type="pic" sz="quarter" idx="11" hasCustomPrompt="1"/>
          </p:nvPr>
        </p:nvSpPr>
        <p:spPr>
          <a:xfrm>
            <a:off x="623523" y="1795640"/>
            <a:ext cx="2239963" cy="2803403"/>
          </a:xfrm>
        </p:spPr>
        <p:txBody>
          <a:bodyPr>
            <a:normAutofit/>
          </a:bodyPr>
          <a:lstStyle>
            <a:lvl1pPr>
              <a:defRPr sz="1600"/>
            </a:lvl1pPr>
          </a:lstStyle>
          <a:p>
            <a:r>
              <a:rPr lang="en-US"/>
              <a:t>Click icon to add profile picture</a:t>
            </a: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grpSp>
        <p:nvGrpSpPr>
          <p:cNvPr id="10" name="Group 9">
            <a:extLst>
              <a:ext uri="{FF2B5EF4-FFF2-40B4-BE49-F238E27FC236}">
                <a16:creationId xmlns:a16="http://schemas.microsoft.com/office/drawing/2014/main" id="{0ABBA79D-E781-A585-B120-E54CB1B70814}"/>
              </a:ext>
            </a:extLst>
          </p:cNvPr>
          <p:cNvGrpSpPr/>
          <p:nvPr userDrawn="1"/>
        </p:nvGrpSpPr>
        <p:grpSpPr>
          <a:xfrm>
            <a:off x="0" y="4865582"/>
            <a:ext cx="4224130" cy="1038262"/>
            <a:chOff x="0" y="4383792"/>
            <a:chExt cx="3702692" cy="675497"/>
          </a:xfrm>
        </p:grpSpPr>
        <p:sp>
          <p:nvSpPr>
            <p:cNvPr id="8" name="Rectangle 17">
              <a:extLst>
                <a:ext uri="{FF2B5EF4-FFF2-40B4-BE49-F238E27FC236}">
                  <a16:creationId xmlns:a16="http://schemas.microsoft.com/office/drawing/2014/main" id="{A4187CEB-50D5-9CBD-2EC5-A3921ADAB57F}"/>
                </a:ext>
              </a:extLst>
            </p:cNvPr>
            <p:cNvSpPr/>
            <p:nvPr/>
          </p:nvSpPr>
          <p:spPr>
            <a:xfrm>
              <a:off x="2808430" y="4383792"/>
              <a:ext cx="894262" cy="67549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0295A-7CFB-85CF-2E20-D8856066E3ED}"/>
                </a:ext>
              </a:extLst>
            </p:cNvPr>
            <p:cNvSpPr/>
            <p:nvPr/>
          </p:nvSpPr>
          <p:spPr>
            <a:xfrm>
              <a:off x="0" y="4383794"/>
              <a:ext cx="3359257" cy="6754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1444DC9D-E072-0E24-76BC-8AD86C356BC2}"/>
              </a:ext>
            </a:extLst>
          </p:cNvPr>
          <p:cNvSpPr>
            <a:spLocks noGrp="1"/>
          </p:cNvSpPr>
          <p:nvPr userDrawn="1">
            <p:ph type="body" sz="quarter" idx="13" hasCustomPrompt="1"/>
          </p:nvPr>
        </p:nvSpPr>
        <p:spPr>
          <a:xfrm>
            <a:off x="609133" y="5041707"/>
            <a:ext cx="3024083" cy="668337"/>
          </a:xfrm>
        </p:spPr>
        <p:txBody>
          <a:bodyPr lIns="0" tIns="0" rIns="0" bIns="0" anchor="ctr" anchorCtr="0">
            <a:noAutofit/>
          </a:bodyPr>
          <a:lstStyle>
            <a:lvl1pPr marL="0" indent="0">
              <a:lnSpc>
                <a:spcPct val="100000"/>
              </a:lnSpc>
              <a:buNone/>
              <a:defRPr sz="1600" b="0">
                <a:solidFill>
                  <a:schemeClr val="bg1"/>
                </a:solidFill>
                <a:latin typeface="Poppins" pitchFamily="2" charset="77"/>
                <a:cs typeface="Poppins" pitchFamily="2" charset="77"/>
              </a:defRPr>
            </a:lvl1pPr>
            <a:lvl2pPr marL="457200" indent="0">
              <a:buNone/>
              <a:defRPr sz="1600">
                <a:latin typeface="Poppins" pitchFamily="2" charset="77"/>
                <a:cs typeface="Poppins" pitchFamily="2" charset="77"/>
              </a:defRPr>
            </a:lvl2pPr>
            <a:lvl3pPr marL="914400" indent="0">
              <a:buNone/>
              <a:defRPr sz="1600">
                <a:latin typeface="Poppins" pitchFamily="2" charset="77"/>
                <a:cs typeface="Poppins" pitchFamily="2" charset="77"/>
              </a:defRPr>
            </a:lvl3pPr>
            <a:lvl4pPr marL="1371600" indent="0">
              <a:buNone/>
              <a:defRPr sz="1600">
                <a:latin typeface="Poppins" pitchFamily="2" charset="77"/>
                <a:cs typeface="Poppins" pitchFamily="2" charset="77"/>
              </a:defRPr>
            </a:lvl4pPr>
            <a:lvl5pPr marL="1828800" indent="0">
              <a:buNone/>
              <a:defRPr sz="1600">
                <a:latin typeface="Poppins" pitchFamily="2" charset="77"/>
                <a:cs typeface="Poppins" pitchFamily="2" charset="77"/>
              </a:defRPr>
            </a:lvl5pPr>
          </a:lstStyle>
          <a:p>
            <a:pPr lvl="0"/>
            <a:r>
              <a:rPr lang="en-US"/>
              <a:t>Name</a:t>
            </a:r>
            <a:br>
              <a:rPr lang="en-US"/>
            </a:br>
            <a:r>
              <a:rPr lang="en-US"/>
              <a:t>Title</a:t>
            </a:r>
          </a:p>
        </p:txBody>
      </p:sp>
      <p:sp>
        <p:nvSpPr>
          <p:cNvPr id="13" name="Text Placeholder 12">
            <a:extLst>
              <a:ext uri="{FF2B5EF4-FFF2-40B4-BE49-F238E27FC236}">
                <a16:creationId xmlns:a16="http://schemas.microsoft.com/office/drawing/2014/main" id="{B21B2DC6-003E-AF83-48A3-CA63A1502A44}"/>
              </a:ext>
            </a:extLst>
          </p:cNvPr>
          <p:cNvSpPr>
            <a:spLocks noGrp="1"/>
          </p:cNvSpPr>
          <p:nvPr>
            <p:ph type="body" sz="quarter" idx="14" hasCustomPrompt="1"/>
          </p:nvPr>
        </p:nvSpPr>
        <p:spPr>
          <a:xfrm>
            <a:off x="4693920" y="1880342"/>
            <a:ext cx="6799580" cy="3829702"/>
          </a:xfrm>
        </p:spPr>
        <p:txBody>
          <a:bodyPr anchor="ctr" anchorCtr="0"/>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“Quote copy.”</a:t>
            </a:r>
          </a:p>
        </p:txBody>
      </p:sp>
      <p:pic>
        <p:nvPicPr>
          <p:cNvPr id="2" name="Picture 1">
            <a:extLst>
              <a:ext uri="{FF2B5EF4-FFF2-40B4-BE49-F238E27FC236}">
                <a16:creationId xmlns:a16="http://schemas.microsoft.com/office/drawing/2014/main" id="{E3349B66-6DE4-D528-A5E6-A4A1EA271EE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79561" y="414218"/>
            <a:ext cx="1547761" cy="856849"/>
          </a:xfrm>
          <a:prstGeom prst="rect">
            <a:avLst/>
          </a:prstGeom>
        </p:spPr>
      </p:pic>
    </p:spTree>
    <p:extLst>
      <p:ext uri="{BB962C8B-B14F-4D97-AF65-F5344CB8AC3E}">
        <p14:creationId xmlns:p14="http://schemas.microsoft.com/office/powerpoint/2010/main" val="777764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Placeholder Blue Quote">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57FE649-EA55-A4BF-E687-70A5DCD20EA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781"/>
          <a:stretch/>
        </p:blipFill>
        <p:spPr>
          <a:xfrm>
            <a:off x="0" y="0"/>
            <a:ext cx="4940389" cy="6858000"/>
          </a:xfrm>
          <a:prstGeom prst="rect">
            <a:avLst/>
          </a:prstGeom>
        </p:spPr>
      </p:pic>
      <p:sp>
        <p:nvSpPr>
          <p:cNvPr id="6" name="Picture Placeholder 5">
            <a:extLst>
              <a:ext uri="{FF2B5EF4-FFF2-40B4-BE49-F238E27FC236}">
                <a16:creationId xmlns:a16="http://schemas.microsoft.com/office/drawing/2014/main" id="{EBDEB1F9-572E-9CBF-F735-F9A05569B245}"/>
              </a:ext>
            </a:extLst>
          </p:cNvPr>
          <p:cNvSpPr>
            <a:spLocks noGrp="1"/>
          </p:cNvSpPr>
          <p:nvPr>
            <p:ph type="pic" sz="quarter" idx="11" hasCustomPrompt="1"/>
          </p:nvPr>
        </p:nvSpPr>
        <p:spPr>
          <a:xfrm>
            <a:off x="623523" y="1795640"/>
            <a:ext cx="2239963" cy="2803403"/>
          </a:xfrm>
        </p:spPr>
        <p:txBody>
          <a:bodyPr>
            <a:normAutofit/>
          </a:bodyPr>
          <a:lstStyle>
            <a:lvl1pPr>
              <a:defRPr sz="1600"/>
            </a:lvl1pPr>
          </a:lstStyle>
          <a:p>
            <a:r>
              <a:rPr lang="en-US"/>
              <a:t>Click icon to add profile picture</a:t>
            </a: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grpSp>
        <p:nvGrpSpPr>
          <p:cNvPr id="10" name="Group 9">
            <a:extLst>
              <a:ext uri="{FF2B5EF4-FFF2-40B4-BE49-F238E27FC236}">
                <a16:creationId xmlns:a16="http://schemas.microsoft.com/office/drawing/2014/main" id="{0ABBA79D-E781-A585-B120-E54CB1B70814}"/>
              </a:ext>
            </a:extLst>
          </p:cNvPr>
          <p:cNvGrpSpPr/>
          <p:nvPr userDrawn="1"/>
        </p:nvGrpSpPr>
        <p:grpSpPr>
          <a:xfrm>
            <a:off x="0" y="4865582"/>
            <a:ext cx="4224130" cy="1038262"/>
            <a:chOff x="0" y="4383792"/>
            <a:chExt cx="3702692" cy="675497"/>
          </a:xfrm>
        </p:grpSpPr>
        <p:sp>
          <p:nvSpPr>
            <p:cNvPr id="8" name="Rectangle 17">
              <a:extLst>
                <a:ext uri="{FF2B5EF4-FFF2-40B4-BE49-F238E27FC236}">
                  <a16:creationId xmlns:a16="http://schemas.microsoft.com/office/drawing/2014/main" id="{A4187CEB-50D5-9CBD-2EC5-A3921ADAB57F}"/>
                </a:ext>
              </a:extLst>
            </p:cNvPr>
            <p:cNvSpPr/>
            <p:nvPr/>
          </p:nvSpPr>
          <p:spPr>
            <a:xfrm>
              <a:off x="2808430" y="4383792"/>
              <a:ext cx="894262" cy="67549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0295A-7CFB-85CF-2E20-D8856066E3ED}"/>
                </a:ext>
              </a:extLst>
            </p:cNvPr>
            <p:cNvSpPr/>
            <p:nvPr/>
          </p:nvSpPr>
          <p:spPr>
            <a:xfrm>
              <a:off x="0" y="4383794"/>
              <a:ext cx="3359257" cy="6754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1444DC9D-E072-0E24-76BC-8AD86C356BC2}"/>
              </a:ext>
            </a:extLst>
          </p:cNvPr>
          <p:cNvSpPr>
            <a:spLocks noGrp="1"/>
          </p:cNvSpPr>
          <p:nvPr userDrawn="1">
            <p:ph type="body" sz="quarter" idx="13" hasCustomPrompt="1"/>
          </p:nvPr>
        </p:nvSpPr>
        <p:spPr>
          <a:xfrm>
            <a:off x="609133" y="5041707"/>
            <a:ext cx="3024083" cy="668337"/>
          </a:xfrm>
        </p:spPr>
        <p:txBody>
          <a:bodyPr lIns="0" tIns="0" rIns="0" bIns="0" anchor="ctr" anchorCtr="0">
            <a:noAutofit/>
          </a:bodyPr>
          <a:lstStyle>
            <a:lvl1pPr marL="0" indent="0">
              <a:lnSpc>
                <a:spcPct val="100000"/>
              </a:lnSpc>
              <a:buNone/>
              <a:defRPr sz="1600" b="0">
                <a:solidFill>
                  <a:schemeClr val="bg1"/>
                </a:solidFill>
                <a:latin typeface="Poppins" pitchFamily="2" charset="77"/>
                <a:cs typeface="Poppins" pitchFamily="2" charset="77"/>
              </a:defRPr>
            </a:lvl1pPr>
            <a:lvl2pPr marL="457200" indent="0">
              <a:buNone/>
              <a:defRPr sz="1600">
                <a:latin typeface="Poppins" pitchFamily="2" charset="77"/>
                <a:cs typeface="Poppins" pitchFamily="2" charset="77"/>
              </a:defRPr>
            </a:lvl2pPr>
            <a:lvl3pPr marL="914400" indent="0">
              <a:buNone/>
              <a:defRPr sz="1600">
                <a:latin typeface="Poppins" pitchFamily="2" charset="77"/>
                <a:cs typeface="Poppins" pitchFamily="2" charset="77"/>
              </a:defRPr>
            </a:lvl3pPr>
            <a:lvl4pPr marL="1371600" indent="0">
              <a:buNone/>
              <a:defRPr sz="1600">
                <a:latin typeface="Poppins" pitchFamily="2" charset="77"/>
                <a:cs typeface="Poppins" pitchFamily="2" charset="77"/>
              </a:defRPr>
            </a:lvl4pPr>
            <a:lvl5pPr marL="1828800" indent="0">
              <a:buNone/>
              <a:defRPr sz="1600">
                <a:latin typeface="Poppins" pitchFamily="2" charset="77"/>
                <a:cs typeface="Poppins" pitchFamily="2" charset="77"/>
              </a:defRPr>
            </a:lvl5pPr>
          </a:lstStyle>
          <a:p>
            <a:pPr lvl="0"/>
            <a:r>
              <a:rPr lang="en-US"/>
              <a:t>Name</a:t>
            </a:r>
            <a:br>
              <a:rPr lang="en-US"/>
            </a:br>
            <a:r>
              <a:rPr lang="en-US"/>
              <a:t>Title</a:t>
            </a:r>
          </a:p>
        </p:txBody>
      </p:sp>
      <p:sp>
        <p:nvSpPr>
          <p:cNvPr id="13" name="Text Placeholder 12">
            <a:extLst>
              <a:ext uri="{FF2B5EF4-FFF2-40B4-BE49-F238E27FC236}">
                <a16:creationId xmlns:a16="http://schemas.microsoft.com/office/drawing/2014/main" id="{B21B2DC6-003E-AF83-48A3-CA63A1502A44}"/>
              </a:ext>
            </a:extLst>
          </p:cNvPr>
          <p:cNvSpPr>
            <a:spLocks noGrp="1"/>
          </p:cNvSpPr>
          <p:nvPr>
            <p:ph type="body" sz="quarter" idx="14" hasCustomPrompt="1"/>
          </p:nvPr>
        </p:nvSpPr>
        <p:spPr>
          <a:xfrm>
            <a:off x="4693920" y="1880342"/>
            <a:ext cx="6799580" cy="3829702"/>
          </a:xfrm>
        </p:spPr>
        <p:txBody>
          <a:bodyPr anchor="ctr" anchorCtr="0"/>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“Quote copy.”</a:t>
            </a:r>
          </a:p>
        </p:txBody>
      </p:sp>
      <p:pic>
        <p:nvPicPr>
          <p:cNvPr id="4" name="Picture 3">
            <a:extLst>
              <a:ext uri="{FF2B5EF4-FFF2-40B4-BE49-F238E27FC236}">
                <a16:creationId xmlns:a16="http://schemas.microsoft.com/office/drawing/2014/main" id="{6D474345-57E9-EBAC-7EDB-D74140E053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49061" y="218468"/>
            <a:ext cx="2698776" cy="1202559"/>
          </a:xfrm>
          <a:prstGeom prst="rect">
            <a:avLst/>
          </a:prstGeom>
        </p:spPr>
      </p:pic>
    </p:spTree>
    <p:extLst>
      <p:ext uri="{BB962C8B-B14F-4D97-AF65-F5344CB8AC3E}">
        <p14:creationId xmlns:p14="http://schemas.microsoft.com/office/powerpoint/2010/main" val="2187542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hite Trapezoi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2" name="Picture 1">
            <a:extLst>
              <a:ext uri="{FF2B5EF4-FFF2-40B4-BE49-F238E27FC236}">
                <a16:creationId xmlns:a16="http://schemas.microsoft.com/office/drawing/2014/main" id="{70E01D6C-8336-7E9E-D088-DB42473ECD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79561" y="414218"/>
            <a:ext cx="1547761" cy="856849"/>
          </a:xfrm>
          <a:prstGeom prst="rect">
            <a:avLst/>
          </a:prstGeom>
        </p:spPr>
      </p:pic>
    </p:spTree>
    <p:extLst>
      <p:ext uri="{BB962C8B-B14F-4D97-AF65-F5344CB8AC3E}">
        <p14:creationId xmlns:p14="http://schemas.microsoft.com/office/powerpoint/2010/main" val="195199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White Trapezoi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3" name="Picture 2">
            <a:extLst>
              <a:ext uri="{FF2B5EF4-FFF2-40B4-BE49-F238E27FC236}">
                <a16:creationId xmlns:a16="http://schemas.microsoft.com/office/drawing/2014/main" id="{F74435ED-088D-7EE7-E9CC-1802348EE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9061" y="218468"/>
            <a:ext cx="2698776" cy="1202559"/>
          </a:xfrm>
          <a:prstGeom prst="rect">
            <a:avLst/>
          </a:prstGeom>
        </p:spPr>
      </p:pic>
    </p:spTree>
    <p:extLst>
      <p:ext uri="{BB962C8B-B14F-4D97-AF65-F5344CB8AC3E}">
        <p14:creationId xmlns:p14="http://schemas.microsoft.com/office/powerpoint/2010/main" val="4286580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0" cy="1828800"/>
          </a:xfrm>
          <a:prstGeom prst="rect">
            <a:avLst/>
          </a:prstGeom>
        </p:spPr>
        <p:txBody>
          <a:bodyPr lIns="0" tIns="0" rIns="0" bIns="0" anchor="ctr" anchorCtr="0"/>
          <a:lstStyle>
            <a:lvl1pPr>
              <a:lnSpc>
                <a:spcPct val="85000"/>
              </a:lnSpc>
              <a:defRPr sz="8800"/>
            </a:lvl1pPr>
          </a:lstStyle>
          <a:p>
            <a:r>
              <a:rPr lang="en-US"/>
              <a:t>Title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810916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27"/>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171"/>
            </a:lvl1pPr>
            <a:lvl2pPr marL="413552" indent="0" algn="ctr">
              <a:buNone/>
              <a:defRPr sz="1809"/>
            </a:lvl2pPr>
            <a:lvl3pPr marL="827104" indent="0" algn="ctr">
              <a:buNone/>
              <a:defRPr sz="1628"/>
            </a:lvl3pPr>
            <a:lvl4pPr marL="1240656" indent="0" algn="ctr">
              <a:buNone/>
              <a:defRPr sz="1447"/>
            </a:lvl4pPr>
            <a:lvl5pPr marL="1654208" indent="0" algn="ctr">
              <a:buNone/>
              <a:defRPr sz="1447"/>
            </a:lvl5pPr>
            <a:lvl6pPr marL="2067761" indent="0" algn="ctr">
              <a:buNone/>
              <a:defRPr sz="1447"/>
            </a:lvl6pPr>
            <a:lvl7pPr marL="2481313" indent="0" algn="ctr">
              <a:buNone/>
              <a:defRPr sz="1447"/>
            </a:lvl7pPr>
            <a:lvl8pPr marL="2894865" indent="0" algn="ctr">
              <a:buNone/>
              <a:defRPr sz="1447"/>
            </a:lvl8pPr>
            <a:lvl9pPr marL="3308417" indent="0" algn="ctr">
              <a:buNone/>
              <a:defRPr sz="1447"/>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555886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11/7/2023</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89227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111947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427"/>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171">
                <a:solidFill>
                  <a:schemeClr val="tx1">
                    <a:tint val="75000"/>
                  </a:schemeClr>
                </a:solidFill>
              </a:defRPr>
            </a:lvl1pPr>
            <a:lvl2pPr marL="413552" indent="0">
              <a:buNone/>
              <a:defRPr sz="1809">
                <a:solidFill>
                  <a:schemeClr val="tx1">
                    <a:tint val="75000"/>
                  </a:schemeClr>
                </a:solidFill>
              </a:defRPr>
            </a:lvl2pPr>
            <a:lvl3pPr marL="827104" indent="0">
              <a:buNone/>
              <a:defRPr sz="1628">
                <a:solidFill>
                  <a:schemeClr val="tx1">
                    <a:tint val="75000"/>
                  </a:schemeClr>
                </a:solidFill>
              </a:defRPr>
            </a:lvl3pPr>
            <a:lvl4pPr marL="1240656" indent="0">
              <a:buNone/>
              <a:defRPr sz="1447">
                <a:solidFill>
                  <a:schemeClr val="tx1">
                    <a:tint val="75000"/>
                  </a:schemeClr>
                </a:solidFill>
              </a:defRPr>
            </a:lvl4pPr>
            <a:lvl5pPr marL="1654208" indent="0">
              <a:buNone/>
              <a:defRPr sz="1447">
                <a:solidFill>
                  <a:schemeClr val="tx1">
                    <a:tint val="75000"/>
                  </a:schemeClr>
                </a:solidFill>
              </a:defRPr>
            </a:lvl5pPr>
            <a:lvl6pPr marL="2067761" indent="0">
              <a:buNone/>
              <a:defRPr sz="1447">
                <a:solidFill>
                  <a:schemeClr val="tx1">
                    <a:tint val="75000"/>
                  </a:schemeClr>
                </a:solidFill>
              </a:defRPr>
            </a:lvl6pPr>
            <a:lvl7pPr marL="2481313" indent="0">
              <a:buNone/>
              <a:defRPr sz="1447">
                <a:solidFill>
                  <a:schemeClr val="tx1">
                    <a:tint val="75000"/>
                  </a:schemeClr>
                </a:solidFill>
              </a:defRPr>
            </a:lvl7pPr>
            <a:lvl8pPr marL="2894865" indent="0">
              <a:buNone/>
              <a:defRPr sz="1447">
                <a:solidFill>
                  <a:schemeClr val="tx1">
                    <a:tint val="75000"/>
                  </a:schemeClr>
                </a:solidFill>
              </a:defRPr>
            </a:lvl8pPr>
            <a:lvl9pPr marL="3308417" indent="0">
              <a:buNone/>
              <a:defRPr sz="144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3844029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2353994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71" b="1"/>
            </a:lvl1pPr>
            <a:lvl2pPr marL="413552" indent="0">
              <a:buNone/>
              <a:defRPr sz="1809" b="1"/>
            </a:lvl2pPr>
            <a:lvl3pPr marL="827104" indent="0">
              <a:buNone/>
              <a:defRPr sz="1628" b="1"/>
            </a:lvl3pPr>
            <a:lvl4pPr marL="1240656" indent="0">
              <a:buNone/>
              <a:defRPr sz="1447" b="1"/>
            </a:lvl4pPr>
            <a:lvl5pPr marL="1654208" indent="0">
              <a:buNone/>
              <a:defRPr sz="1447" b="1"/>
            </a:lvl5pPr>
            <a:lvl6pPr marL="2067761" indent="0">
              <a:buNone/>
              <a:defRPr sz="1447" b="1"/>
            </a:lvl6pPr>
            <a:lvl7pPr marL="2481313" indent="0">
              <a:buNone/>
              <a:defRPr sz="1447" b="1"/>
            </a:lvl7pPr>
            <a:lvl8pPr marL="2894865" indent="0">
              <a:buNone/>
              <a:defRPr sz="1447" b="1"/>
            </a:lvl8pPr>
            <a:lvl9pPr marL="3308417" indent="0">
              <a:buNone/>
              <a:defRPr sz="1447"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171" b="1"/>
            </a:lvl1pPr>
            <a:lvl2pPr marL="413552" indent="0">
              <a:buNone/>
              <a:defRPr sz="1809" b="1"/>
            </a:lvl2pPr>
            <a:lvl3pPr marL="827104" indent="0">
              <a:buNone/>
              <a:defRPr sz="1628" b="1"/>
            </a:lvl3pPr>
            <a:lvl4pPr marL="1240656" indent="0">
              <a:buNone/>
              <a:defRPr sz="1447" b="1"/>
            </a:lvl4pPr>
            <a:lvl5pPr marL="1654208" indent="0">
              <a:buNone/>
              <a:defRPr sz="1447" b="1"/>
            </a:lvl5pPr>
            <a:lvl6pPr marL="2067761" indent="0">
              <a:buNone/>
              <a:defRPr sz="1447" b="1"/>
            </a:lvl6pPr>
            <a:lvl7pPr marL="2481313" indent="0">
              <a:buNone/>
              <a:defRPr sz="1447" b="1"/>
            </a:lvl7pPr>
            <a:lvl8pPr marL="2894865" indent="0">
              <a:buNone/>
              <a:defRPr sz="1447" b="1"/>
            </a:lvl8pPr>
            <a:lvl9pPr marL="3308417" indent="0">
              <a:buNone/>
              <a:defRPr sz="1447"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4062526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7094107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693772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4"/>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894"/>
            </a:lvl1pPr>
            <a:lvl2pPr>
              <a:defRPr sz="2533"/>
            </a:lvl2pPr>
            <a:lvl3pPr>
              <a:defRPr sz="2171"/>
            </a:lvl3pPr>
            <a:lvl4pPr>
              <a:defRPr sz="1809"/>
            </a:lvl4pPr>
            <a:lvl5pPr>
              <a:defRPr sz="1809"/>
            </a:lvl5pPr>
            <a:lvl6pPr>
              <a:defRPr sz="1809"/>
            </a:lvl6pPr>
            <a:lvl7pPr>
              <a:defRPr sz="1809"/>
            </a:lvl7pPr>
            <a:lvl8pPr>
              <a:defRPr sz="1809"/>
            </a:lvl8pPr>
            <a:lvl9pPr>
              <a:defRPr sz="180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7"/>
            </a:lvl1pPr>
            <a:lvl2pPr marL="413552" indent="0">
              <a:buNone/>
              <a:defRPr sz="1266"/>
            </a:lvl2pPr>
            <a:lvl3pPr marL="827104" indent="0">
              <a:buNone/>
              <a:defRPr sz="1086"/>
            </a:lvl3pPr>
            <a:lvl4pPr marL="1240656" indent="0">
              <a:buNone/>
              <a:defRPr sz="904"/>
            </a:lvl4pPr>
            <a:lvl5pPr marL="1654208" indent="0">
              <a:buNone/>
              <a:defRPr sz="904"/>
            </a:lvl5pPr>
            <a:lvl6pPr marL="2067761" indent="0">
              <a:buNone/>
              <a:defRPr sz="904"/>
            </a:lvl6pPr>
            <a:lvl7pPr marL="2481313" indent="0">
              <a:buNone/>
              <a:defRPr sz="904"/>
            </a:lvl7pPr>
            <a:lvl8pPr marL="2894865" indent="0">
              <a:buNone/>
              <a:defRPr sz="904"/>
            </a:lvl8pPr>
            <a:lvl9pPr marL="3308417" indent="0">
              <a:buNone/>
              <a:defRPr sz="90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9861363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4"/>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94"/>
            </a:lvl1pPr>
            <a:lvl2pPr marL="413552" indent="0">
              <a:buNone/>
              <a:defRPr sz="2533"/>
            </a:lvl2pPr>
            <a:lvl3pPr marL="827104" indent="0">
              <a:buNone/>
              <a:defRPr sz="2171"/>
            </a:lvl3pPr>
            <a:lvl4pPr marL="1240656" indent="0">
              <a:buNone/>
              <a:defRPr sz="1809"/>
            </a:lvl4pPr>
            <a:lvl5pPr marL="1654208" indent="0">
              <a:buNone/>
              <a:defRPr sz="1809"/>
            </a:lvl5pPr>
            <a:lvl6pPr marL="2067761" indent="0">
              <a:buNone/>
              <a:defRPr sz="1809"/>
            </a:lvl6pPr>
            <a:lvl7pPr marL="2481313" indent="0">
              <a:buNone/>
              <a:defRPr sz="1809"/>
            </a:lvl7pPr>
            <a:lvl8pPr marL="2894865" indent="0">
              <a:buNone/>
              <a:defRPr sz="1809"/>
            </a:lvl8pPr>
            <a:lvl9pPr marL="3308417" indent="0">
              <a:buNone/>
              <a:defRPr sz="1809"/>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7"/>
            </a:lvl1pPr>
            <a:lvl2pPr marL="413552" indent="0">
              <a:buNone/>
              <a:defRPr sz="1266"/>
            </a:lvl2pPr>
            <a:lvl3pPr marL="827104" indent="0">
              <a:buNone/>
              <a:defRPr sz="1086"/>
            </a:lvl3pPr>
            <a:lvl4pPr marL="1240656" indent="0">
              <a:buNone/>
              <a:defRPr sz="904"/>
            </a:lvl4pPr>
            <a:lvl5pPr marL="1654208" indent="0">
              <a:buNone/>
              <a:defRPr sz="904"/>
            </a:lvl5pPr>
            <a:lvl6pPr marL="2067761" indent="0">
              <a:buNone/>
              <a:defRPr sz="904"/>
            </a:lvl6pPr>
            <a:lvl7pPr marL="2481313" indent="0">
              <a:buNone/>
              <a:defRPr sz="904"/>
            </a:lvl7pPr>
            <a:lvl8pPr marL="2894865" indent="0">
              <a:buNone/>
              <a:defRPr sz="904"/>
            </a:lvl8pPr>
            <a:lvl9pPr marL="3308417" indent="0">
              <a:buNone/>
              <a:defRPr sz="90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8200864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0133628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227189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11/7/2023</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01687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52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a:extLst>
              <a:ext uri="{FF2B5EF4-FFF2-40B4-BE49-F238E27FC236}">
                <a16:creationId xmlns:a16="http://schemas.microsoft.com/office/drawing/2014/main" id="{4867BA4F-DA96-3ABE-4BF2-217170BE10E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11/7/2023</a:t>
            </a:fld>
            <a:endParaRPr lang="en-US"/>
          </a:p>
        </p:txBody>
      </p:sp>
      <p:sp>
        <p:nvSpPr>
          <p:cNvPr id="11" name="Footer Placeholder 4">
            <a:extLst>
              <a:ext uri="{FF2B5EF4-FFF2-40B4-BE49-F238E27FC236}">
                <a16:creationId xmlns:a16="http://schemas.microsoft.com/office/drawing/2014/main" id="{BA6D6AAA-12DC-8CB2-7198-313B006B6940}"/>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2" name="Slide Number Placeholder 5">
            <a:extLst>
              <a:ext uri="{FF2B5EF4-FFF2-40B4-BE49-F238E27FC236}">
                <a16:creationId xmlns:a16="http://schemas.microsoft.com/office/drawing/2014/main" id="{678269F6-B3E5-BC0A-AA8D-CF731B41B95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4" name="Date Placeholder 3">
            <a:extLst>
              <a:ext uri="{FF2B5EF4-FFF2-40B4-BE49-F238E27FC236}">
                <a16:creationId xmlns:a16="http://schemas.microsoft.com/office/drawing/2014/main" id="{C1D36365-120C-8BB5-1EA0-31257DE35773}"/>
              </a:ext>
            </a:extLst>
          </p:cNvPr>
          <p:cNvSpPr txBox="1">
            <a:spLocks/>
          </p:cNvSpPr>
          <p:nvPr userDrawn="1"/>
        </p:nvSpPr>
        <p:spPr>
          <a:xfrm>
            <a:off x="340925" y="6442147"/>
            <a:ext cx="531877" cy="245764"/>
          </a:xfrm>
          <a:prstGeom prst="rect">
            <a:avLst/>
          </a:prstGeom>
        </p:spPr>
        <p:txBody>
          <a:bodyPr wrap="square" lIns="0" tIns="0" rIns="0" bIns="0" anchor="b" anchorCtr="0">
            <a:noAutofit/>
          </a:bodyPr>
          <a:lstStyle>
            <a:defPPr>
              <a:defRPr lang="en-US"/>
            </a:defPPr>
            <a:lvl1pPr marL="0" algn="l" defTabSz="457200" rtl="0" eaLnBrk="1" latinLnBrk="0" hangingPunct="1">
              <a:defRPr sz="800" kern="1200" baseline="0">
                <a:solidFill>
                  <a:schemeClr val="tx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7D23A7-7402-0843-A222-AAEABEA1D2C1}" type="datetime1">
              <a:rPr lang="en-US" smtClean="0"/>
              <a:pPr/>
              <a:t>11/7/2023</a:t>
            </a:fld>
            <a:endParaRPr lang="en-US"/>
          </a:p>
        </p:txBody>
      </p:sp>
    </p:spTree>
    <p:extLst>
      <p:ext uri="{BB962C8B-B14F-4D97-AF65-F5344CB8AC3E}">
        <p14:creationId xmlns:p14="http://schemas.microsoft.com/office/powerpoint/2010/main" val="2037930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4" cy="517946"/>
          </a:xfrm>
          <a:prstGeom prst="rect">
            <a:avLst/>
          </a:prstGeo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1302014" cy="517445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11302014" cy="251703"/>
          </a:xfrm>
          <a:prstGeom prst="rect">
            <a:avLst/>
          </a:prstGeom>
        </p:spPr>
        <p:txBody>
          <a:bodyPr anchor="ctr" anchorCtr="0">
            <a:normAutofit/>
          </a:bodyPr>
          <a:lstStyle>
            <a:lvl1pPr marL="0" indent="0">
              <a:buNone/>
              <a:defRPr sz="12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8" name="Slide Number Placeholder 5">
            <a:extLst>
              <a:ext uri="{FF2B5EF4-FFF2-40B4-BE49-F238E27FC236}">
                <a16:creationId xmlns:a16="http://schemas.microsoft.com/office/drawing/2014/main" id="{492649AA-BD74-7F57-C908-582386BE147E}"/>
              </a:ext>
            </a:extLst>
          </p:cNvPr>
          <p:cNvSpPr txBox="1">
            <a:spLocks/>
          </p:cNvSpPr>
          <p:nvPr userDrawn="1"/>
        </p:nvSpPr>
        <p:spPr>
          <a:xfrm>
            <a:off x="11507724" y="6554428"/>
            <a:ext cx="531876" cy="123111"/>
          </a:xfrm>
          <a:prstGeom prst="rect">
            <a:avLst/>
          </a:prstGeom>
        </p:spPr>
        <p:txBody>
          <a:bodyPr wrap="square" lIns="0" tIns="0" rIns="0" bIns="0">
            <a:spAutoFit/>
          </a:bodyPr>
          <a:lstStyle>
            <a:defPPr>
              <a:defRPr lang="en-US"/>
            </a:defPPr>
            <a:lvl1pPr marL="0" algn="r" defTabSz="457200" rtl="0" eaLnBrk="1" latinLnBrk="0" hangingPunct="1">
              <a:defRPr sz="800" kern="1200" baseline="0">
                <a:solidFill>
                  <a:schemeClr val="tx1"/>
                </a:solidFill>
                <a:latin typeface="Poppins"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91AC62-753B-3240-A76B-ED140B7F97AA}" type="slidenum">
              <a:rPr lang="en-US" smtClean="0"/>
              <a:pPr/>
              <a:t>‹#›</a:t>
            </a:fld>
            <a:endParaRPr lang="en-US"/>
          </a:p>
        </p:txBody>
      </p:sp>
    </p:spTree>
    <p:extLst>
      <p:ext uri="{BB962C8B-B14F-4D97-AF65-F5344CB8AC3E}">
        <p14:creationId xmlns:p14="http://schemas.microsoft.com/office/powerpoint/2010/main" val="235276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7582D6C-D47C-D4A4-964E-500F4E201650}"/>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8" name="Footer Placeholder 4">
            <a:extLst>
              <a:ext uri="{FF2B5EF4-FFF2-40B4-BE49-F238E27FC236}">
                <a16:creationId xmlns:a16="http://schemas.microsoft.com/office/drawing/2014/main" id="{682E0911-12B2-CC9F-1CAD-E4180A26258A}"/>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BFE3DF0-A991-3198-B868-E88E769BB63B}"/>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572698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AB24D6C-F0C2-BAC3-7728-747569F9CA6A}"/>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9" name="Footer Placeholder 4">
            <a:extLst>
              <a:ext uri="{FF2B5EF4-FFF2-40B4-BE49-F238E27FC236}">
                <a16:creationId xmlns:a16="http://schemas.microsoft.com/office/drawing/2014/main" id="{C4CC1E64-2B7D-00C6-A9A6-B66D877E20A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085A64E0-2A9D-0FDF-C151-07CC1C134A9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529040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DD68D42-5A77-E79F-31E4-F292AD6ED818}"/>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11" name="Footer Placeholder 4">
            <a:extLst>
              <a:ext uri="{FF2B5EF4-FFF2-40B4-BE49-F238E27FC236}">
                <a16:creationId xmlns:a16="http://schemas.microsoft.com/office/drawing/2014/main" id="{CEF8C9B1-5CB4-9D70-4379-736DA99BCB64}"/>
              </a:ext>
            </a:extLst>
          </p:cNvPr>
          <p:cNvSpPr>
            <a:spLocks noGrp="1"/>
          </p:cNvSpPr>
          <p:nvPr>
            <p:ph type="ftr" sz="quarter" idx="11"/>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2" name="Slide Number Placeholder 5">
            <a:extLst>
              <a:ext uri="{FF2B5EF4-FFF2-40B4-BE49-F238E27FC236}">
                <a16:creationId xmlns:a16="http://schemas.microsoft.com/office/drawing/2014/main" id="{2F669AFC-469F-E683-A721-5D22A5267233}"/>
              </a:ext>
            </a:extLst>
          </p:cNvPr>
          <p:cNvSpPr>
            <a:spLocks noGrp="1"/>
          </p:cNvSpPr>
          <p:nvPr>
            <p:ph type="sldNum" sz="quarter" idx="12"/>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080095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262" y="285135"/>
            <a:ext cx="10904538" cy="674604"/>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678A98BA-6581-0551-9CD8-715B49E8B927}"/>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4" name="Footer Placeholder 4">
            <a:extLst>
              <a:ext uri="{FF2B5EF4-FFF2-40B4-BE49-F238E27FC236}">
                <a16:creationId xmlns:a16="http://schemas.microsoft.com/office/drawing/2014/main" id="{3E7C0168-52B0-61A5-1E19-848514413B1A}"/>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320BB85E-2F9D-9328-7714-226E9D7359BC}"/>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629513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79FA3E8-B57C-DBEA-A2CF-D83F4D6BBB23}"/>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6" name="Footer Placeholder 4">
            <a:extLst>
              <a:ext uri="{FF2B5EF4-FFF2-40B4-BE49-F238E27FC236}">
                <a16:creationId xmlns:a16="http://schemas.microsoft.com/office/drawing/2014/main" id="{D0E8FE62-83AB-498D-536A-5FB3B3029EFE}"/>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4656BEF1-A295-DF03-A208-09A0808C716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58743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C8697413-B616-6BD8-58F1-C795C1319AEF}"/>
              </a:ext>
            </a:extLst>
          </p:cNvPr>
          <p:cNvSpPr>
            <a:spLocks noGrp="1"/>
          </p:cNvSpPr>
          <p:nvPr>
            <p:ph type="dt" sz="half" idx="13"/>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9" name="Footer Placeholder 4">
            <a:extLst>
              <a:ext uri="{FF2B5EF4-FFF2-40B4-BE49-F238E27FC236}">
                <a16:creationId xmlns:a16="http://schemas.microsoft.com/office/drawing/2014/main" id="{3A51CD68-50C8-3D1A-2D9D-BD2D36BCF6BC}"/>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33E85010-627D-719E-4B4A-767AC63AD57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198698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FDEAB0DA-654B-229E-60DC-AA9A1BA97A1C}"/>
              </a:ext>
            </a:extLst>
          </p:cNvPr>
          <p:cNvSpPr>
            <a:spLocks noGrp="1"/>
          </p:cNvSpPr>
          <p:nvPr>
            <p:ph type="dt" sz="half" idx="13"/>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11/7/2023</a:t>
            </a:fld>
            <a:endParaRPr lang="en-US"/>
          </a:p>
        </p:txBody>
      </p:sp>
      <p:sp>
        <p:nvSpPr>
          <p:cNvPr id="9" name="Footer Placeholder 4">
            <a:extLst>
              <a:ext uri="{FF2B5EF4-FFF2-40B4-BE49-F238E27FC236}">
                <a16:creationId xmlns:a16="http://schemas.microsoft.com/office/drawing/2014/main" id="{7CA2245D-81EB-239B-8B09-38D8C6D4496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DFBD8997-F3DD-47CB-9342-366983D032AD}"/>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4791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11/7/2023</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427781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11/7/2023</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26309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11/7/2023</a:t>
            </a:fld>
            <a:endParaRPr lang="en-US"/>
          </a:p>
        </p:txBody>
      </p:sp>
      <p:sp>
        <p:nvSpPr>
          <p:cNvPr id="8" name="Footer Placeholder 7"/>
          <p:cNvSpPr>
            <a:spLocks noGrp="1"/>
          </p:cNvSpPr>
          <p:nvPr>
            <p:ph type="ftr" sz="quarter" idx="11"/>
          </p:nvPr>
        </p:nvSpPr>
        <p:spPr>
          <a:xfrm>
            <a:off x="4038600" y="636159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86727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11/7/2023</a:t>
            </a:fld>
            <a:endParaRPr lang="en-US"/>
          </a:p>
        </p:txBody>
      </p:sp>
      <p:sp>
        <p:nvSpPr>
          <p:cNvPr id="4" name="Footer Placeholder 3"/>
          <p:cNvSpPr>
            <a:spLocks noGrp="1"/>
          </p:cNvSpPr>
          <p:nvPr>
            <p:ph type="ftr" sz="quarter" idx="11"/>
          </p:nvPr>
        </p:nvSpPr>
        <p:spPr>
          <a:xfrm>
            <a:off x="4038600" y="636159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13646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5B052A4-A2BF-9761-4B44-6117C73C2E0D}"/>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11/7/2023</a:t>
            </a:fld>
            <a:endParaRPr lang="en-US"/>
          </a:p>
        </p:txBody>
      </p:sp>
      <p:sp>
        <p:nvSpPr>
          <p:cNvPr id="6" name="Footer Placeholder 4">
            <a:extLst>
              <a:ext uri="{FF2B5EF4-FFF2-40B4-BE49-F238E27FC236}">
                <a16:creationId xmlns:a16="http://schemas.microsoft.com/office/drawing/2014/main" id="{1EB5B032-13A8-391B-E3E5-6377592F6FED}"/>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2B89A9E3-9F25-0D1E-26FC-C3D98B7280D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51720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11/7/2023</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036603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6.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5E3A3-6002-961E-CB68-A8504C562332}"/>
              </a:ext>
            </a:extLst>
          </p:cNvPr>
          <p:cNvSpPr/>
          <p:nvPr userDrawn="1"/>
        </p:nvSpPr>
        <p:spPr>
          <a:xfrm>
            <a:off x="0" y="7328"/>
            <a:ext cx="12191999" cy="6901760"/>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62A1D9C-B515-9781-AB3E-7FCBB99C11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3741"/>
          <a:stretch/>
        </p:blipFill>
        <p:spPr>
          <a:xfrm>
            <a:off x="7728112" y="0"/>
            <a:ext cx="4463887" cy="6924911"/>
          </a:xfrm>
          <a:prstGeom prst="rect">
            <a:avLst/>
          </a:prstGeom>
        </p:spPr>
      </p:pic>
      <p:pic>
        <p:nvPicPr>
          <p:cNvPr id="2" name="Picture 1">
            <a:extLst>
              <a:ext uri="{FF2B5EF4-FFF2-40B4-BE49-F238E27FC236}">
                <a16:creationId xmlns:a16="http://schemas.microsoft.com/office/drawing/2014/main" id="{6E37DAEE-9846-A85F-D944-B50FEFE8F6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18320" y="2641288"/>
            <a:ext cx="2496827" cy="1928583"/>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8" name="Picture 7">
            <a:extLst>
              <a:ext uri="{FF2B5EF4-FFF2-40B4-BE49-F238E27FC236}">
                <a16:creationId xmlns:a16="http://schemas.microsoft.com/office/drawing/2014/main" id="{8F1A5137-0C23-D927-BDE3-6E12581C48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0386"/>
          <a:stretch/>
        </p:blipFill>
        <p:spPr>
          <a:xfrm rot="10800000">
            <a:off x="6944810" y="5410707"/>
            <a:ext cx="5247189" cy="959827"/>
          </a:xfrm>
          <a:prstGeom prst="rect">
            <a:avLst/>
          </a:prstGeom>
        </p:spPr>
      </p:pic>
    </p:spTree>
    <p:extLst>
      <p:ext uri="{BB962C8B-B14F-4D97-AF65-F5344CB8AC3E}">
        <p14:creationId xmlns:p14="http://schemas.microsoft.com/office/powerpoint/2010/main" val="3005201099"/>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11/7/2023</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8920392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11/7/2023</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0345167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l" defTabSz="914400" rtl="0" eaLnBrk="1" latinLnBrk="0" hangingPunct="1">
        <a:lnSpc>
          <a:spcPct val="90000"/>
        </a:lnSpc>
        <a:spcBef>
          <a:spcPct val="0"/>
        </a:spcBef>
        <a:buNone/>
        <a:defRPr sz="4400" b="1" kern="1200">
          <a:solidFill>
            <a:srgbClr val="2746F8"/>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46F8"/>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2746F8"/>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46F8"/>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46F8"/>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46F8"/>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Tree>
    <p:extLst>
      <p:ext uri="{BB962C8B-B14F-4D97-AF65-F5344CB8AC3E}">
        <p14:creationId xmlns:p14="http://schemas.microsoft.com/office/powerpoint/2010/main" val="1145645501"/>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086">
                <a:solidFill>
                  <a:schemeClr val="tx1">
                    <a:tint val="75000"/>
                  </a:schemeClr>
                </a:solidFill>
              </a:defRPr>
            </a:lvl1pPr>
          </a:lstStyle>
          <a:p>
            <a:fld id="{C764DE79-268F-4C1A-8933-263129D2AF90}" type="datetimeFigureOut">
              <a:rPr lang="en-US" smtClean="0"/>
              <a:t>11/7/2023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8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86">
                <a:solidFill>
                  <a:schemeClr val="tx1">
                    <a:tint val="75000"/>
                  </a:schemeClr>
                </a:solidFill>
              </a:defRPr>
            </a:lvl1pPr>
          </a:lstStyle>
          <a:p>
            <a:fld id="{48F63A3B-78C7-47BE-AE5E-E10140E04643}" type="slidenum">
              <a:rPr lang="en-US" smtClean="0"/>
              <a:t>‹#›</a:t>
            </a:fld>
            <a:endParaRPr lang="en-US"/>
          </a:p>
        </p:txBody>
      </p:sp>
      <p:pic>
        <p:nvPicPr>
          <p:cNvPr id="7" name="Picture 6" descr="ACS-RGB-no stroke.pdf">
            <a:extLst>
              <a:ext uri="{FF2B5EF4-FFF2-40B4-BE49-F238E27FC236}">
                <a16:creationId xmlns:a16="http://schemas.microsoft.com/office/drawing/2014/main" id="{20D105D8-B5D6-412B-AB52-1DDFC096432D}"/>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93524" y="6170187"/>
            <a:ext cx="809178" cy="521706"/>
          </a:xfrm>
          <a:prstGeom prst="rect">
            <a:avLst/>
          </a:prstGeom>
        </p:spPr>
      </p:pic>
    </p:spTree>
    <p:extLst>
      <p:ext uri="{BB962C8B-B14F-4D97-AF65-F5344CB8AC3E}">
        <p14:creationId xmlns:p14="http://schemas.microsoft.com/office/powerpoint/2010/main" val="17539288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827104" rtl="0" eaLnBrk="1" latinLnBrk="0" hangingPunct="1">
        <a:lnSpc>
          <a:spcPct val="90000"/>
        </a:lnSpc>
        <a:spcBef>
          <a:spcPct val="0"/>
        </a:spcBef>
        <a:buNone/>
        <a:defRPr sz="3980" kern="1200">
          <a:solidFill>
            <a:schemeClr val="tx1"/>
          </a:solidFill>
          <a:latin typeface="+mj-lt"/>
          <a:ea typeface="+mj-ea"/>
          <a:cs typeface="+mj-cs"/>
        </a:defRPr>
      </a:lvl1pPr>
    </p:titleStyle>
    <p:bodyStyle>
      <a:lvl1pPr marL="206776" indent="-206776" algn="l" defTabSz="827104" rtl="0" eaLnBrk="1" latinLnBrk="0" hangingPunct="1">
        <a:lnSpc>
          <a:spcPct val="90000"/>
        </a:lnSpc>
        <a:spcBef>
          <a:spcPts val="904"/>
        </a:spcBef>
        <a:buFont typeface="Arial" panose="020B0604020202020204" pitchFamily="34" charset="0"/>
        <a:buChar char="•"/>
        <a:defRPr sz="2533" kern="1200">
          <a:solidFill>
            <a:schemeClr val="tx1"/>
          </a:solidFill>
          <a:latin typeface="+mn-lt"/>
          <a:ea typeface="+mn-ea"/>
          <a:cs typeface="+mn-cs"/>
        </a:defRPr>
      </a:lvl1pPr>
      <a:lvl2pPr marL="620328" indent="-206776" algn="l" defTabSz="827104" rtl="0" eaLnBrk="1" latinLnBrk="0" hangingPunct="1">
        <a:lnSpc>
          <a:spcPct val="90000"/>
        </a:lnSpc>
        <a:spcBef>
          <a:spcPts val="452"/>
        </a:spcBef>
        <a:buFont typeface="Arial" panose="020B0604020202020204" pitchFamily="34" charset="0"/>
        <a:buChar char="•"/>
        <a:defRPr sz="2171" kern="1200">
          <a:solidFill>
            <a:schemeClr val="tx1"/>
          </a:solidFill>
          <a:latin typeface="+mn-lt"/>
          <a:ea typeface="+mn-ea"/>
          <a:cs typeface="+mn-cs"/>
        </a:defRPr>
      </a:lvl2pPr>
      <a:lvl3pPr marL="1033880" indent="-206776" algn="l" defTabSz="827104" rtl="0" eaLnBrk="1" latinLnBrk="0" hangingPunct="1">
        <a:lnSpc>
          <a:spcPct val="90000"/>
        </a:lnSpc>
        <a:spcBef>
          <a:spcPts val="452"/>
        </a:spcBef>
        <a:buFont typeface="Arial" panose="020B0604020202020204" pitchFamily="34" charset="0"/>
        <a:buChar char="•"/>
        <a:defRPr sz="1809" kern="1200">
          <a:solidFill>
            <a:schemeClr val="tx1"/>
          </a:solidFill>
          <a:latin typeface="+mn-lt"/>
          <a:ea typeface="+mn-ea"/>
          <a:cs typeface="+mn-cs"/>
        </a:defRPr>
      </a:lvl3pPr>
      <a:lvl4pPr marL="1447432" indent="-206776" algn="l" defTabSz="827104" rtl="0" eaLnBrk="1" latinLnBrk="0" hangingPunct="1">
        <a:lnSpc>
          <a:spcPct val="90000"/>
        </a:lnSpc>
        <a:spcBef>
          <a:spcPts val="452"/>
        </a:spcBef>
        <a:buFont typeface="Arial" panose="020B0604020202020204" pitchFamily="34" charset="0"/>
        <a:buChar char="•"/>
        <a:defRPr sz="1628" kern="1200">
          <a:solidFill>
            <a:schemeClr val="tx1"/>
          </a:solidFill>
          <a:latin typeface="+mn-lt"/>
          <a:ea typeface="+mn-ea"/>
          <a:cs typeface="+mn-cs"/>
        </a:defRPr>
      </a:lvl4pPr>
      <a:lvl5pPr marL="1860985" indent="-206776" algn="l" defTabSz="827104" rtl="0" eaLnBrk="1" latinLnBrk="0" hangingPunct="1">
        <a:lnSpc>
          <a:spcPct val="90000"/>
        </a:lnSpc>
        <a:spcBef>
          <a:spcPts val="452"/>
        </a:spcBef>
        <a:buFont typeface="Arial" panose="020B0604020202020204" pitchFamily="34" charset="0"/>
        <a:buChar char="•"/>
        <a:defRPr sz="1628" kern="1200">
          <a:solidFill>
            <a:schemeClr val="tx1"/>
          </a:solidFill>
          <a:latin typeface="+mn-lt"/>
          <a:ea typeface="+mn-ea"/>
          <a:cs typeface="+mn-cs"/>
        </a:defRPr>
      </a:lvl5pPr>
      <a:lvl6pPr marL="2274537" indent="-206776" algn="l" defTabSz="827104" rtl="0" eaLnBrk="1" latinLnBrk="0" hangingPunct="1">
        <a:lnSpc>
          <a:spcPct val="90000"/>
        </a:lnSpc>
        <a:spcBef>
          <a:spcPts val="452"/>
        </a:spcBef>
        <a:buFont typeface="Arial" panose="020B0604020202020204" pitchFamily="34" charset="0"/>
        <a:buChar char="•"/>
        <a:defRPr sz="1628" kern="1200">
          <a:solidFill>
            <a:schemeClr val="tx1"/>
          </a:solidFill>
          <a:latin typeface="+mn-lt"/>
          <a:ea typeface="+mn-ea"/>
          <a:cs typeface="+mn-cs"/>
        </a:defRPr>
      </a:lvl6pPr>
      <a:lvl7pPr marL="2688088" indent="-206776" algn="l" defTabSz="827104" rtl="0" eaLnBrk="1" latinLnBrk="0" hangingPunct="1">
        <a:lnSpc>
          <a:spcPct val="90000"/>
        </a:lnSpc>
        <a:spcBef>
          <a:spcPts val="452"/>
        </a:spcBef>
        <a:buFont typeface="Arial" panose="020B0604020202020204" pitchFamily="34" charset="0"/>
        <a:buChar char="•"/>
        <a:defRPr sz="1628" kern="1200">
          <a:solidFill>
            <a:schemeClr val="tx1"/>
          </a:solidFill>
          <a:latin typeface="+mn-lt"/>
          <a:ea typeface="+mn-ea"/>
          <a:cs typeface="+mn-cs"/>
        </a:defRPr>
      </a:lvl7pPr>
      <a:lvl8pPr marL="3101641" indent="-206776" algn="l" defTabSz="827104" rtl="0" eaLnBrk="1" latinLnBrk="0" hangingPunct="1">
        <a:lnSpc>
          <a:spcPct val="90000"/>
        </a:lnSpc>
        <a:spcBef>
          <a:spcPts val="452"/>
        </a:spcBef>
        <a:buFont typeface="Arial" panose="020B0604020202020204" pitchFamily="34" charset="0"/>
        <a:buChar char="•"/>
        <a:defRPr sz="1628" kern="1200">
          <a:solidFill>
            <a:schemeClr val="tx1"/>
          </a:solidFill>
          <a:latin typeface="+mn-lt"/>
          <a:ea typeface="+mn-ea"/>
          <a:cs typeface="+mn-cs"/>
        </a:defRPr>
      </a:lvl8pPr>
      <a:lvl9pPr marL="3515193" indent="-206776" algn="l" defTabSz="827104" rtl="0" eaLnBrk="1" latinLnBrk="0" hangingPunct="1">
        <a:lnSpc>
          <a:spcPct val="90000"/>
        </a:lnSpc>
        <a:spcBef>
          <a:spcPts val="452"/>
        </a:spcBef>
        <a:buFont typeface="Arial" panose="020B0604020202020204" pitchFamily="34" charset="0"/>
        <a:buChar char="•"/>
        <a:defRPr sz="1628" kern="1200">
          <a:solidFill>
            <a:schemeClr val="tx1"/>
          </a:solidFill>
          <a:latin typeface="+mn-lt"/>
          <a:ea typeface="+mn-ea"/>
          <a:cs typeface="+mn-cs"/>
        </a:defRPr>
      </a:lvl9pPr>
    </p:bodyStyle>
    <p:otherStyle>
      <a:defPPr>
        <a:defRPr lang="en-US"/>
      </a:defPPr>
      <a:lvl1pPr marL="0" algn="l" defTabSz="827104" rtl="0" eaLnBrk="1" latinLnBrk="0" hangingPunct="1">
        <a:defRPr sz="1628" kern="1200">
          <a:solidFill>
            <a:schemeClr val="tx1"/>
          </a:solidFill>
          <a:latin typeface="+mn-lt"/>
          <a:ea typeface="+mn-ea"/>
          <a:cs typeface="+mn-cs"/>
        </a:defRPr>
      </a:lvl1pPr>
      <a:lvl2pPr marL="413552" algn="l" defTabSz="827104" rtl="0" eaLnBrk="1" latinLnBrk="0" hangingPunct="1">
        <a:defRPr sz="1628" kern="1200">
          <a:solidFill>
            <a:schemeClr val="tx1"/>
          </a:solidFill>
          <a:latin typeface="+mn-lt"/>
          <a:ea typeface="+mn-ea"/>
          <a:cs typeface="+mn-cs"/>
        </a:defRPr>
      </a:lvl2pPr>
      <a:lvl3pPr marL="827104" algn="l" defTabSz="827104" rtl="0" eaLnBrk="1" latinLnBrk="0" hangingPunct="1">
        <a:defRPr sz="1628" kern="1200">
          <a:solidFill>
            <a:schemeClr val="tx1"/>
          </a:solidFill>
          <a:latin typeface="+mn-lt"/>
          <a:ea typeface="+mn-ea"/>
          <a:cs typeface="+mn-cs"/>
        </a:defRPr>
      </a:lvl3pPr>
      <a:lvl4pPr marL="1240656" algn="l" defTabSz="827104" rtl="0" eaLnBrk="1" latinLnBrk="0" hangingPunct="1">
        <a:defRPr sz="1628" kern="1200">
          <a:solidFill>
            <a:schemeClr val="tx1"/>
          </a:solidFill>
          <a:latin typeface="+mn-lt"/>
          <a:ea typeface="+mn-ea"/>
          <a:cs typeface="+mn-cs"/>
        </a:defRPr>
      </a:lvl4pPr>
      <a:lvl5pPr marL="1654208" algn="l" defTabSz="827104" rtl="0" eaLnBrk="1" latinLnBrk="0" hangingPunct="1">
        <a:defRPr sz="1628" kern="1200">
          <a:solidFill>
            <a:schemeClr val="tx1"/>
          </a:solidFill>
          <a:latin typeface="+mn-lt"/>
          <a:ea typeface="+mn-ea"/>
          <a:cs typeface="+mn-cs"/>
        </a:defRPr>
      </a:lvl5pPr>
      <a:lvl6pPr marL="2067761" algn="l" defTabSz="827104" rtl="0" eaLnBrk="1" latinLnBrk="0" hangingPunct="1">
        <a:defRPr sz="1628" kern="1200">
          <a:solidFill>
            <a:schemeClr val="tx1"/>
          </a:solidFill>
          <a:latin typeface="+mn-lt"/>
          <a:ea typeface="+mn-ea"/>
          <a:cs typeface="+mn-cs"/>
        </a:defRPr>
      </a:lvl6pPr>
      <a:lvl7pPr marL="2481313" algn="l" defTabSz="827104" rtl="0" eaLnBrk="1" latinLnBrk="0" hangingPunct="1">
        <a:defRPr sz="1628" kern="1200">
          <a:solidFill>
            <a:schemeClr val="tx1"/>
          </a:solidFill>
          <a:latin typeface="+mn-lt"/>
          <a:ea typeface="+mn-ea"/>
          <a:cs typeface="+mn-cs"/>
        </a:defRPr>
      </a:lvl7pPr>
      <a:lvl8pPr marL="2894865" algn="l" defTabSz="827104" rtl="0" eaLnBrk="1" latinLnBrk="0" hangingPunct="1">
        <a:defRPr sz="1628" kern="1200">
          <a:solidFill>
            <a:schemeClr val="tx1"/>
          </a:solidFill>
          <a:latin typeface="+mn-lt"/>
          <a:ea typeface="+mn-ea"/>
          <a:cs typeface="+mn-cs"/>
        </a:defRPr>
      </a:lvl8pPr>
      <a:lvl9pPr marL="3308417" algn="l" defTabSz="827104" rtl="0" eaLnBrk="1" latinLnBrk="0" hangingPunct="1">
        <a:defRPr sz="16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3">
          <p15:clr>
            <a:srgbClr val="F26B43"/>
          </p15:clr>
        </p15:guide>
        <p15:guide id="2" pos="18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262" y="526643"/>
            <a:ext cx="10515600" cy="6746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9262" y="1334074"/>
            <a:ext cx="10515600" cy="52203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DD206C3-883E-C743-9F2B-0580515B388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9398922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xStyles>
    <p:titleStyle>
      <a:lvl1pPr algn="l" defTabSz="914400" rtl="0" eaLnBrk="1" latinLnBrk="0" hangingPunct="1">
        <a:lnSpc>
          <a:spcPct val="90000"/>
        </a:lnSpc>
        <a:spcBef>
          <a:spcPct val="0"/>
        </a:spcBef>
        <a:buNone/>
        <a:defRPr sz="3600" b="1" kern="1200">
          <a:solidFill>
            <a:srgbClr val="2746F8"/>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1002/cncr.32887" TargetMode="External"/><Relationship Id="rId5" Type="http://schemas.openxmlformats.org/officeDocument/2006/relationships/image" Target="../media/image31.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93/tbm/ibx079"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3232-09A9-7C42-DBA2-5AB94595D99C}"/>
              </a:ext>
            </a:extLst>
          </p:cNvPr>
          <p:cNvSpPr>
            <a:spLocks noGrp="1"/>
          </p:cNvSpPr>
          <p:nvPr>
            <p:ph type="title"/>
          </p:nvPr>
        </p:nvSpPr>
        <p:spPr>
          <a:xfrm>
            <a:off x="617425" y="2762785"/>
            <a:ext cx="7257288" cy="2545342"/>
          </a:xfrm>
        </p:spPr>
        <p:txBody>
          <a:bodyPr/>
          <a:lstStyle/>
          <a:p>
            <a:pPr>
              <a:spcAft>
                <a:spcPts val="1200"/>
              </a:spcAft>
            </a:pPr>
            <a:r>
              <a:rPr lang="en-US"/>
              <a:t>NFL Links to Care Community Grants</a:t>
            </a:r>
            <a:br>
              <a:rPr lang="en-US"/>
            </a:br>
            <a:br>
              <a:rPr lang="en-US" sz="4800" b="0"/>
            </a:br>
            <a:r>
              <a:rPr lang="en-US" sz="4800" b="0"/>
              <a:t>November 2, 2023</a:t>
            </a:r>
            <a:br>
              <a:rPr lang="en-US"/>
            </a:br>
            <a:endParaRPr lang="en-US"/>
          </a:p>
        </p:txBody>
      </p:sp>
      <p:sp>
        <p:nvSpPr>
          <p:cNvPr id="3" name="Slide Number Placeholder 2">
            <a:extLst>
              <a:ext uri="{FF2B5EF4-FFF2-40B4-BE49-F238E27FC236}">
                <a16:creationId xmlns:a16="http://schemas.microsoft.com/office/drawing/2014/main" id="{082F1928-2EFE-0A32-A858-869FE0E7D1D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white"/>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prstClr val="white"/>
              </a:solidFill>
              <a:effectLst/>
              <a:uLnTx/>
              <a:uFillTx/>
              <a:latin typeface="Poppins" pitchFamily="2" charset="77"/>
              <a:ea typeface="+mn-ea"/>
              <a:cs typeface="+mn-cs"/>
            </a:endParaRPr>
          </a:p>
        </p:txBody>
      </p:sp>
    </p:spTree>
    <p:extLst>
      <p:ext uri="{BB962C8B-B14F-4D97-AF65-F5344CB8AC3E}">
        <p14:creationId xmlns:p14="http://schemas.microsoft.com/office/powerpoint/2010/main" val="323910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6711-1FD9-623C-6FD3-2459597B9851}"/>
              </a:ext>
            </a:extLst>
          </p:cNvPr>
          <p:cNvSpPr>
            <a:spLocks noGrp="1"/>
          </p:cNvSpPr>
          <p:nvPr>
            <p:ph type="title"/>
          </p:nvPr>
        </p:nvSpPr>
        <p:spPr/>
        <p:txBody>
          <a:bodyPr lIns="0" tIns="0" rIns="0" bIns="0" anchor="ctr">
            <a:noAutofit/>
          </a:bodyPr>
          <a:lstStyle/>
          <a:p>
            <a:pPr algn="l">
              <a:lnSpc>
                <a:spcPts val="6000"/>
              </a:lnSpc>
            </a:pPr>
            <a:r>
              <a:rPr lang="en-US" sz="4800" b="1">
                <a:solidFill>
                  <a:schemeClr val="bg1"/>
                </a:solidFill>
                <a:latin typeface="Poppins" pitchFamily="2" charset="77"/>
                <a:cs typeface="Poppins" pitchFamily="2" charset="77"/>
              </a:rPr>
              <a:t>Why Links to Care? </a:t>
            </a:r>
            <a:br>
              <a:rPr lang="en-US" sz="5400"/>
            </a:br>
            <a:br>
              <a:rPr lang="en-US" sz="4400"/>
            </a:br>
            <a:br>
              <a:rPr lang="en-US" sz="4400"/>
            </a:br>
            <a:endParaRPr lang="en-US" sz="4400" b="0">
              <a:solidFill>
                <a:schemeClr val="bg1"/>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77D80228-1D49-C7AA-5C3E-85C98E1530D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107853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CC61CC0-253C-1084-2EC8-B2445F301404}"/>
              </a:ext>
            </a:extLst>
          </p:cNvPr>
          <p:cNvSpPr/>
          <p:nvPr/>
        </p:nvSpPr>
        <p:spPr>
          <a:xfrm>
            <a:off x="2920236" y="5291604"/>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351B123D-4FD0-E8A9-A71D-4817D7F08C07}"/>
              </a:ext>
            </a:extLst>
          </p:cNvPr>
          <p:cNvSpPr>
            <a:spLocks noGrp="1"/>
          </p:cNvSpPr>
          <p:nvPr>
            <p:ph type="sldNum" sz="quarter" idx="4"/>
          </p:nvPr>
        </p:nvSpPr>
        <p:spPr>
          <a:xfrm>
            <a:off x="11632437" y="6194144"/>
            <a:ext cx="531876" cy="123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7" name="TextBox 6">
            <a:extLst>
              <a:ext uri="{FF2B5EF4-FFF2-40B4-BE49-F238E27FC236}">
                <a16:creationId xmlns:a16="http://schemas.microsoft.com/office/drawing/2014/main" id="{5A3FCEA1-B31E-8851-A4F6-8109ABE8A42A}"/>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1" name="Picture 30">
            <a:extLst>
              <a:ext uri="{FF2B5EF4-FFF2-40B4-BE49-F238E27FC236}">
                <a16:creationId xmlns:a16="http://schemas.microsoft.com/office/drawing/2014/main" id="{C8211B80-48CB-83EE-46EB-EDFED97DDDD1}"/>
              </a:ext>
            </a:extLst>
          </p:cNvPr>
          <p:cNvPicPr>
            <a:picLocks noChangeAspect="1"/>
          </p:cNvPicPr>
          <p:nvPr/>
        </p:nvPicPr>
        <p:blipFill>
          <a:blip r:embed="rId3"/>
          <a:stretch>
            <a:fillRect/>
          </a:stretch>
        </p:blipFill>
        <p:spPr>
          <a:xfrm>
            <a:off x="0" y="233116"/>
            <a:ext cx="2920237" cy="2206943"/>
          </a:xfrm>
          <a:prstGeom prst="rect">
            <a:avLst/>
          </a:prstGeom>
        </p:spPr>
      </p:pic>
      <p:sp>
        <p:nvSpPr>
          <p:cNvPr id="32" name="TextBox 31">
            <a:extLst>
              <a:ext uri="{FF2B5EF4-FFF2-40B4-BE49-F238E27FC236}">
                <a16:creationId xmlns:a16="http://schemas.microsoft.com/office/drawing/2014/main" id="{19E13A48-E153-4D84-CADB-4D9B8B8C858F}"/>
              </a:ext>
            </a:extLst>
          </p:cNvPr>
          <p:cNvSpPr txBox="1"/>
          <p:nvPr/>
        </p:nvSpPr>
        <p:spPr>
          <a:xfrm>
            <a:off x="196368" y="413257"/>
            <a:ext cx="2239898" cy="1846659"/>
          </a:xfrm>
          <a:prstGeom prst="rect">
            <a:avLst/>
          </a:prstGeom>
          <a:noFill/>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a:ea typeface="+mn-ea"/>
                <a:cs typeface="Poppins Light"/>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a:ea typeface="+mn-ea"/>
                <a:cs typeface="Poppins Light"/>
              </a:rPr>
              <a:t>Community </a:t>
            </a: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a:ea typeface="+mn-ea"/>
                <a:cs typeface="Poppins Light"/>
              </a:rPr>
              <a:t>Grants </a:t>
            </a: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a:ea typeface="+mn-ea"/>
                <a:cs typeface="Poppins Light"/>
              </a:rPr>
              <a:t>Why Links to Care?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BA6C625-7A99-8918-2957-31902BE59957}"/>
              </a:ext>
            </a:extLst>
          </p:cNvPr>
          <p:cNvSpPr/>
          <p:nvPr/>
        </p:nvSpPr>
        <p:spPr>
          <a:xfrm>
            <a:off x="2920237" y="3324588"/>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2E90870-0937-02B5-E961-510F2BB37EA2}"/>
              </a:ext>
            </a:extLst>
          </p:cNvPr>
          <p:cNvSpPr/>
          <p:nvPr/>
        </p:nvSpPr>
        <p:spPr>
          <a:xfrm>
            <a:off x="2920237" y="1357675"/>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A2D0E9C-DE08-7226-2FD4-1F1CFA707155}"/>
              </a:ext>
            </a:extLst>
          </p:cNvPr>
          <p:cNvSpPr/>
          <p:nvPr/>
        </p:nvSpPr>
        <p:spPr>
          <a:xfrm>
            <a:off x="2920236" y="4319039"/>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161A6BB-2AC1-F5C8-FCB4-35916F006241}"/>
              </a:ext>
            </a:extLst>
          </p:cNvPr>
          <p:cNvSpPr/>
          <p:nvPr/>
        </p:nvSpPr>
        <p:spPr>
          <a:xfrm>
            <a:off x="2920236" y="2341250"/>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1A4D162-657F-0155-6805-5A4FE828A298}"/>
              </a:ext>
            </a:extLst>
          </p:cNvPr>
          <p:cNvSpPr txBox="1"/>
          <p:nvPr/>
        </p:nvSpPr>
        <p:spPr>
          <a:xfrm>
            <a:off x="5336301" y="1556854"/>
            <a:ext cx="6296135" cy="523220"/>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Early detection through mammography screening can reduce mortality from breast cancer. (1) </a:t>
            </a:r>
          </a:p>
        </p:txBody>
      </p:sp>
      <p:sp>
        <p:nvSpPr>
          <p:cNvPr id="27" name="TextBox 26">
            <a:extLst>
              <a:ext uri="{FF2B5EF4-FFF2-40B4-BE49-F238E27FC236}">
                <a16:creationId xmlns:a16="http://schemas.microsoft.com/office/drawing/2014/main" id="{B98F3049-066C-E705-8909-98ADF108694B}"/>
              </a:ext>
            </a:extLst>
          </p:cNvPr>
          <p:cNvSpPr txBox="1"/>
          <p:nvPr/>
        </p:nvSpPr>
        <p:spPr>
          <a:xfrm>
            <a:off x="5336301" y="2376629"/>
            <a:ext cx="6296135" cy="830997"/>
          </a:xfrm>
          <a:prstGeom prst="rect">
            <a:avLst/>
          </a:prstGeom>
          <a:noFill/>
        </p:spPr>
        <p:txBody>
          <a:bodyPr wrap="square" lIns="91440" tIns="45720" rIns="91440" bIns="4572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Poppins"/>
                <a:ea typeface="+mn-ea"/>
                <a:cs typeface="Poppins"/>
              </a:rPr>
              <a:t>A similar pattern of excess late-stage disease is observed in some groups of Hispanic, Native-American, Asian, and low-income women, particularly those who are immigrants or less acculturated, presumably due to less access to screening. (2)</a:t>
            </a:r>
          </a:p>
        </p:txBody>
      </p:sp>
      <p:sp>
        <p:nvSpPr>
          <p:cNvPr id="33" name="TextBox 32">
            <a:extLst>
              <a:ext uri="{FF2B5EF4-FFF2-40B4-BE49-F238E27FC236}">
                <a16:creationId xmlns:a16="http://schemas.microsoft.com/office/drawing/2014/main" id="{2C7E24E8-C489-5D03-5485-6BF0DF501526}"/>
              </a:ext>
            </a:extLst>
          </p:cNvPr>
          <p:cNvSpPr txBox="1"/>
          <p:nvPr/>
        </p:nvSpPr>
        <p:spPr>
          <a:xfrm>
            <a:off x="5279199" y="5458262"/>
            <a:ext cx="6296135" cy="523220"/>
          </a:xfrm>
          <a:prstGeom prst="rect">
            <a:avLst/>
          </a:prstGeom>
          <a:noFill/>
        </p:spPr>
        <p:txBody>
          <a:bodyPr wrap="square" lIns="91440" tIns="45720" rIns="91440" bIns="4572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746F8"/>
                </a:solidFill>
                <a:effectLst/>
                <a:uLnTx/>
                <a:uFillTx/>
                <a:latin typeface="Poppins"/>
                <a:ea typeface="+mn-ea"/>
                <a:cs typeface="Poppins"/>
              </a:rPr>
              <a:t>How can this partnership improve timely breast cancer screening, diagnostic testing, and treatment for low-income people?</a:t>
            </a:r>
          </a:p>
        </p:txBody>
      </p:sp>
      <p:sp>
        <p:nvSpPr>
          <p:cNvPr id="35" name="TextBox 34">
            <a:extLst>
              <a:ext uri="{FF2B5EF4-FFF2-40B4-BE49-F238E27FC236}">
                <a16:creationId xmlns:a16="http://schemas.microsoft.com/office/drawing/2014/main" id="{A997F9FF-0FEE-B01A-CF61-19EE1EA4DDE9}"/>
              </a:ext>
            </a:extLst>
          </p:cNvPr>
          <p:cNvSpPr txBox="1"/>
          <p:nvPr/>
        </p:nvSpPr>
        <p:spPr>
          <a:xfrm>
            <a:off x="3044950" y="5535206"/>
            <a:ext cx="2070581" cy="3693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This Project</a:t>
            </a:r>
            <a:endParaRPr kumimoji="0" lang="en-US" sz="18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
        <p:nvSpPr>
          <p:cNvPr id="36" name="TextBox 35">
            <a:extLst>
              <a:ext uri="{FF2B5EF4-FFF2-40B4-BE49-F238E27FC236}">
                <a16:creationId xmlns:a16="http://schemas.microsoft.com/office/drawing/2014/main" id="{8211E409-610A-1BEA-FB4A-372A7FE28404}"/>
              </a:ext>
            </a:extLst>
          </p:cNvPr>
          <p:cNvSpPr txBox="1"/>
          <p:nvPr/>
        </p:nvSpPr>
        <p:spPr>
          <a:xfrm>
            <a:off x="3186427" y="2598364"/>
            <a:ext cx="2070581" cy="3693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The Problem</a:t>
            </a:r>
            <a:endParaRPr kumimoji="0" lang="en-US" sz="18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endParaRPr>
          </a:p>
        </p:txBody>
      </p:sp>
      <p:sp>
        <p:nvSpPr>
          <p:cNvPr id="37" name="TextBox 36">
            <a:extLst>
              <a:ext uri="{FF2B5EF4-FFF2-40B4-BE49-F238E27FC236}">
                <a16:creationId xmlns:a16="http://schemas.microsoft.com/office/drawing/2014/main" id="{A7C0F36C-2CA1-4238-6D2E-017A015DC1E4}"/>
              </a:ext>
            </a:extLst>
          </p:cNvPr>
          <p:cNvSpPr txBox="1"/>
          <p:nvPr/>
        </p:nvSpPr>
        <p:spPr>
          <a:xfrm>
            <a:off x="3186427" y="3617882"/>
            <a:ext cx="2070581" cy="3693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The Problem</a:t>
            </a:r>
            <a:endParaRPr kumimoji="0" lang="en-US" sz="18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
        <p:nvSpPr>
          <p:cNvPr id="38" name="TextBox 37">
            <a:extLst>
              <a:ext uri="{FF2B5EF4-FFF2-40B4-BE49-F238E27FC236}">
                <a16:creationId xmlns:a16="http://schemas.microsoft.com/office/drawing/2014/main" id="{ADA89E18-1F44-C69F-0DD6-510EBA672711}"/>
              </a:ext>
            </a:extLst>
          </p:cNvPr>
          <p:cNvSpPr txBox="1"/>
          <p:nvPr/>
        </p:nvSpPr>
        <p:spPr>
          <a:xfrm>
            <a:off x="3022414" y="4596418"/>
            <a:ext cx="2264079" cy="369332"/>
          </a:xfrm>
          <a:prstGeom prst="rect">
            <a:avLst/>
          </a:prstGeom>
          <a:noFill/>
        </p:spPr>
        <p:txBody>
          <a:bodyPr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lumMod val="50000"/>
                    <a:lumOff val="50000"/>
                  </a:prstClr>
                </a:solidFill>
                <a:effectLst/>
                <a:uLnTx/>
                <a:uFillTx/>
                <a:latin typeface="Poppins"/>
                <a:ea typeface="+mn-ea"/>
                <a:cs typeface="Poppins"/>
              </a:rPr>
              <a:t>Major Barriers</a:t>
            </a:r>
            <a:endParaRPr kumimoji="0" lang="en-US" sz="1800" b="0" i="0" u="none" strike="noStrike" kern="1200" cap="none" spc="0" normalizeH="0" baseline="0" noProof="0">
              <a:ln>
                <a:noFill/>
              </a:ln>
              <a:solidFill>
                <a:prstClr val="black">
                  <a:lumMod val="50000"/>
                  <a:lumOff val="50000"/>
                </a:prstClr>
              </a:solidFill>
              <a:effectLst/>
              <a:uLnTx/>
              <a:uFillTx/>
              <a:latin typeface="Poppins"/>
              <a:ea typeface="+mn-ea"/>
              <a:cs typeface="Poppins"/>
            </a:endParaRPr>
          </a:p>
        </p:txBody>
      </p:sp>
      <p:pic>
        <p:nvPicPr>
          <p:cNvPr id="40" name="Picture 39">
            <a:extLst>
              <a:ext uri="{FF2B5EF4-FFF2-40B4-BE49-F238E27FC236}">
                <a16:creationId xmlns:a16="http://schemas.microsoft.com/office/drawing/2014/main" id="{04AA3E15-8EAB-5667-6C27-8EA308B10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
        <p:nvSpPr>
          <p:cNvPr id="12" name="TextBox 11">
            <a:extLst>
              <a:ext uri="{FF2B5EF4-FFF2-40B4-BE49-F238E27FC236}">
                <a16:creationId xmlns:a16="http://schemas.microsoft.com/office/drawing/2014/main" id="{E0C968C3-FE3D-162B-8749-D202098A30E9}"/>
              </a:ext>
            </a:extLst>
          </p:cNvPr>
          <p:cNvSpPr txBox="1"/>
          <p:nvPr/>
        </p:nvSpPr>
        <p:spPr>
          <a:xfrm>
            <a:off x="5279199" y="4408753"/>
            <a:ext cx="6296135" cy="738664"/>
          </a:xfrm>
          <a:prstGeom prst="rect">
            <a:avLst/>
          </a:prstGeom>
          <a:noFill/>
        </p:spPr>
        <p:txBody>
          <a:bodyPr wrap="square" lIns="91440" tIns="45720" rIns="91440" bIns="4572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50000"/>
                  </a:prstClr>
                </a:solidFill>
                <a:effectLst/>
                <a:uLnTx/>
                <a:uFillTx/>
                <a:latin typeface="Poppins"/>
                <a:ea typeface="+mn-ea"/>
                <a:cs typeface="Poppins"/>
              </a:rPr>
              <a:t>Fear was the most prominent and prohibitive barrier to screening mammography. However, transportation and no paid time off were the most significant barriers to timely breast cancer screening. (4)</a:t>
            </a:r>
          </a:p>
        </p:txBody>
      </p:sp>
      <p:sp>
        <p:nvSpPr>
          <p:cNvPr id="9" name="Rectangle 8">
            <a:extLst>
              <a:ext uri="{FF2B5EF4-FFF2-40B4-BE49-F238E27FC236}">
                <a16:creationId xmlns:a16="http://schemas.microsoft.com/office/drawing/2014/main" id="{7448ED31-B792-EE55-10A0-4B7DD4AC65CE}"/>
              </a:ext>
            </a:extLst>
          </p:cNvPr>
          <p:cNvSpPr/>
          <p:nvPr/>
        </p:nvSpPr>
        <p:spPr>
          <a:xfrm>
            <a:off x="2920236" y="3324339"/>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E32099A-0E04-040E-A2AE-9CC97146DF79}"/>
              </a:ext>
            </a:extLst>
          </p:cNvPr>
          <p:cNvSpPr txBox="1"/>
          <p:nvPr/>
        </p:nvSpPr>
        <p:spPr>
          <a:xfrm>
            <a:off x="5173367" y="3551071"/>
            <a:ext cx="6296135" cy="5638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BFA34EE-A00C-FAB6-6C2D-1240CDC4EFE1}"/>
              </a:ext>
            </a:extLst>
          </p:cNvPr>
          <p:cNvSpPr txBox="1"/>
          <p:nvPr/>
        </p:nvSpPr>
        <p:spPr>
          <a:xfrm>
            <a:off x="5274245" y="3372472"/>
            <a:ext cx="609437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46F8"/>
                </a:solidFill>
                <a:effectLst/>
                <a:uLnTx/>
                <a:uFillTx/>
                <a:latin typeface="Poppins" panose="00000500000000000000" pitchFamily="2" charset="0"/>
                <a:ea typeface="+mn-ea"/>
                <a:cs typeface="Poppins" panose="00000500000000000000" pitchFamily="2" charset="0"/>
              </a:rPr>
              <a:t>Successful breast cancer screening relies on timely follow-up of abnormal mammograms. Delayed or failure to follow-up abnormal mammograms undermines the potential benefits of screening and is associated with poorer outcomes. (3)</a:t>
            </a:r>
          </a:p>
        </p:txBody>
      </p:sp>
      <p:sp>
        <p:nvSpPr>
          <p:cNvPr id="18" name="TextBox 17">
            <a:extLst>
              <a:ext uri="{FF2B5EF4-FFF2-40B4-BE49-F238E27FC236}">
                <a16:creationId xmlns:a16="http://schemas.microsoft.com/office/drawing/2014/main" id="{504AB09F-7F0F-47EF-3009-2EC37A3B8BDA}"/>
              </a:ext>
            </a:extLst>
          </p:cNvPr>
          <p:cNvSpPr txBox="1"/>
          <p:nvPr/>
        </p:nvSpPr>
        <p:spPr>
          <a:xfrm>
            <a:off x="3215912" y="1639086"/>
            <a:ext cx="2070581" cy="3693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Mammography</a:t>
            </a:r>
            <a:endParaRPr kumimoji="0" lang="en-US" sz="18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4268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51B123D-4FD0-E8A9-A71D-4817D7F08C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7" name="TextBox 6">
            <a:extLst>
              <a:ext uri="{FF2B5EF4-FFF2-40B4-BE49-F238E27FC236}">
                <a16:creationId xmlns:a16="http://schemas.microsoft.com/office/drawing/2014/main" id="{5A3FCEA1-B31E-8851-A4F6-8109ABE8A42A}"/>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1" name="Picture 30">
            <a:extLst>
              <a:ext uri="{FF2B5EF4-FFF2-40B4-BE49-F238E27FC236}">
                <a16:creationId xmlns:a16="http://schemas.microsoft.com/office/drawing/2014/main" id="{C8211B80-48CB-83EE-46EB-EDFED97DDDD1}"/>
              </a:ext>
            </a:extLst>
          </p:cNvPr>
          <p:cNvPicPr>
            <a:picLocks noChangeAspect="1"/>
          </p:cNvPicPr>
          <p:nvPr/>
        </p:nvPicPr>
        <p:blipFill>
          <a:blip r:embed="rId3"/>
          <a:stretch>
            <a:fillRect/>
          </a:stretch>
        </p:blipFill>
        <p:spPr>
          <a:xfrm>
            <a:off x="0" y="233116"/>
            <a:ext cx="2920237" cy="2206943"/>
          </a:xfrm>
          <a:prstGeom prst="rect">
            <a:avLst/>
          </a:prstGeom>
        </p:spPr>
      </p:pic>
      <p:sp>
        <p:nvSpPr>
          <p:cNvPr id="32" name="TextBox 31">
            <a:extLst>
              <a:ext uri="{FF2B5EF4-FFF2-40B4-BE49-F238E27FC236}">
                <a16:creationId xmlns:a16="http://schemas.microsoft.com/office/drawing/2014/main" id="{19E13A48-E153-4D84-CADB-4D9B8B8C858F}"/>
              </a:ext>
            </a:extLst>
          </p:cNvPr>
          <p:cNvSpPr txBox="1"/>
          <p:nvPr/>
        </p:nvSpPr>
        <p:spPr>
          <a:xfrm>
            <a:off x="196368" y="413257"/>
            <a:ext cx="2239898" cy="1846659"/>
          </a:xfrm>
          <a:prstGeom prst="rect">
            <a:avLst/>
          </a:prstGeom>
          <a:noFill/>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a:ea typeface="+mn-ea"/>
                <a:cs typeface="Poppins Light"/>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a:ea typeface="+mn-ea"/>
                <a:cs typeface="Poppins Light"/>
              </a:rPr>
              <a:t>Community </a:t>
            </a: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a:ea typeface="+mn-ea"/>
                <a:cs typeface="Poppins Light"/>
              </a:rPr>
              <a:t>Grants </a:t>
            </a: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Why Links to Care?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04AA3E15-8EAB-5667-6C27-8EA308B10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pic>
        <p:nvPicPr>
          <p:cNvPr id="3" name="Picture 5" descr="Diagram, timeline&#10;&#10;Description automatically generated">
            <a:extLst>
              <a:ext uri="{FF2B5EF4-FFF2-40B4-BE49-F238E27FC236}">
                <a16:creationId xmlns:a16="http://schemas.microsoft.com/office/drawing/2014/main" id="{23EF9CFF-B7E9-6B47-345D-B4C4DFD8FE6D}"/>
              </a:ext>
            </a:extLst>
          </p:cNvPr>
          <p:cNvPicPr>
            <a:picLocks noChangeAspect="1"/>
          </p:cNvPicPr>
          <p:nvPr/>
        </p:nvPicPr>
        <p:blipFill>
          <a:blip r:embed="rId5"/>
          <a:stretch>
            <a:fillRect/>
          </a:stretch>
        </p:blipFill>
        <p:spPr>
          <a:xfrm>
            <a:off x="2891482" y="1752723"/>
            <a:ext cx="8437605" cy="4752987"/>
          </a:xfrm>
          <a:prstGeom prst="rect">
            <a:avLst/>
          </a:prstGeom>
          <a:ln>
            <a:solidFill>
              <a:schemeClr val="accent1">
                <a:lumMod val="75000"/>
              </a:schemeClr>
            </a:solidFill>
          </a:ln>
        </p:spPr>
      </p:pic>
      <p:sp>
        <p:nvSpPr>
          <p:cNvPr id="8" name="TextBox 7">
            <a:extLst>
              <a:ext uri="{FF2B5EF4-FFF2-40B4-BE49-F238E27FC236}">
                <a16:creationId xmlns:a16="http://schemas.microsoft.com/office/drawing/2014/main" id="{C7B6FFFA-1F1E-46C8-332F-DDD37810B99B}"/>
              </a:ext>
            </a:extLst>
          </p:cNvPr>
          <p:cNvSpPr txBox="1"/>
          <p:nvPr/>
        </p:nvSpPr>
        <p:spPr>
          <a:xfrm>
            <a:off x="2950638" y="506522"/>
            <a:ext cx="8325144"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746F8"/>
                </a:solidFill>
                <a:effectLst/>
                <a:uLnTx/>
                <a:uFillTx/>
                <a:latin typeface="Poppins"/>
                <a:ea typeface="+mn-ea"/>
                <a:cs typeface="Poppins"/>
              </a:rPr>
              <a:t>If a screening program, however well intentioned, is introduced into a health care system that is not equipped to refer, diagnose, and treat the abnormalities it detects, then the program will not succeed and may be counterproductive.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DAA68B3-6ACA-FB0C-8248-49E1938F856F}"/>
              </a:ext>
            </a:extLst>
          </p:cNvPr>
          <p:cNvSpPr txBox="1"/>
          <p:nvPr/>
        </p:nvSpPr>
        <p:spPr>
          <a:xfrm>
            <a:off x="8307859" y="6557319"/>
            <a:ext cx="38244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C1D1E"/>
                </a:solidFill>
                <a:effectLst/>
                <a:uLnTx/>
                <a:uFillTx/>
                <a:latin typeface="Poppins"/>
                <a:ea typeface="Open Sans"/>
                <a:cs typeface="Open Sans"/>
              </a:rPr>
              <a:t> Breast cancer early detection: A phased approach to implementation. Cancer, 126: 2379-2393. </a:t>
            </a:r>
            <a:r>
              <a:rPr kumimoji="0" lang="en-US" sz="600" b="0" i="0" u="none" strike="noStrike" kern="1200" cap="none" spc="0" normalizeH="0" baseline="0" noProof="0">
                <a:ln>
                  <a:noFill/>
                </a:ln>
                <a:solidFill>
                  <a:prstClr val="black"/>
                </a:solidFill>
                <a:effectLst/>
                <a:uLnTx/>
                <a:uFillTx/>
                <a:latin typeface="Poppins"/>
                <a:ea typeface="Open Sans"/>
                <a:cs typeface="Open Sans"/>
                <a:hlinkClick r:id="rId6"/>
              </a:rPr>
              <a:t>https://doi.org/10.1002/cncr.32887</a:t>
            </a:r>
            <a:endParaRPr kumimoji="0" lang="en-US" sz="600" b="0" i="0" u="none" strike="noStrike" kern="1200" cap="none" spc="0" normalizeH="0" baseline="0" noProof="0">
              <a:ln>
                <a:noFill/>
              </a:ln>
              <a:solidFill>
                <a:prstClr val="black"/>
              </a:solidFill>
              <a:effectLst/>
              <a:uLnTx/>
              <a:uFillTx/>
              <a:latin typeface="Poppins"/>
              <a:ea typeface="+mn-ea"/>
              <a:cs typeface="Poppins"/>
            </a:endParaRPr>
          </a:p>
        </p:txBody>
      </p:sp>
    </p:spTree>
    <p:extLst>
      <p:ext uri="{BB962C8B-B14F-4D97-AF65-F5344CB8AC3E}">
        <p14:creationId xmlns:p14="http://schemas.microsoft.com/office/powerpoint/2010/main" val="117142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05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reast Cancer Journey">
            <a:extLst>
              <a:ext uri="{FF2B5EF4-FFF2-40B4-BE49-F238E27FC236}">
                <a16:creationId xmlns:a16="http://schemas.microsoft.com/office/drawing/2014/main" id="{217767B6-0AAA-6024-B2AC-068896DEF6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7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6711-1FD9-623C-6FD3-2459597B9851}"/>
              </a:ext>
            </a:extLst>
          </p:cNvPr>
          <p:cNvSpPr>
            <a:spLocks noGrp="1"/>
          </p:cNvSpPr>
          <p:nvPr>
            <p:ph type="title"/>
          </p:nvPr>
        </p:nvSpPr>
        <p:spPr/>
        <p:txBody>
          <a:bodyPr lIns="0" tIns="0" rIns="0" bIns="0" anchor="ctr">
            <a:noAutofit/>
          </a:bodyPr>
          <a:lstStyle/>
          <a:p>
            <a:pPr algn="l">
              <a:lnSpc>
                <a:spcPts val="6000"/>
              </a:lnSpc>
            </a:pPr>
            <a:r>
              <a:rPr lang="en-US" sz="4800" b="1">
                <a:solidFill>
                  <a:schemeClr val="bg1"/>
                </a:solidFill>
                <a:latin typeface="Poppins" pitchFamily="2" charset="77"/>
                <a:cs typeface="Poppins" pitchFamily="2" charset="77"/>
              </a:rPr>
              <a:t>NFL Links to Care Community Grants Project </a:t>
            </a:r>
            <a:br>
              <a:rPr lang="en-US" sz="5400"/>
            </a:br>
            <a:br>
              <a:rPr lang="en-US" sz="4400"/>
            </a:br>
            <a:br>
              <a:rPr lang="en-US" sz="4400"/>
            </a:br>
            <a:r>
              <a:rPr lang="en-US" sz="4400" b="0">
                <a:solidFill>
                  <a:schemeClr val="bg1"/>
                </a:solidFill>
                <a:latin typeface="Poppins" pitchFamily="2" charset="77"/>
                <a:cs typeface="Poppins" pitchFamily="2" charset="77"/>
              </a:rPr>
              <a:t>Progress to Date</a:t>
            </a:r>
          </a:p>
        </p:txBody>
      </p:sp>
      <p:sp>
        <p:nvSpPr>
          <p:cNvPr id="3" name="Slide Number Placeholder 2">
            <a:extLst>
              <a:ext uri="{FF2B5EF4-FFF2-40B4-BE49-F238E27FC236}">
                <a16:creationId xmlns:a16="http://schemas.microsoft.com/office/drawing/2014/main" id="{77D80228-1D49-C7AA-5C3E-85C98E1530D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239861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847C4D-CA47-9FE2-B2EC-986D5FF55AE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pic>
        <p:nvPicPr>
          <p:cNvPr id="2" name="Picture 1">
            <a:extLst>
              <a:ext uri="{FF2B5EF4-FFF2-40B4-BE49-F238E27FC236}">
                <a16:creationId xmlns:a16="http://schemas.microsoft.com/office/drawing/2014/main" id="{EF6DE87E-CA9E-338E-3BAE-42B5814C21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
        <p:nvSpPr>
          <p:cNvPr id="8" name="Freeform: Shape 7">
            <a:extLst>
              <a:ext uri="{FF2B5EF4-FFF2-40B4-BE49-F238E27FC236}">
                <a16:creationId xmlns:a16="http://schemas.microsoft.com/office/drawing/2014/main" id="{140F3260-AAA1-6F7D-4313-5C7E5B11B8CC}"/>
              </a:ext>
            </a:extLst>
          </p:cNvPr>
          <p:cNvSpPr/>
          <p:nvPr/>
        </p:nvSpPr>
        <p:spPr>
          <a:xfrm>
            <a:off x="133389" y="3347536"/>
            <a:ext cx="1711930" cy="123381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2746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427" tIns="130427" rIns="130427" bIns="13042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Kick Off – April 21, 2023</a:t>
            </a:r>
          </a:p>
        </p:txBody>
      </p:sp>
      <p:sp>
        <p:nvSpPr>
          <p:cNvPr id="10" name="Freeform: Shape 9">
            <a:extLst>
              <a:ext uri="{FF2B5EF4-FFF2-40B4-BE49-F238E27FC236}">
                <a16:creationId xmlns:a16="http://schemas.microsoft.com/office/drawing/2014/main" id="{C7E0042F-1DBD-DB34-9D2D-8B9355934C2F}"/>
              </a:ext>
            </a:extLst>
          </p:cNvPr>
          <p:cNvSpPr/>
          <p:nvPr/>
        </p:nvSpPr>
        <p:spPr>
          <a:xfrm>
            <a:off x="2148860" y="3380349"/>
            <a:ext cx="1724664" cy="123381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2746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427" tIns="130427" rIns="130427" bIns="13042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Action Planning Meetings</a:t>
            </a:r>
          </a:p>
        </p:txBody>
      </p:sp>
      <p:sp>
        <p:nvSpPr>
          <p:cNvPr id="12" name="Freeform: Shape 11">
            <a:extLst>
              <a:ext uri="{FF2B5EF4-FFF2-40B4-BE49-F238E27FC236}">
                <a16:creationId xmlns:a16="http://schemas.microsoft.com/office/drawing/2014/main" id="{ED6E911E-A1A2-BFAC-0D1F-54E5E3CB7778}"/>
              </a:ext>
            </a:extLst>
          </p:cNvPr>
          <p:cNvSpPr/>
          <p:nvPr/>
        </p:nvSpPr>
        <p:spPr>
          <a:xfrm>
            <a:off x="4177065" y="3429000"/>
            <a:ext cx="1737978" cy="123381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2746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427" tIns="130427" rIns="130427" bIns="13042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Developed Aim statement</a:t>
            </a:r>
          </a:p>
        </p:txBody>
      </p:sp>
      <p:sp>
        <p:nvSpPr>
          <p:cNvPr id="14" name="Freeform: Shape 13">
            <a:extLst>
              <a:ext uri="{FF2B5EF4-FFF2-40B4-BE49-F238E27FC236}">
                <a16:creationId xmlns:a16="http://schemas.microsoft.com/office/drawing/2014/main" id="{378E1DB6-5978-889C-04C9-4B7B6B8F6A3A}"/>
              </a:ext>
            </a:extLst>
          </p:cNvPr>
          <p:cNvSpPr/>
          <p:nvPr/>
        </p:nvSpPr>
        <p:spPr>
          <a:xfrm>
            <a:off x="6218584" y="3429000"/>
            <a:ext cx="1737978" cy="123381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2746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427" tIns="130427" rIns="130427" bIns="13042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a:ea typeface="+mn-ea"/>
                <a:cs typeface="Poppins"/>
              </a:rPr>
              <a:t>Baseline Data via REDCap</a:t>
            </a:r>
            <a:endParaRPr kumimoji="0" lang="en-US" sz="1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16" name="Freeform: Shape 15">
            <a:extLst>
              <a:ext uri="{FF2B5EF4-FFF2-40B4-BE49-F238E27FC236}">
                <a16:creationId xmlns:a16="http://schemas.microsoft.com/office/drawing/2014/main" id="{FD9EED48-1E9C-B431-5C69-8E40AA5E20F4}"/>
              </a:ext>
            </a:extLst>
          </p:cNvPr>
          <p:cNvSpPr/>
          <p:nvPr/>
        </p:nvSpPr>
        <p:spPr>
          <a:xfrm>
            <a:off x="8260103" y="3429000"/>
            <a:ext cx="1737978" cy="123381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2746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427" tIns="130427" rIns="130427" bIns="13042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Monthly Team meetings</a:t>
            </a:r>
          </a:p>
        </p:txBody>
      </p:sp>
      <p:sp>
        <p:nvSpPr>
          <p:cNvPr id="18" name="Freeform: Shape 17">
            <a:extLst>
              <a:ext uri="{FF2B5EF4-FFF2-40B4-BE49-F238E27FC236}">
                <a16:creationId xmlns:a16="http://schemas.microsoft.com/office/drawing/2014/main" id="{D3FDBE3F-4846-795A-41BF-E5CB41AFAAC5}"/>
              </a:ext>
            </a:extLst>
          </p:cNvPr>
          <p:cNvSpPr/>
          <p:nvPr/>
        </p:nvSpPr>
        <p:spPr>
          <a:xfrm>
            <a:off x="10301622" y="3429000"/>
            <a:ext cx="1737978" cy="1233817"/>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2746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427" tIns="130427" rIns="130427" bIns="13042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Process mapping</a:t>
            </a:r>
          </a:p>
        </p:txBody>
      </p:sp>
      <p:sp>
        <p:nvSpPr>
          <p:cNvPr id="24" name="Arrow: Right 23">
            <a:extLst>
              <a:ext uri="{FF2B5EF4-FFF2-40B4-BE49-F238E27FC236}">
                <a16:creationId xmlns:a16="http://schemas.microsoft.com/office/drawing/2014/main" id="{CD3EFBE7-5DAF-A1EF-F5C4-975301F47930}"/>
              </a:ext>
            </a:extLst>
          </p:cNvPr>
          <p:cNvSpPr/>
          <p:nvPr/>
        </p:nvSpPr>
        <p:spPr>
          <a:xfrm>
            <a:off x="1780371" y="3861663"/>
            <a:ext cx="368489" cy="3684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FD9E6F86-5B55-4220-E65B-57C8E89BB2E7}"/>
              </a:ext>
            </a:extLst>
          </p:cNvPr>
          <p:cNvSpPr/>
          <p:nvPr/>
        </p:nvSpPr>
        <p:spPr>
          <a:xfrm>
            <a:off x="5863409" y="3853405"/>
            <a:ext cx="368489" cy="3684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Right 25">
            <a:extLst>
              <a:ext uri="{FF2B5EF4-FFF2-40B4-BE49-F238E27FC236}">
                <a16:creationId xmlns:a16="http://schemas.microsoft.com/office/drawing/2014/main" id="{DA072054-B7CA-9619-3E75-7CF15BFF86AF}"/>
              </a:ext>
            </a:extLst>
          </p:cNvPr>
          <p:cNvSpPr/>
          <p:nvPr/>
        </p:nvSpPr>
        <p:spPr>
          <a:xfrm>
            <a:off x="3821890" y="3861663"/>
            <a:ext cx="368489" cy="3684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90AAB4F9-0A4D-826C-AB1F-8E2ED8927B81}"/>
              </a:ext>
            </a:extLst>
          </p:cNvPr>
          <p:cNvSpPr/>
          <p:nvPr/>
        </p:nvSpPr>
        <p:spPr>
          <a:xfrm>
            <a:off x="7891614" y="3861663"/>
            <a:ext cx="368489" cy="3684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row: Right 27">
            <a:extLst>
              <a:ext uri="{FF2B5EF4-FFF2-40B4-BE49-F238E27FC236}">
                <a16:creationId xmlns:a16="http://schemas.microsoft.com/office/drawing/2014/main" id="{582F8E6C-B7AC-B31D-F2C1-A4D64EC01DA7}"/>
              </a:ext>
            </a:extLst>
          </p:cNvPr>
          <p:cNvSpPr/>
          <p:nvPr/>
        </p:nvSpPr>
        <p:spPr>
          <a:xfrm>
            <a:off x="9945765" y="3861663"/>
            <a:ext cx="368489" cy="3684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CBF864DB-68CF-A14F-9373-20DADDB236D3}"/>
              </a:ext>
            </a:extLst>
          </p:cNvPr>
          <p:cNvSpPr/>
          <p:nvPr/>
        </p:nvSpPr>
        <p:spPr>
          <a:xfrm>
            <a:off x="10043140" y="1824947"/>
            <a:ext cx="2109645" cy="44419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ABB60247-25EA-A666-AC5D-1E5F453C1514}"/>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3" name="Picture 32">
            <a:extLst>
              <a:ext uri="{FF2B5EF4-FFF2-40B4-BE49-F238E27FC236}">
                <a16:creationId xmlns:a16="http://schemas.microsoft.com/office/drawing/2014/main" id="{32DF87DD-5874-445E-E3A8-654A50D75490}"/>
              </a:ext>
            </a:extLst>
          </p:cNvPr>
          <p:cNvPicPr>
            <a:picLocks noChangeAspect="1"/>
          </p:cNvPicPr>
          <p:nvPr/>
        </p:nvPicPr>
        <p:blipFill>
          <a:blip r:embed="rId4"/>
          <a:stretch>
            <a:fillRect/>
          </a:stretch>
        </p:blipFill>
        <p:spPr>
          <a:xfrm>
            <a:off x="0" y="233116"/>
            <a:ext cx="2920237" cy="2206943"/>
          </a:xfrm>
          <a:prstGeom prst="rect">
            <a:avLst/>
          </a:prstGeom>
        </p:spPr>
      </p:pic>
      <p:sp>
        <p:nvSpPr>
          <p:cNvPr id="34" name="TextBox 33">
            <a:extLst>
              <a:ext uri="{FF2B5EF4-FFF2-40B4-BE49-F238E27FC236}">
                <a16:creationId xmlns:a16="http://schemas.microsoft.com/office/drawing/2014/main" id="{32DA2E3D-8CE9-F3F8-FAF1-D03D243F2EEB}"/>
              </a:ext>
            </a:extLst>
          </p:cNvPr>
          <p:cNvSpPr txBox="1"/>
          <p:nvPr/>
        </p:nvSpPr>
        <p:spPr>
          <a:xfrm>
            <a:off x="196368" y="413257"/>
            <a:ext cx="2271410" cy="184665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Grants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Progress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Date</a:t>
            </a:r>
          </a:p>
        </p:txBody>
      </p:sp>
    </p:spTree>
    <p:extLst>
      <p:ext uri="{BB962C8B-B14F-4D97-AF65-F5344CB8AC3E}">
        <p14:creationId xmlns:p14="http://schemas.microsoft.com/office/powerpoint/2010/main" val="75181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51B123D-4FD0-E8A9-A71D-4817D7F08C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7" name="TextBox 6">
            <a:extLst>
              <a:ext uri="{FF2B5EF4-FFF2-40B4-BE49-F238E27FC236}">
                <a16:creationId xmlns:a16="http://schemas.microsoft.com/office/drawing/2014/main" id="{5A3FCEA1-B31E-8851-A4F6-8109ABE8A42A}"/>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1" name="Picture 30">
            <a:extLst>
              <a:ext uri="{FF2B5EF4-FFF2-40B4-BE49-F238E27FC236}">
                <a16:creationId xmlns:a16="http://schemas.microsoft.com/office/drawing/2014/main" id="{C8211B80-48CB-83EE-46EB-EDFED97DDDD1}"/>
              </a:ext>
            </a:extLst>
          </p:cNvPr>
          <p:cNvPicPr>
            <a:picLocks noChangeAspect="1"/>
          </p:cNvPicPr>
          <p:nvPr/>
        </p:nvPicPr>
        <p:blipFill>
          <a:blip r:embed="rId3"/>
          <a:stretch>
            <a:fillRect/>
          </a:stretch>
        </p:blipFill>
        <p:spPr>
          <a:xfrm>
            <a:off x="0" y="233116"/>
            <a:ext cx="2920237" cy="2206943"/>
          </a:xfrm>
          <a:prstGeom prst="rect">
            <a:avLst/>
          </a:prstGeom>
        </p:spPr>
      </p:pic>
      <p:sp>
        <p:nvSpPr>
          <p:cNvPr id="32" name="TextBox 31">
            <a:extLst>
              <a:ext uri="{FF2B5EF4-FFF2-40B4-BE49-F238E27FC236}">
                <a16:creationId xmlns:a16="http://schemas.microsoft.com/office/drawing/2014/main" id="{19E13A48-E153-4D84-CADB-4D9B8B8C858F}"/>
              </a:ext>
            </a:extLst>
          </p:cNvPr>
          <p:cNvSpPr txBox="1"/>
          <p:nvPr/>
        </p:nvSpPr>
        <p:spPr>
          <a:xfrm>
            <a:off x="196368" y="413257"/>
            <a:ext cx="2388482" cy="123110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Grants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p:txBody>
      </p:sp>
      <p:pic>
        <p:nvPicPr>
          <p:cNvPr id="40" name="Picture 39">
            <a:extLst>
              <a:ext uri="{FF2B5EF4-FFF2-40B4-BE49-F238E27FC236}">
                <a16:creationId xmlns:a16="http://schemas.microsoft.com/office/drawing/2014/main" id="{04AA3E15-8EAB-5667-6C27-8EA308B10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
        <p:nvSpPr>
          <p:cNvPr id="4" name="TextBox 3">
            <a:extLst>
              <a:ext uri="{FF2B5EF4-FFF2-40B4-BE49-F238E27FC236}">
                <a16:creationId xmlns:a16="http://schemas.microsoft.com/office/drawing/2014/main" id="{27FCFE76-CF45-609B-6833-05A7B976DD0D}"/>
              </a:ext>
            </a:extLst>
          </p:cNvPr>
          <p:cNvSpPr txBox="1"/>
          <p:nvPr/>
        </p:nvSpPr>
        <p:spPr>
          <a:xfrm>
            <a:off x="3501690" y="180461"/>
            <a:ext cx="832514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Core Team Members</a:t>
            </a:r>
          </a:p>
        </p:txBody>
      </p:sp>
      <p:sp>
        <p:nvSpPr>
          <p:cNvPr id="3" name="TextBox 2">
            <a:extLst>
              <a:ext uri="{FF2B5EF4-FFF2-40B4-BE49-F238E27FC236}">
                <a16:creationId xmlns:a16="http://schemas.microsoft.com/office/drawing/2014/main" id="{10921426-C2BC-0F52-43FF-4F3BEC0D3840}"/>
              </a:ext>
            </a:extLst>
          </p:cNvPr>
          <p:cNvSpPr txBox="1"/>
          <p:nvPr/>
        </p:nvSpPr>
        <p:spPr>
          <a:xfrm>
            <a:off x="279118" y="3017203"/>
            <a:ext cx="2222982" cy="1754326"/>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Meeting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Monthly- 3</a:t>
            </a:r>
            <a:r>
              <a:rPr kumimoji="0" lang="en-US" sz="1800" b="0" i="0" u="none" strike="noStrike" kern="1200" cap="none" spc="0" normalizeH="0" baseline="30000" noProof="0">
                <a:ln>
                  <a:noFill/>
                </a:ln>
                <a:solidFill>
                  <a:prstClr val="white"/>
                </a:solidFill>
                <a:effectLst/>
                <a:uLnTx/>
                <a:uFillTx/>
                <a:latin typeface="Calibri" panose="020F0502020204030204"/>
                <a:ea typeface="+mn-ea"/>
                <a:cs typeface="+mn-cs"/>
              </a:rPr>
              <a:t>rd</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Tuesday of every month @ 10am for 1 hour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F0A15AD-DA35-9624-8DC9-7121B03106C3}"/>
              </a:ext>
            </a:extLst>
          </p:cNvPr>
          <p:cNvGraphicFramePr>
            <a:graphicFrameLocks noGrp="1"/>
          </p:cNvGraphicFramePr>
          <p:nvPr/>
        </p:nvGraphicFramePr>
        <p:xfrm>
          <a:off x="3127375" y="1033153"/>
          <a:ext cx="7786048" cy="4999981"/>
        </p:xfrm>
        <a:graphic>
          <a:graphicData uri="http://schemas.openxmlformats.org/drawingml/2006/table">
            <a:tbl>
              <a:tblPr firstRow="1" firstCol="1" bandRow="1"/>
              <a:tblGrid>
                <a:gridCol w="2594794">
                  <a:extLst>
                    <a:ext uri="{9D8B030D-6E8A-4147-A177-3AD203B41FA5}">
                      <a16:colId xmlns:a16="http://schemas.microsoft.com/office/drawing/2014/main" val="1191376168"/>
                    </a:ext>
                  </a:extLst>
                </a:gridCol>
                <a:gridCol w="2595627">
                  <a:extLst>
                    <a:ext uri="{9D8B030D-6E8A-4147-A177-3AD203B41FA5}">
                      <a16:colId xmlns:a16="http://schemas.microsoft.com/office/drawing/2014/main" val="3068105005"/>
                    </a:ext>
                  </a:extLst>
                </a:gridCol>
                <a:gridCol w="2595627">
                  <a:extLst>
                    <a:ext uri="{9D8B030D-6E8A-4147-A177-3AD203B41FA5}">
                      <a16:colId xmlns:a16="http://schemas.microsoft.com/office/drawing/2014/main" val="3635566328"/>
                    </a:ext>
                  </a:extLst>
                </a:gridCol>
              </a:tblGrid>
              <a:tr h="213063">
                <a:tc>
                  <a:txBody>
                    <a:bodyPr/>
                    <a:lstStyle/>
                    <a:p>
                      <a:pPr marL="0" marR="0">
                        <a:lnSpc>
                          <a:spcPct val="107000"/>
                        </a:lnSpc>
                        <a:spcBef>
                          <a:spcPts val="0"/>
                        </a:spcBef>
                        <a:spcAft>
                          <a:spcPts val="0"/>
                        </a:spcAft>
                      </a:pPr>
                      <a:r>
                        <a:rPr lang="en-US" sz="1100" b="1" kern="100">
                          <a:solidFill>
                            <a:srgbClr val="FFFFFF"/>
                          </a:solidFill>
                          <a:effectLst/>
                          <a:latin typeface="Poppins Light" panose="00000400000000000000" pitchFamily="2" charset="0"/>
                          <a:ea typeface="Calibri" panose="020F0502020204030204" pitchFamily="34" charset="0"/>
                          <a:cs typeface="Times New Roman" panose="02020603050405020304" pitchFamily="18" charset="0"/>
                        </a:rPr>
                        <a:t>Core Team Member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0" marR="0">
                        <a:lnSpc>
                          <a:spcPct val="107000"/>
                        </a:lnSpc>
                        <a:spcBef>
                          <a:spcPts val="0"/>
                        </a:spcBef>
                        <a:spcAft>
                          <a:spcPts val="0"/>
                        </a:spcAft>
                      </a:pPr>
                      <a:r>
                        <a:rPr lang="en-US" sz="1100" b="1" kern="100">
                          <a:solidFill>
                            <a:srgbClr val="FFFFFF"/>
                          </a:solidFill>
                          <a:effectLst/>
                          <a:latin typeface="Poppins Light" panose="00000400000000000000" pitchFamily="2" charset="0"/>
                          <a:ea typeface="Calibri" panose="020F0502020204030204" pitchFamily="34" charset="0"/>
                          <a:cs typeface="Times New Roman" panose="02020603050405020304" pitchFamily="18" charset="0"/>
                        </a:rPr>
                        <a:t>N.E.W. Community Clinic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c>
                  <a:txBody>
                    <a:bodyPr/>
                    <a:lstStyle/>
                    <a:p>
                      <a:pPr marL="0" marR="0">
                        <a:lnSpc>
                          <a:spcPct val="107000"/>
                        </a:lnSpc>
                        <a:spcBef>
                          <a:spcPts val="0"/>
                        </a:spcBef>
                        <a:spcAft>
                          <a:spcPts val="0"/>
                        </a:spcAft>
                      </a:pPr>
                      <a:r>
                        <a:rPr lang="en-US" sz="1100" b="1" kern="100">
                          <a:solidFill>
                            <a:srgbClr val="FFFFFF"/>
                          </a:solidFill>
                          <a:effectLst/>
                          <a:latin typeface="Poppins Light" panose="00000400000000000000" pitchFamily="2" charset="0"/>
                          <a:ea typeface="Calibri" panose="020F0502020204030204" pitchFamily="34" charset="0"/>
                          <a:cs typeface="Times New Roman" panose="02020603050405020304" pitchFamily="18" charset="0"/>
                        </a:rPr>
                        <a:t>Bellin Health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extLst>
                  <a:ext uri="{0D108BD9-81ED-4DB2-BD59-A6C34878D82A}">
                    <a16:rowId xmlns:a16="http://schemas.microsoft.com/office/drawing/2014/main" val="3460059199"/>
                  </a:ext>
                </a:extLst>
              </a:tr>
              <a:tr h="43378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Health System Leadership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a:effectLst/>
                          <a:latin typeface="Poppins Light" panose="00000400000000000000" pitchFamily="2"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Kim Franzen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Jen Macdonald and Sarah Jensen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34938827"/>
                  </a:ext>
                </a:extLst>
              </a:tr>
              <a:tr h="65450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Clinical Champion (MD, DO, PA, NP, RN, MA)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a:effectLst/>
                          <a:latin typeface="Poppins Light" panose="00000400000000000000" pitchFamily="2"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Penny LePine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Amy Bradley and Jill Spejcher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44463294"/>
                  </a:ext>
                </a:extLst>
              </a:tr>
              <a:tr h="43378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Quality Improvement Lead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a:effectLst/>
                          <a:latin typeface="Poppins Light" panose="00000400000000000000" pitchFamily="2"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Penny LePine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Lori Notz</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69546658"/>
                  </a:ext>
                </a:extLst>
              </a:tr>
              <a:tr h="43378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Information Technology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a:effectLst/>
                          <a:latin typeface="Poppins Light" panose="00000400000000000000" pitchFamily="2"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Penny LePine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Lori Notz</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55953562"/>
                  </a:ext>
                </a:extLst>
              </a:tr>
              <a:tr h="65450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Populations Health Manager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a:effectLst/>
                          <a:latin typeface="Poppins Light" panose="00000400000000000000" pitchFamily="2"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Kim Franzen and Penny LePine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Maggie Koch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54703917"/>
                  </a:ext>
                </a:extLst>
              </a:tr>
              <a:tr h="65450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Care Coordinator/Navigator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a:effectLst/>
                          <a:latin typeface="Poppins Light" panose="00000400000000000000" pitchFamily="2"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Penny LePine and case management team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Maggie Koch and case management team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92292717"/>
                  </a:ext>
                </a:extLst>
              </a:tr>
              <a:tr h="65450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Marketing/Community Outreach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a:effectLst/>
                          <a:latin typeface="Poppins Light" panose="00000400000000000000" pitchFamily="2"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Kim Franzen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Holly Schroeder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49695655"/>
                  </a:ext>
                </a:extLst>
              </a:tr>
              <a:tr h="43378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Grant Administration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Kim Franzen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Jeannette Brittain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Ashley Jones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86371257"/>
                  </a:ext>
                </a:extLst>
              </a:tr>
              <a:tr h="433782">
                <a:tc>
                  <a:txBody>
                    <a:bodyPr/>
                    <a:lstStyle/>
                    <a:p>
                      <a:pPr marL="0" marR="0">
                        <a:lnSpc>
                          <a:spcPct val="107000"/>
                        </a:lnSpc>
                        <a:spcBef>
                          <a:spcPts val="0"/>
                        </a:spcBef>
                        <a:spcAft>
                          <a:spcPts val="0"/>
                        </a:spcAft>
                      </a:pPr>
                      <a:r>
                        <a:rPr lang="en-US" sz="1100" b="1"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American Cancer Society Staff Partner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Kim Kinner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100" kern="100">
                          <a:solidFill>
                            <a:srgbClr val="000000"/>
                          </a:solidFill>
                          <a:effectLst/>
                          <a:latin typeface="Poppins Light" panose="00000400000000000000" pitchFamily="2" charset="0"/>
                          <a:ea typeface="Calibri" panose="020F0502020204030204" pitchFamily="34" charset="0"/>
                          <a:cs typeface="Times New Roman" panose="02020603050405020304" pitchFamily="18" charset="0"/>
                        </a:rPr>
                        <a:t>Kim Kinner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84396912"/>
                  </a:ext>
                </a:extLst>
              </a:tr>
            </a:tbl>
          </a:graphicData>
        </a:graphic>
      </p:graphicFrame>
    </p:spTree>
    <p:extLst>
      <p:ext uri="{BB962C8B-B14F-4D97-AF65-F5344CB8AC3E}">
        <p14:creationId xmlns:p14="http://schemas.microsoft.com/office/powerpoint/2010/main" val="401234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51B123D-4FD0-E8A9-A71D-4817D7F08C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7" name="TextBox 6">
            <a:extLst>
              <a:ext uri="{FF2B5EF4-FFF2-40B4-BE49-F238E27FC236}">
                <a16:creationId xmlns:a16="http://schemas.microsoft.com/office/drawing/2014/main" id="{5A3FCEA1-B31E-8851-A4F6-8109ABE8A42A}"/>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1" name="Picture 30">
            <a:extLst>
              <a:ext uri="{FF2B5EF4-FFF2-40B4-BE49-F238E27FC236}">
                <a16:creationId xmlns:a16="http://schemas.microsoft.com/office/drawing/2014/main" id="{C8211B80-48CB-83EE-46EB-EDFED97DDDD1}"/>
              </a:ext>
            </a:extLst>
          </p:cNvPr>
          <p:cNvPicPr>
            <a:picLocks noChangeAspect="1"/>
          </p:cNvPicPr>
          <p:nvPr/>
        </p:nvPicPr>
        <p:blipFill>
          <a:blip r:embed="rId3"/>
          <a:stretch>
            <a:fillRect/>
          </a:stretch>
        </p:blipFill>
        <p:spPr>
          <a:xfrm>
            <a:off x="0" y="233116"/>
            <a:ext cx="2920237" cy="2206943"/>
          </a:xfrm>
          <a:prstGeom prst="rect">
            <a:avLst/>
          </a:prstGeom>
        </p:spPr>
      </p:pic>
      <p:sp>
        <p:nvSpPr>
          <p:cNvPr id="32" name="TextBox 31">
            <a:extLst>
              <a:ext uri="{FF2B5EF4-FFF2-40B4-BE49-F238E27FC236}">
                <a16:creationId xmlns:a16="http://schemas.microsoft.com/office/drawing/2014/main" id="{19E13A48-E153-4D84-CADB-4D9B8B8C858F}"/>
              </a:ext>
            </a:extLst>
          </p:cNvPr>
          <p:cNvSpPr txBox="1"/>
          <p:nvPr/>
        </p:nvSpPr>
        <p:spPr>
          <a:xfrm>
            <a:off x="196368" y="413257"/>
            <a:ext cx="2388482" cy="123110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Grants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p:txBody>
      </p:sp>
      <p:pic>
        <p:nvPicPr>
          <p:cNvPr id="40" name="Picture 39">
            <a:extLst>
              <a:ext uri="{FF2B5EF4-FFF2-40B4-BE49-F238E27FC236}">
                <a16:creationId xmlns:a16="http://schemas.microsoft.com/office/drawing/2014/main" id="{04AA3E15-8EAB-5667-6C27-8EA308B10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graphicFrame>
        <p:nvGraphicFramePr>
          <p:cNvPr id="2" name="Table 10">
            <a:extLst>
              <a:ext uri="{FF2B5EF4-FFF2-40B4-BE49-F238E27FC236}">
                <a16:creationId xmlns:a16="http://schemas.microsoft.com/office/drawing/2014/main" id="{04612977-3CCB-6063-0712-6673B055EF69}"/>
              </a:ext>
            </a:extLst>
          </p:cNvPr>
          <p:cNvGraphicFramePr>
            <a:graphicFrameLocks noGrp="1"/>
          </p:cNvGraphicFramePr>
          <p:nvPr/>
        </p:nvGraphicFramePr>
        <p:xfrm>
          <a:off x="519364" y="3217876"/>
          <a:ext cx="11400715" cy="2712720"/>
        </p:xfrm>
        <a:graphic>
          <a:graphicData uri="http://schemas.openxmlformats.org/drawingml/2006/table">
            <a:tbl>
              <a:tblPr firstRow="1" bandRow="1">
                <a:tableStyleId>{5C22544A-7EE6-4342-B048-85BDC9FD1C3A}</a:tableStyleId>
              </a:tblPr>
              <a:tblGrid>
                <a:gridCol w="3370154">
                  <a:extLst>
                    <a:ext uri="{9D8B030D-6E8A-4147-A177-3AD203B41FA5}">
                      <a16:colId xmlns:a16="http://schemas.microsoft.com/office/drawing/2014/main" val="2927907618"/>
                    </a:ext>
                  </a:extLst>
                </a:gridCol>
                <a:gridCol w="8030561">
                  <a:extLst>
                    <a:ext uri="{9D8B030D-6E8A-4147-A177-3AD203B41FA5}">
                      <a16:colId xmlns:a16="http://schemas.microsoft.com/office/drawing/2014/main" val="1593665696"/>
                    </a:ext>
                  </a:extLst>
                </a:gridCol>
              </a:tblGrid>
              <a:tr h="2239353">
                <a:tc>
                  <a:txBody>
                    <a:bodyPr/>
                    <a:lstStyle/>
                    <a:p>
                      <a:pPr algn="ctr"/>
                      <a:r>
                        <a:rPr lang="en-US" sz="2800">
                          <a:latin typeface="Poppins" panose="00000500000000000000" pitchFamily="2" charset="0"/>
                          <a:cs typeface="Poppins" panose="00000500000000000000" pitchFamily="2" charset="0"/>
                        </a:rPr>
                        <a:t>AIM Statement</a:t>
                      </a:r>
                    </a:p>
                  </a:txBody>
                  <a:tcPr anchor="ctr">
                    <a:solidFill>
                      <a:srgbClr val="2746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mn-lt"/>
                          <a:ea typeface="+mn-ea"/>
                          <a:cs typeface="+mn-cs"/>
                        </a:rPr>
                        <a:t>We aim to increase access to breast cancer screening and reduce delays in follow up care in women aged 40 and older by increasing breast cancer screening rates from 44% to 64% and developing a process to ensure timely follow-up and treatment through multicomponent interventions in partnership with Bellin Health by December 31, 2024. It is important for us to work on this now because breast cancer is the most common diagnosed cancer in WI and it's about preventative care to keep the community well and increase access to care while ensuring quality outcomes with evidenced based practices.</a:t>
                      </a:r>
                    </a:p>
                    <a:p>
                      <a:endParaRPr lang="en-US" sz="1600" b="0" kern="1200">
                        <a:solidFill>
                          <a:sysClr val="windowText" lastClr="000000"/>
                        </a:solidFill>
                        <a:effectLst/>
                        <a:latin typeface="Poppins" panose="00000500000000000000" pitchFamily="2" charset="0"/>
                        <a:ea typeface="+mn-ea"/>
                        <a:cs typeface="Poppins" panose="00000500000000000000" pitchFamily="2" charset="0"/>
                      </a:endParaRPr>
                    </a:p>
                  </a:txBody>
                  <a:tcPr marL="137160" marR="137160" marT="137160" marB="137160" anchor="ctr">
                    <a:solidFill>
                      <a:schemeClr val="bg1">
                        <a:lumMod val="85000"/>
                      </a:schemeClr>
                    </a:solidFill>
                  </a:tcPr>
                </a:tc>
                <a:extLst>
                  <a:ext uri="{0D108BD9-81ED-4DB2-BD59-A6C34878D82A}">
                    <a16:rowId xmlns:a16="http://schemas.microsoft.com/office/drawing/2014/main" val="82949113"/>
                  </a:ext>
                </a:extLst>
              </a:tr>
            </a:tbl>
          </a:graphicData>
        </a:graphic>
      </p:graphicFrame>
      <p:sp>
        <p:nvSpPr>
          <p:cNvPr id="3" name="TextBox 2">
            <a:extLst>
              <a:ext uri="{FF2B5EF4-FFF2-40B4-BE49-F238E27FC236}">
                <a16:creationId xmlns:a16="http://schemas.microsoft.com/office/drawing/2014/main" id="{DBEA551C-C43F-4C4B-124E-6527F337EF68}"/>
              </a:ext>
            </a:extLst>
          </p:cNvPr>
          <p:cNvSpPr txBox="1"/>
          <p:nvPr/>
        </p:nvSpPr>
        <p:spPr>
          <a:xfrm>
            <a:off x="2960935" y="496225"/>
            <a:ext cx="832514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AIM Statement</a:t>
            </a:r>
          </a:p>
        </p:txBody>
      </p:sp>
    </p:spTree>
    <p:extLst>
      <p:ext uri="{BB962C8B-B14F-4D97-AF65-F5344CB8AC3E}">
        <p14:creationId xmlns:p14="http://schemas.microsoft.com/office/powerpoint/2010/main" val="68856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6711-1FD9-623C-6FD3-2459597B9851}"/>
              </a:ext>
            </a:extLst>
          </p:cNvPr>
          <p:cNvSpPr>
            <a:spLocks noGrp="1"/>
          </p:cNvSpPr>
          <p:nvPr>
            <p:ph type="title"/>
          </p:nvPr>
        </p:nvSpPr>
        <p:spPr/>
        <p:txBody>
          <a:bodyPr lIns="0" tIns="0" rIns="0" bIns="0" anchor="ctr">
            <a:noAutofit/>
          </a:bodyPr>
          <a:lstStyle/>
          <a:p>
            <a:pPr algn="l">
              <a:lnSpc>
                <a:spcPct val="100000"/>
              </a:lnSpc>
            </a:pPr>
            <a:r>
              <a:rPr lang="en-US" b="1">
                <a:solidFill>
                  <a:schemeClr val="bg1"/>
                </a:solidFill>
                <a:latin typeface="Poppins" pitchFamily="2" charset="77"/>
                <a:cs typeface="Poppins" pitchFamily="2" charset="77"/>
              </a:rPr>
              <a:t>Thank You</a:t>
            </a:r>
          </a:p>
        </p:txBody>
      </p:sp>
      <p:sp>
        <p:nvSpPr>
          <p:cNvPr id="3" name="Slide Number Placeholder 2">
            <a:extLst>
              <a:ext uri="{FF2B5EF4-FFF2-40B4-BE49-F238E27FC236}">
                <a16:creationId xmlns:a16="http://schemas.microsoft.com/office/drawing/2014/main" id="{F550D420-DF99-0CDD-D2C8-FD5C129A270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pic>
        <p:nvPicPr>
          <p:cNvPr id="7" name="Picture 6" descr="A picture containing text, clipart&#10;&#10;Description automatically generated">
            <a:extLst>
              <a:ext uri="{FF2B5EF4-FFF2-40B4-BE49-F238E27FC236}">
                <a16:creationId xmlns:a16="http://schemas.microsoft.com/office/drawing/2014/main" id="{8723249C-5562-91FC-9FA8-41DC535D8C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3153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picture containing person, window, eating, indoor&#10;&#10;Description automatically generated">
            <a:extLst>
              <a:ext uri="{FF2B5EF4-FFF2-40B4-BE49-F238E27FC236}">
                <a16:creationId xmlns:a16="http://schemas.microsoft.com/office/drawing/2014/main" id="{11187166-C930-AA29-7370-EBAE0F9DFA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156286" cy="6858000"/>
          </a:xfrm>
          <a:prstGeom prst="rect">
            <a:avLst/>
          </a:prstGeom>
        </p:spPr>
      </p:pic>
      <p:pic>
        <p:nvPicPr>
          <p:cNvPr id="28" name="Picture 27">
            <a:extLst>
              <a:ext uri="{FF2B5EF4-FFF2-40B4-BE49-F238E27FC236}">
                <a16:creationId xmlns:a16="http://schemas.microsoft.com/office/drawing/2014/main" id="{9503DA63-2710-70A9-5874-B477265ABB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7378"/>
          <a:stretch/>
        </p:blipFill>
        <p:spPr>
          <a:xfrm>
            <a:off x="6944810" y="-23151"/>
            <a:ext cx="5247189" cy="6924911"/>
          </a:xfrm>
          <a:prstGeom prst="rect">
            <a:avLst/>
          </a:prstGeom>
        </p:spPr>
      </p:pic>
      <p:pic>
        <p:nvPicPr>
          <p:cNvPr id="7" name="Picture 6">
            <a:extLst>
              <a:ext uri="{FF2B5EF4-FFF2-40B4-BE49-F238E27FC236}">
                <a16:creationId xmlns:a16="http://schemas.microsoft.com/office/drawing/2014/main" id="{B34566A2-62DF-08A3-B986-A435E79301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1737" y="291107"/>
            <a:ext cx="2084733" cy="1154120"/>
          </a:xfrm>
          <a:prstGeom prst="rect">
            <a:avLst/>
          </a:prstGeom>
        </p:spPr>
      </p:pic>
      <p:pic>
        <p:nvPicPr>
          <p:cNvPr id="39" name="Picture 38">
            <a:extLst>
              <a:ext uri="{FF2B5EF4-FFF2-40B4-BE49-F238E27FC236}">
                <a16:creationId xmlns:a16="http://schemas.microsoft.com/office/drawing/2014/main" id="{CE8BF015-7150-272E-88D8-6945FA578A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931920"/>
            <a:ext cx="8378456" cy="1890272"/>
          </a:xfrm>
          <a:prstGeom prst="rect">
            <a:avLst/>
          </a:prstGeom>
        </p:spPr>
      </p:pic>
      <p:sp>
        <p:nvSpPr>
          <p:cNvPr id="3" name="Title 1">
            <a:extLst>
              <a:ext uri="{FF2B5EF4-FFF2-40B4-BE49-F238E27FC236}">
                <a16:creationId xmlns:a16="http://schemas.microsoft.com/office/drawing/2014/main" id="{4E2507A8-5ABB-AB79-E5CD-54CDEC7B6B83}"/>
              </a:ext>
            </a:extLst>
          </p:cNvPr>
          <p:cNvSpPr txBox="1">
            <a:spLocks/>
          </p:cNvSpPr>
          <p:nvPr/>
        </p:nvSpPr>
        <p:spPr>
          <a:xfrm>
            <a:off x="383850" y="4035716"/>
            <a:ext cx="7314409" cy="1682678"/>
          </a:xfrm>
          <a:prstGeom prst="rect">
            <a:avLst/>
          </a:prstGeom>
        </p:spPr>
        <p:txBody>
          <a:bodyPr vert="horz" lIns="0" tIns="0" rIns="0" bIns="0" rtlCol="0" anchor="ctr">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Poppins" pitchFamily="2" charset="77"/>
                <a:ea typeface="+mj-ea"/>
                <a:cs typeface="Poppins" pitchFamily="2" charset="77"/>
              </a:rPr>
              <a:t>N.E.W. Community Clinic and Bellin Health</a:t>
            </a:r>
          </a:p>
        </p:txBody>
      </p:sp>
      <p:sp>
        <p:nvSpPr>
          <p:cNvPr id="22" name="Title 1">
            <a:extLst>
              <a:ext uri="{FF2B5EF4-FFF2-40B4-BE49-F238E27FC236}">
                <a16:creationId xmlns:a16="http://schemas.microsoft.com/office/drawing/2014/main" id="{B49034DD-070D-0042-AA1B-5C7DF6C345E2}"/>
              </a:ext>
            </a:extLst>
          </p:cNvPr>
          <p:cNvSpPr>
            <a:spLocks noGrp="1"/>
          </p:cNvSpPr>
          <p:nvPr>
            <p:ph type="ctrTitle"/>
          </p:nvPr>
        </p:nvSpPr>
        <p:spPr>
          <a:xfrm>
            <a:off x="7834415" y="4624054"/>
            <a:ext cx="3894643" cy="506003"/>
          </a:xfrm>
        </p:spPr>
        <p:txBody>
          <a:bodyPr lIns="0" tIns="0" rIns="0" bIns="0" anchor="t">
            <a:noAutofit/>
          </a:bodyPr>
          <a:lstStyle/>
          <a:p>
            <a:pPr algn="r">
              <a:lnSpc>
                <a:spcPct val="100000"/>
              </a:lnSpc>
            </a:pPr>
            <a:br>
              <a:rPr lang="en-US" sz="3600">
                <a:solidFill>
                  <a:srgbClr val="2746F8"/>
                </a:solidFill>
                <a:latin typeface="Poppins"/>
                <a:cs typeface="Poppins"/>
              </a:rPr>
            </a:br>
            <a:endParaRPr lang="en-US" sz="3600">
              <a:solidFill>
                <a:srgbClr val="2746F8"/>
              </a:solidFill>
            </a:endParaRPr>
          </a:p>
        </p:txBody>
      </p:sp>
    </p:spTree>
    <p:extLst>
      <p:ext uri="{BB962C8B-B14F-4D97-AF65-F5344CB8AC3E}">
        <p14:creationId xmlns:p14="http://schemas.microsoft.com/office/powerpoint/2010/main" val="371201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BC4F2D-04FE-22FC-85CB-1775A5A4B3DF}"/>
              </a:ext>
            </a:extLst>
          </p:cNvPr>
          <p:cNvSpPr>
            <a:spLocks noGrp="1"/>
          </p:cNvSpPr>
          <p:nvPr>
            <p:ph type="body" sz="quarter" idx="14"/>
          </p:nvPr>
        </p:nvSpPr>
        <p:spPr>
          <a:xfrm>
            <a:off x="4775806" y="1624083"/>
            <a:ext cx="6799580" cy="4285397"/>
          </a:xfrm>
        </p:spPr>
        <p:txBody>
          <a:bodyPr>
            <a:normAutofit fontScale="85000" lnSpcReduction="20000"/>
          </a:bodyPr>
          <a:lstStyle/>
          <a:p>
            <a:pPr>
              <a:lnSpc>
                <a:spcPct val="110000"/>
              </a:lnSpc>
              <a:spcAft>
                <a:spcPts val="600"/>
              </a:spcAft>
            </a:pPr>
            <a:r>
              <a:rPr lang="en-US" sz="2000"/>
              <a:t>“Achieving the aim of high-quality care that includes appropriate screening, timely follow-up, multimodality treatment, supportive care, and survivorship care requires well-coordinated approaches to care delivery. </a:t>
            </a:r>
          </a:p>
          <a:p>
            <a:pPr>
              <a:lnSpc>
                <a:spcPct val="110000"/>
              </a:lnSpc>
              <a:spcAft>
                <a:spcPts val="600"/>
              </a:spcAft>
            </a:pPr>
            <a:r>
              <a:rPr lang="en-US" sz="2000"/>
              <a:t>Screening is a process, not a singular event, that requires coordination, communication, and cooperation across multiple clinicians, patients, caregivers, and payers. </a:t>
            </a:r>
          </a:p>
          <a:p>
            <a:pPr>
              <a:lnSpc>
                <a:spcPct val="110000"/>
              </a:lnSpc>
              <a:spcAft>
                <a:spcPts val="600"/>
              </a:spcAft>
            </a:pPr>
            <a:r>
              <a:rPr lang="en-US" sz="2000"/>
              <a:t>Breakdowns in this process can inhibit or delay follow-up, may result in duplicative or unnecessary testing, and create needless distress for patients and their loved ones. </a:t>
            </a:r>
          </a:p>
          <a:p>
            <a:pPr>
              <a:lnSpc>
                <a:spcPct val="110000"/>
              </a:lnSpc>
              <a:spcAft>
                <a:spcPts val="600"/>
              </a:spcAft>
            </a:pPr>
            <a:r>
              <a:rPr lang="en-US" sz="2000"/>
              <a:t>Lack of follow-up can also perpetuate disparities in receipt of timely, high-quality care, as well as disparities in cancer-related mortality among minority and underserved populations.”</a:t>
            </a:r>
          </a:p>
        </p:txBody>
      </p:sp>
      <p:sp>
        <p:nvSpPr>
          <p:cNvPr id="7" name="TextBox 6">
            <a:extLst>
              <a:ext uri="{FF2B5EF4-FFF2-40B4-BE49-F238E27FC236}">
                <a16:creationId xmlns:a16="http://schemas.microsoft.com/office/drawing/2014/main" id="{C49647DC-D4C4-BBE3-B202-15FC7F95F2B7}"/>
              </a:ext>
            </a:extLst>
          </p:cNvPr>
          <p:cNvSpPr txBox="1"/>
          <p:nvPr/>
        </p:nvSpPr>
        <p:spPr>
          <a:xfrm>
            <a:off x="403383" y="4971393"/>
            <a:ext cx="3390851" cy="830318"/>
          </a:xfrm>
          <a:prstGeom prst="rect">
            <a:avLst/>
          </a:prstGeom>
          <a:noFill/>
        </p:spPr>
        <p:txBody>
          <a:bodyPr wrap="square" anchor="ctr" anchorCtr="0">
            <a:norm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Poppins" pitchFamily="2" charset="77"/>
              <a:ea typeface="+mn-ea"/>
              <a:cs typeface="Poppins" pitchFamily="2" charset="77"/>
            </a:endParaRPr>
          </a:p>
        </p:txBody>
      </p:sp>
      <p:sp>
        <p:nvSpPr>
          <p:cNvPr id="5" name="TextBox 4">
            <a:extLst>
              <a:ext uri="{FF2B5EF4-FFF2-40B4-BE49-F238E27FC236}">
                <a16:creationId xmlns:a16="http://schemas.microsoft.com/office/drawing/2014/main" id="{2A77DFFC-B71A-7D8A-6EDF-D1A6729B0B9A}"/>
              </a:ext>
            </a:extLst>
          </p:cNvPr>
          <p:cNvSpPr txBox="1"/>
          <p:nvPr/>
        </p:nvSpPr>
        <p:spPr>
          <a:xfrm>
            <a:off x="7226599" y="6244524"/>
            <a:ext cx="4687897"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Sallie J Weaver, Paul B Jacobsen, Cancer care coordination: opportunities for healthcare delivery research, Translational Behavioral Medicine, Volume 8, Issue 3, June 2018, Pages 503–508 </a:t>
            </a:r>
            <a:r>
              <a:rPr kumimoji="0" lang="en-US" sz="900" b="0" i="0" u="none" strike="noStrike" kern="1200" cap="none" spc="0" normalizeH="0" baseline="0" noProof="0">
                <a:ln>
                  <a:noFill/>
                </a:ln>
                <a:solidFill>
                  <a:srgbClr val="006FB7"/>
                </a:solidFill>
                <a:effectLst/>
                <a:uLnTx/>
                <a:uFillTx/>
                <a:latin typeface="Source Sans Pro" panose="020B0503030403020204" pitchFamily="34" charset="0"/>
                <a:ea typeface="+mn-ea"/>
                <a:cs typeface="+mn-cs"/>
                <a:hlinkClick r:id="rId3"/>
              </a:rPr>
              <a:t>https://doi.org/10.1093/tbm/ibx079</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0F1A557-7911-06E6-C6CE-966997D3FBB5}"/>
              </a:ext>
            </a:extLst>
          </p:cNvPr>
          <p:cNvPicPr>
            <a:picLocks noChangeAspect="1"/>
          </p:cNvPicPr>
          <p:nvPr/>
        </p:nvPicPr>
        <p:blipFill>
          <a:blip r:embed="rId4"/>
          <a:stretch>
            <a:fillRect/>
          </a:stretch>
        </p:blipFill>
        <p:spPr>
          <a:xfrm>
            <a:off x="176512" y="480957"/>
            <a:ext cx="4358867" cy="3314236"/>
          </a:xfrm>
          <a:prstGeom prst="rect">
            <a:avLst/>
          </a:prstGeom>
        </p:spPr>
      </p:pic>
    </p:spTree>
    <p:extLst>
      <p:ext uri="{BB962C8B-B14F-4D97-AF65-F5344CB8AC3E}">
        <p14:creationId xmlns:p14="http://schemas.microsoft.com/office/powerpoint/2010/main" val="172073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6711-1FD9-623C-6FD3-2459597B9851}"/>
              </a:ext>
            </a:extLst>
          </p:cNvPr>
          <p:cNvSpPr>
            <a:spLocks noGrp="1"/>
          </p:cNvSpPr>
          <p:nvPr>
            <p:ph type="title"/>
          </p:nvPr>
        </p:nvSpPr>
        <p:spPr/>
        <p:txBody>
          <a:bodyPr lIns="0" tIns="0" rIns="0" bIns="0" anchor="ctr">
            <a:noAutofit/>
          </a:bodyPr>
          <a:lstStyle/>
          <a:p>
            <a:pPr algn="l">
              <a:lnSpc>
                <a:spcPts val="6000"/>
              </a:lnSpc>
            </a:pPr>
            <a:r>
              <a:rPr lang="en-US" sz="4800" b="1">
                <a:solidFill>
                  <a:schemeClr val="bg1"/>
                </a:solidFill>
                <a:latin typeface="Poppins" pitchFamily="2" charset="77"/>
                <a:cs typeface="Poppins" pitchFamily="2" charset="77"/>
              </a:rPr>
              <a:t>NFL Links to Care Community Grants Project </a:t>
            </a:r>
            <a:br>
              <a:rPr lang="en-US" sz="5400" b="1">
                <a:solidFill>
                  <a:schemeClr val="bg1"/>
                </a:solidFill>
                <a:latin typeface="Poppins" pitchFamily="2" charset="77"/>
                <a:cs typeface="Poppins" pitchFamily="2" charset="77"/>
              </a:rPr>
            </a:br>
            <a:br>
              <a:rPr lang="en-US" sz="4400" b="1">
                <a:solidFill>
                  <a:schemeClr val="bg1"/>
                </a:solidFill>
                <a:latin typeface="Poppins" pitchFamily="2" charset="77"/>
                <a:cs typeface="Poppins" pitchFamily="2" charset="77"/>
              </a:rPr>
            </a:br>
            <a:br>
              <a:rPr lang="en-US" sz="4400" b="1">
                <a:solidFill>
                  <a:schemeClr val="bg1"/>
                </a:solidFill>
                <a:latin typeface="Poppins" pitchFamily="2" charset="77"/>
                <a:cs typeface="Poppins" pitchFamily="2" charset="77"/>
              </a:rPr>
            </a:br>
            <a:endParaRPr lang="en-US" sz="4400" b="0">
              <a:solidFill>
                <a:schemeClr val="bg1"/>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77D80228-1D49-C7AA-5C3E-85C98E1530D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419183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26D572-FADD-F48C-9255-86063ADBFFB7}"/>
              </a:ext>
            </a:extLst>
          </p:cNvPr>
          <p:cNvSpPr txBox="1"/>
          <p:nvPr/>
        </p:nvSpPr>
        <p:spPr>
          <a:xfrm>
            <a:off x="3182580" y="687621"/>
            <a:ext cx="8325144" cy="58477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The NFL Links to Care Community Grants Project aims to </a:t>
            </a:r>
            <a:r>
              <a:rPr kumimoji="0" lang="en-US" sz="22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improve outcomes for people at risk for breast cancer who are served by community health centers.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Patients of community health centers rely on hospitals to provide mammograms, diagnostic procedures, and/or cancer treatment. This project will create connections between the community health centers and NFL affiliated hospitals to ensure that patients complete their needed screenings, follow-up care, and treatment in a timely manner.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Success will be dependent upon a strong partnership between both organizations to assess the current relationship between the two systems and develop an action plan using evidence-based practices to improve referral/follow up processes and existing challenges.</a:t>
            </a:r>
          </a:p>
        </p:txBody>
      </p:sp>
      <p:sp>
        <p:nvSpPr>
          <p:cNvPr id="10" name="Slide Number Placeholder 9">
            <a:extLst>
              <a:ext uri="{FF2B5EF4-FFF2-40B4-BE49-F238E27FC236}">
                <a16:creationId xmlns:a16="http://schemas.microsoft.com/office/drawing/2014/main" id="{351B123D-4FD0-E8A9-A71D-4817D7F08C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7" name="TextBox 6">
            <a:extLst>
              <a:ext uri="{FF2B5EF4-FFF2-40B4-BE49-F238E27FC236}">
                <a16:creationId xmlns:a16="http://schemas.microsoft.com/office/drawing/2014/main" id="{5A3FCEA1-B31E-8851-A4F6-8109ABE8A42A}"/>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1" name="Picture 30">
            <a:extLst>
              <a:ext uri="{FF2B5EF4-FFF2-40B4-BE49-F238E27FC236}">
                <a16:creationId xmlns:a16="http://schemas.microsoft.com/office/drawing/2014/main" id="{C8211B80-48CB-83EE-46EB-EDFED97DDDD1}"/>
              </a:ext>
            </a:extLst>
          </p:cNvPr>
          <p:cNvPicPr>
            <a:picLocks noChangeAspect="1"/>
          </p:cNvPicPr>
          <p:nvPr/>
        </p:nvPicPr>
        <p:blipFill>
          <a:blip r:embed="rId3"/>
          <a:stretch>
            <a:fillRect/>
          </a:stretch>
        </p:blipFill>
        <p:spPr>
          <a:xfrm>
            <a:off x="0" y="233116"/>
            <a:ext cx="2920237" cy="2206943"/>
          </a:xfrm>
          <a:prstGeom prst="rect">
            <a:avLst/>
          </a:prstGeom>
        </p:spPr>
      </p:pic>
      <p:sp>
        <p:nvSpPr>
          <p:cNvPr id="32" name="TextBox 31">
            <a:extLst>
              <a:ext uri="{FF2B5EF4-FFF2-40B4-BE49-F238E27FC236}">
                <a16:creationId xmlns:a16="http://schemas.microsoft.com/office/drawing/2014/main" id="{19E13A48-E153-4D84-CADB-4D9B8B8C858F}"/>
              </a:ext>
            </a:extLst>
          </p:cNvPr>
          <p:cNvSpPr txBox="1"/>
          <p:nvPr/>
        </p:nvSpPr>
        <p:spPr>
          <a:xfrm>
            <a:off x="196368" y="413257"/>
            <a:ext cx="2723870" cy="123110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Grants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p:txBody>
      </p:sp>
      <p:pic>
        <p:nvPicPr>
          <p:cNvPr id="33" name="Picture 32">
            <a:extLst>
              <a:ext uri="{FF2B5EF4-FFF2-40B4-BE49-F238E27FC236}">
                <a16:creationId xmlns:a16="http://schemas.microsoft.com/office/drawing/2014/main" id="{55ECF4A7-8B7A-48F4-4ED1-8033F36E38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Tree>
    <p:extLst>
      <p:ext uri="{BB962C8B-B14F-4D97-AF65-F5344CB8AC3E}">
        <p14:creationId xmlns:p14="http://schemas.microsoft.com/office/powerpoint/2010/main" val="280878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6711-1FD9-623C-6FD3-2459597B9851}"/>
              </a:ext>
            </a:extLst>
          </p:cNvPr>
          <p:cNvSpPr>
            <a:spLocks noGrp="1"/>
          </p:cNvSpPr>
          <p:nvPr>
            <p:ph type="title"/>
          </p:nvPr>
        </p:nvSpPr>
        <p:spPr/>
        <p:txBody>
          <a:bodyPr lIns="0" tIns="0" rIns="0" bIns="0" anchor="ctr">
            <a:noAutofit/>
          </a:bodyPr>
          <a:lstStyle/>
          <a:p>
            <a:pPr algn="l">
              <a:lnSpc>
                <a:spcPts val="6000"/>
              </a:lnSpc>
            </a:pPr>
            <a:r>
              <a:rPr lang="en-US" sz="4800" b="1">
                <a:solidFill>
                  <a:schemeClr val="bg1"/>
                </a:solidFill>
                <a:latin typeface="Poppins" pitchFamily="2" charset="77"/>
                <a:cs typeface="Poppins" pitchFamily="2" charset="77"/>
              </a:rPr>
              <a:t>NFL Links to Care Community Grants Project </a:t>
            </a:r>
            <a:br>
              <a:rPr lang="en-US" sz="5400" b="1">
                <a:solidFill>
                  <a:schemeClr val="bg1"/>
                </a:solidFill>
                <a:latin typeface="Poppins" pitchFamily="2" charset="77"/>
                <a:cs typeface="Poppins" pitchFamily="2" charset="77"/>
              </a:rPr>
            </a:br>
            <a:br>
              <a:rPr lang="en-US" sz="4400" b="1">
                <a:solidFill>
                  <a:schemeClr val="bg1"/>
                </a:solidFill>
                <a:latin typeface="Poppins" pitchFamily="2" charset="77"/>
                <a:cs typeface="Poppins" pitchFamily="2" charset="77"/>
              </a:rPr>
            </a:br>
            <a:br>
              <a:rPr lang="en-US" sz="4400" b="1">
                <a:solidFill>
                  <a:schemeClr val="bg1"/>
                </a:solidFill>
                <a:latin typeface="Poppins" pitchFamily="2" charset="77"/>
                <a:cs typeface="Poppins" pitchFamily="2" charset="77"/>
              </a:rPr>
            </a:br>
            <a:r>
              <a:rPr lang="en-US" sz="4400" b="0">
                <a:solidFill>
                  <a:schemeClr val="bg1"/>
                </a:solidFill>
                <a:latin typeface="Poppins" pitchFamily="2" charset="77"/>
                <a:cs typeface="Poppins" pitchFamily="2" charset="77"/>
              </a:rPr>
              <a:t>Partners and Objectives</a:t>
            </a:r>
          </a:p>
        </p:txBody>
      </p:sp>
      <p:sp>
        <p:nvSpPr>
          <p:cNvPr id="3" name="Slide Number Placeholder 2">
            <a:extLst>
              <a:ext uri="{FF2B5EF4-FFF2-40B4-BE49-F238E27FC236}">
                <a16:creationId xmlns:a16="http://schemas.microsoft.com/office/drawing/2014/main" id="{77D80228-1D49-C7AA-5C3E-85C98E1530D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21221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B26A35-DF15-4DDE-9CC5-83F7352C10A4}"/>
              </a:ext>
            </a:extLst>
          </p:cNvPr>
          <p:cNvGrpSpPr/>
          <p:nvPr/>
        </p:nvGrpSpPr>
        <p:grpSpPr>
          <a:xfrm>
            <a:off x="1476897" y="407389"/>
            <a:ext cx="9238207" cy="6043224"/>
            <a:chOff x="1391505" y="633338"/>
            <a:chExt cx="14361991" cy="9394975"/>
          </a:xfrm>
          <a:solidFill>
            <a:schemeClr val="bg1">
              <a:lumMod val="85000"/>
            </a:schemeClr>
          </a:solidFill>
        </p:grpSpPr>
        <p:sp>
          <p:nvSpPr>
            <p:cNvPr id="109" name="Freeform 108"/>
            <p:cNvSpPr>
              <a:spLocks/>
            </p:cNvSpPr>
            <p:nvPr/>
          </p:nvSpPr>
          <p:spPr bwMode="auto">
            <a:xfrm>
              <a:off x="14690787" y="633338"/>
              <a:ext cx="1062709" cy="1740381"/>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0" name="Freeform 109"/>
            <p:cNvSpPr>
              <a:spLocks/>
            </p:cNvSpPr>
            <p:nvPr/>
          </p:nvSpPr>
          <p:spPr bwMode="auto">
            <a:xfrm>
              <a:off x="5752479" y="6135560"/>
              <a:ext cx="3908156" cy="3892753"/>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1" name="Freeform 110"/>
            <p:cNvSpPr>
              <a:spLocks/>
            </p:cNvSpPr>
            <p:nvPr/>
          </p:nvSpPr>
          <p:spPr bwMode="auto">
            <a:xfrm>
              <a:off x="9252490" y="5973844"/>
              <a:ext cx="1359193" cy="1363042"/>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2" name="Freeform 111"/>
            <p:cNvSpPr>
              <a:spLocks/>
            </p:cNvSpPr>
            <p:nvPr/>
          </p:nvSpPr>
          <p:spPr bwMode="auto">
            <a:xfrm>
              <a:off x="9446542" y="7286828"/>
              <a:ext cx="1659523" cy="1428501"/>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solidFill>
              <a:schemeClr val="accent1">
                <a:lumMod val="60000"/>
                <a:lumOff val="40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3" name="Freeform 112"/>
            <p:cNvSpPr>
              <a:spLocks/>
            </p:cNvSpPr>
            <p:nvPr/>
          </p:nvSpPr>
          <p:spPr bwMode="auto">
            <a:xfrm>
              <a:off x="8333778" y="1257103"/>
              <a:ext cx="1848193" cy="2240931"/>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4" name="Freeform 113"/>
            <p:cNvSpPr>
              <a:spLocks/>
            </p:cNvSpPr>
            <p:nvPr/>
          </p:nvSpPr>
          <p:spPr bwMode="auto">
            <a:xfrm>
              <a:off x="9550504" y="2027183"/>
              <a:ext cx="1405393" cy="1767335"/>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solidFill>
              <a:schemeClr val="accent1">
                <a:lumMod val="60000"/>
                <a:lumOff val="40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5" name="Freeform 114"/>
            <p:cNvSpPr>
              <a:spLocks/>
            </p:cNvSpPr>
            <p:nvPr/>
          </p:nvSpPr>
          <p:spPr bwMode="auto">
            <a:xfrm>
              <a:off x="10101109" y="1780757"/>
              <a:ext cx="1517057" cy="700773"/>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solidFill>
              <a:schemeClr val="accent1">
                <a:lumMod val="60000"/>
                <a:lumOff val="40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6" name="Freeform 115"/>
            <p:cNvSpPr>
              <a:spLocks/>
            </p:cNvSpPr>
            <p:nvPr/>
          </p:nvSpPr>
          <p:spPr bwMode="auto">
            <a:xfrm>
              <a:off x="11106065" y="2273609"/>
              <a:ext cx="1078112" cy="1574813"/>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solidFill>
              <a:schemeClr val="accent1">
                <a:lumMod val="60000"/>
                <a:lumOff val="40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7" name="Freeform 116"/>
            <p:cNvSpPr>
              <a:spLocks/>
            </p:cNvSpPr>
            <p:nvPr/>
          </p:nvSpPr>
          <p:spPr bwMode="auto">
            <a:xfrm>
              <a:off x="12480655" y="6043151"/>
              <a:ext cx="1386144" cy="1178222"/>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8" name="Freeform 117"/>
            <p:cNvSpPr>
              <a:spLocks/>
            </p:cNvSpPr>
            <p:nvPr/>
          </p:nvSpPr>
          <p:spPr bwMode="auto">
            <a:xfrm>
              <a:off x="12303536" y="4306619"/>
              <a:ext cx="2086917" cy="1397694"/>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19" name="Freeform 118"/>
            <p:cNvSpPr>
              <a:spLocks/>
            </p:cNvSpPr>
            <p:nvPr/>
          </p:nvSpPr>
          <p:spPr bwMode="auto">
            <a:xfrm>
              <a:off x="12711681" y="3174603"/>
              <a:ext cx="1601767" cy="1132020"/>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0" name="Freeform 119"/>
            <p:cNvSpPr>
              <a:spLocks/>
            </p:cNvSpPr>
            <p:nvPr/>
          </p:nvSpPr>
          <p:spPr bwMode="auto">
            <a:xfrm>
              <a:off x="13108272" y="4075593"/>
              <a:ext cx="1363042" cy="604516"/>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1" name="Freeform 120"/>
            <p:cNvSpPr>
              <a:spLocks/>
            </p:cNvSpPr>
            <p:nvPr/>
          </p:nvSpPr>
          <p:spPr bwMode="auto">
            <a:xfrm>
              <a:off x="3978975" y="1099236"/>
              <a:ext cx="2751461" cy="1882845"/>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2" name="Freeform 121"/>
            <p:cNvSpPr>
              <a:spLocks/>
            </p:cNvSpPr>
            <p:nvPr/>
          </p:nvSpPr>
          <p:spPr bwMode="auto">
            <a:xfrm>
              <a:off x="8880534" y="4510691"/>
              <a:ext cx="1863593" cy="164797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3" name="Freeform 122"/>
            <p:cNvSpPr>
              <a:spLocks/>
            </p:cNvSpPr>
            <p:nvPr/>
          </p:nvSpPr>
          <p:spPr bwMode="auto">
            <a:xfrm>
              <a:off x="10921245" y="3817620"/>
              <a:ext cx="908695" cy="160946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4" name="Freeform 123"/>
            <p:cNvSpPr>
              <a:spLocks/>
            </p:cNvSpPr>
            <p:nvPr/>
          </p:nvSpPr>
          <p:spPr bwMode="auto">
            <a:xfrm>
              <a:off x="11625868" y="3490333"/>
              <a:ext cx="1170521" cy="1451602"/>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5" name="Freeform 124"/>
            <p:cNvSpPr>
              <a:spLocks/>
            </p:cNvSpPr>
            <p:nvPr/>
          </p:nvSpPr>
          <p:spPr bwMode="auto">
            <a:xfrm>
              <a:off x="10590112" y="4803323"/>
              <a:ext cx="2056114" cy="1228274"/>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6" name="Freeform 125"/>
            <p:cNvSpPr>
              <a:spLocks/>
            </p:cNvSpPr>
            <p:nvPr/>
          </p:nvSpPr>
          <p:spPr bwMode="auto">
            <a:xfrm>
              <a:off x="10447645" y="5592653"/>
              <a:ext cx="2371847" cy="931796"/>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7" name="Freeform 126"/>
            <p:cNvSpPr>
              <a:spLocks/>
            </p:cNvSpPr>
            <p:nvPr/>
          </p:nvSpPr>
          <p:spPr bwMode="auto">
            <a:xfrm>
              <a:off x="11494955" y="7733474"/>
              <a:ext cx="2595169" cy="1886697"/>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solidFill>
              <a:schemeClr val="accent1">
                <a:lumMod val="60000"/>
                <a:lumOff val="40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8" name="Freeform 127"/>
            <p:cNvSpPr>
              <a:spLocks/>
            </p:cNvSpPr>
            <p:nvPr/>
          </p:nvSpPr>
          <p:spPr bwMode="auto">
            <a:xfrm>
              <a:off x="12449852" y="4029390"/>
              <a:ext cx="1185924" cy="1332236"/>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29" name="Freeform 128"/>
            <p:cNvSpPr>
              <a:spLocks/>
            </p:cNvSpPr>
            <p:nvPr/>
          </p:nvSpPr>
          <p:spPr bwMode="auto">
            <a:xfrm>
              <a:off x="14232587" y="1811560"/>
              <a:ext cx="465895" cy="931796"/>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0" name="Freeform 129"/>
            <p:cNvSpPr>
              <a:spLocks/>
            </p:cNvSpPr>
            <p:nvPr/>
          </p:nvSpPr>
          <p:spPr bwMode="auto">
            <a:xfrm>
              <a:off x="14455912" y="2543136"/>
              <a:ext cx="997251" cy="48900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1" name="Freeform 130"/>
            <p:cNvSpPr>
              <a:spLocks/>
            </p:cNvSpPr>
            <p:nvPr/>
          </p:nvSpPr>
          <p:spPr bwMode="auto">
            <a:xfrm>
              <a:off x="14571425" y="1630592"/>
              <a:ext cx="550605" cy="1055011"/>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2" name="Freeform 28"/>
            <p:cNvSpPr>
              <a:spLocks/>
            </p:cNvSpPr>
            <p:nvPr/>
          </p:nvSpPr>
          <p:spPr bwMode="auto">
            <a:xfrm>
              <a:off x="2381738" y="3456914"/>
              <a:ext cx="1792091" cy="290675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3" name="Freeform 29"/>
            <p:cNvSpPr>
              <a:spLocks/>
            </p:cNvSpPr>
            <p:nvPr/>
          </p:nvSpPr>
          <p:spPr bwMode="auto">
            <a:xfrm>
              <a:off x="3864370" y="3775780"/>
              <a:ext cx="1496488" cy="2074935"/>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4" name="Freeform 30"/>
            <p:cNvSpPr>
              <a:spLocks/>
            </p:cNvSpPr>
            <p:nvPr/>
          </p:nvSpPr>
          <p:spPr bwMode="auto">
            <a:xfrm>
              <a:off x="4811218" y="2759108"/>
              <a:ext cx="1916797" cy="1686752"/>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5" name="Freeform 31"/>
            <p:cNvSpPr>
              <a:spLocks/>
            </p:cNvSpPr>
            <p:nvPr/>
          </p:nvSpPr>
          <p:spPr bwMode="auto">
            <a:xfrm>
              <a:off x="5199200" y="4334950"/>
              <a:ext cx="1999936" cy="1603568"/>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6" name="Freeform 32"/>
            <p:cNvSpPr>
              <a:spLocks/>
            </p:cNvSpPr>
            <p:nvPr/>
          </p:nvSpPr>
          <p:spPr bwMode="auto">
            <a:xfrm>
              <a:off x="3397871" y="5679730"/>
              <a:ext cx="1815183" cy="2167360"/>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solidFill>
              <a:schemeClr val="bg1">
                <a:lumMod val="85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7" name="Freeform 33"/>
            <p:cNvSpPr>
              <a:spLocks/>
            </p:cNvSpPr>
            <p:nvPr/>
          </p:nvSpPr>
          <p:spPr bwMode="auto">
            <a:xfrm>
              <a:off x="4982114" y="5832230"/>
              <a:ext cx="1926035" cy="2056450"/>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8" name="Freeform 34"/>
            <p:cNvSpPr>
              <a:spLocks/>
            </p:cNvSpPr>
            <p:nvPr/>
          </p:nvSpPr>
          <p:spPr bwMode="auto">
            <a:xfrm>
              <a:off x="6732637" y="1400464"/>
              <a:ext cx="1879845" cy="118303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39" name="Freeform 35"/>
            <p:cNvSpPr>
              <a:spLocks/>
            </p:cNvSpPr>
            <p:nvPr/>
          </p:nvSpPr>
          <p:spPr bwMode="auto">
            <a:xfrm>
              <a:off x="6681828" y="2541910"/>
              <a:ext cx="1976841" cy="1386371"/>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solidFill>
              <a:schemeClr val="bg1">
                <a:lumMod val="85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0" name="Freeform 36"/>
            <p:cNvSpPr>
              <a:spLocks/>
            </p:cNvSpPr>
            <p:nvPr/>
          </p:nvSpPr>
          <p:spPr bwMode="auto">
            <a:xfrm>
              <a:off x="6654114" y="3692597"/>
              <a:ext cx="2355582" cy="1141446"/>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1" name="Freeform 37"/>
            <p:cNvSpPr>
              <a:spLocks/>
            </p:cNvSpPr>
            <p:nvPr/>
          </p:nvSpPr>
          <p:spPr bwMode="auto">
            <a:xfrm>
              <a:off x="7152946" y="4806313"/>
              <a:ext cx="2073836" cy="1136824"/>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2" name="Freeform 38"/>
            <p:cNvSpPr>
              <a:spLocks/>
            </p:cNvSpPr>
            <p:nvPr/>
          </p:nvSpPr>
          <p:spPr bwMode="auto">
            <a:xfrm>
              <a:off x="6875819" y="5915410"/>
              <a:ext cx="2415626" cy="1247734"/>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3" name="Freeform 39"/>
            <p:cNvSpPr>
              <a:spLocks/>
            </p:cNvSpPr>
            <p:nvPr/>
          </p:nvSpPr>
          <p:spPr bwMode="auto">
            <a:xfrm>
              <a:off x="8606052" y="3424565"/>
              <a:ext cx="1635052" cy="1141446"/>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4" name="Freeform 40"/>
            <p:cNvSpPr>
              <a:spLocks/>
            </p:cNvSpPr>
            <p:nvPr/>
          </p:nvSpPr>
          <p:spPr bwMode="auto">
            <a:xfrm>
              <a:off x="9924217" y="3669493"/>
              <a:ext cx="1168553" cy="2084176"/>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5" name="Freeform 41"/>
            <p:cNvSpPr>
              <a:spLocks/>
            </p:cNvSpPr>
            <p:nvPr/>
          </p:nvSpPr>
          <p:spPr bwMode="auto">
            <a:xfrm>
              <a:off x="14155029" y="3304414"/>
              <a:ext cx="424928" cy="905763"/>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6" name="Freeform 42"/>
            <p:cNvSpPr>
              <a:spLocks/>
            </p:cNvSpPr>
            <p:nvPr/>
          </p:nvSpPr>
          <p:spPr bwMode="auto">
            <a:xfrm>
              <a:off x="14482961" y="2911608"/>
              <a:ext cx="521923" cy="429774"/>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7" name="Freeform 43"/>
            <p:cNvSpPr>
              <a:spLocks/>
            </p:cNvSpPr>
            <p:nvPr/>
          </p:nvSpPr>
          <p:spPr bwMode="auto">
            <a:xfrm>
              <a:off x="14884797" y="2870018"/>
              <a:ext cx="263273" cy="235683"/>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8" name="Freeform 44"/>
            <p:cNvSpPr>
              <a:spLocks/>
            </p:cNvSpPr>
            <p:nvPr/>
          </p:nvSpPr>
          <p:spPr bwMode="auto">
            <a:xfrm>
              <a:off x="2003719" y="764251"/>
              <a:ext cx="1794285" cy="1416947"/>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solidFill>
              <a:schemeClr val="accent1">
                <a:lumMod val="60000"/>
                <a:lumOff val="40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49" name="Freeform 45"/>
            <p:cNvSpPr>
              <a:spLocks/>
            </p:cNvSpPr>
            <p:nvPr/>
          </p:nvSpPr>
          <p:spPr bwMode="auto">
            <a:xfrm>
              <a:off x="1576322" y="1788456"/>
              <a:ext cx="2244784" cy="1844340"/>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0" name="Freeform 46"/>
            <p:cNvSpPr>
              <a:spLocks/>
            </p:cNvSpPr>
            <p:nvPr/>
          </p:nvSpPr>
          <p:spPr bwMode="auto">
            <a:xfrm>
              <a:off x="1391505" y="3216956"/>
              <a:ext cx="2367998" cy="3927408"/>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1" name="Freeform 47"/>
            <p:cNvSpPr>
              <a:spLocks/>
            </p:cNvSpPr>
            <p:nvPr/>
          </p:nvSpPr>
          <p:spPr bwMode="auto">
            <a:xfrm>
              <a:off x="3409115" y="1072282"/>
              <a:ext cx="1617170" cy="2810792"/>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solidFill>
              <a:schemeClr val="bg1">
                <a:lumMod val="85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2" name="Freeform 48"/>
            <p:cNvSpPr>
              <a:spLocks/>
            </p:cNvSpPr>
            <p:nvPr/>
          </p:nvSpPr>
          <p:spPr bwMode="auto">
            <a:xfrm>
              <a:off x="10216619" y="6451293"/>
              <a:ext cx="970301" cy="1821236"/>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3" name="Freeform 49"/>
            <p:cNvSpPr>
              <a:spLocks/>
            </p:cNvSpPr>
            <p:nvPr/>
          </p:nvSpPr>
          <p:spPr bwMode="auto">
            <a:xfrm>
              <a:off x="11125317" y="6362733"/>
              <a:ext cx="1097364" cy="1840491"/>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4" name="Freeform 50"/>
            <p:cNvSpPr>
              <a:spLocks/>
            </p:cNvSpPr>
            <p:nvPr/>
          </p:nvSpPr>
          <p:spPr bwMode="auto">
            <a:xfrm>
              <a:off x="11837641" y="6270325"/>
              <a:ext cx="1520909" cy="1694175"/>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solidFill>
              <a:schemeClr val="bg1">
                <a:lumMod val="85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5" name="Freeform 51"/>
            <p:cNvSpPr>
              <a:spLocks/>
            </p:cNvSpPr>
            <p:nvPr/>
          </p:nvSpPr>
          <p:spPr bwMode="auto">
            <a:xfrm>
              <a:off x="12207279" y="5234566"/>
              <a:ext cx="2383398" cy="1124318"/>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6" name="Freeform 52"/>
            <p:cNvSpPr>
              <a:spLocks/>
            </p:cNvSpPr>
            <p:nvPr/>
          </p:nvSpPr>
          <p:spPr bwMode="auto">
            <a:xfrm>
              <a:off x="14136326" y="4052492"/>
              <a:ext cx="331136" cy="442797"/>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7" name="Freeform 53"/>
            <p:cNvSpPr>
              <a:spLocks/>
            </p:cNvSpPr>
            <p:nvPr/>
          </p:nvSpPr>
          <p:spPr bwMode="auto">
            <a:xfrm>
              <a:off x="12846443" y="1900120"/>
              <a:ext cx="1775030" cy="1551709"/>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solidFill>
              <a:schemeClr val="accent1">
                <a:lumMod val="60000"/>
                <a:lumOff val="40000"/>
              </a:schemeClr>
            </a:solid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8" name="Freeform 54"/>
            <p:cNvSpPr>
              <a:spLocks/>
            </p:cNvSpPr>
            <p:nvPr/>
          </p:nvSpPr>
          <p:spPr bwMode="auto">
            <a:xfrm>
              <a:off x="14579126" y="3201556"/>
              <a:ext cx="515953" cy="33498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159" name="Freeform 55"/>
            <p:cNvSpPr>
              <a:spLocks/>
            </p:cNvSpPr>
            <p:nvPr/>
          </p:nvSpPr>
          <p:spPr bwMode="auto">
            <a:xfrm>
              <a:off x="14328848" y="4653155"/>
              <a:ext cx="142464" cy="26567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grpFill/>
            <a:ln w="6350">
              <a:solidFill>
                <a:schemeClr val="bg1"/>
              </a:solidFill>
              <a:round/>
              <a:headEnd/>
              <a:tailEnd/>
            </a:ln>
          </p:spPr>
          <p:txBody>
            <a:bodyPr/>
            <a:lstStyle/>
            <a:p>
              <a:pPr marL="0" marR="0" lvl="0" indent="0" algn="l" defTabSz="294071" rtl="0" eaLnBrk="1" fontAlgn="auto" latinLnBrk="0" hangingPunct="1">
                <a:lnSpc>
                  <a:spcPct val="100000"/>
                </a:lnSpc>
                <a:spcBef>
                  <a:spcPts val="0"/>
                </a:spcBef>
                <a:spcAft>
                  <a:spcPts val="0"/>
                </a:spcAft>
                <a:buClrTx/>
                <a:buSzTx/>
                <a:buFontTx/>
                <a:buNone/>
                <a:tabLst/>
                <a:defRPr/>
              </a:pPr>
              <a:endParaRPr kumimoji="0" lang="en-GB" sz="5595"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grpSp>
      <p:pic>
        <p:nvPicPr>
          <p:cNvPr id="54" name="Picture 53">
            <a:extLst>
              <a:ext uri="{FF2B5EF4-FFF2-40B4-BE49-F238E27FC236}">
                <a16:creationId xmlns:a16="http://schemas.microsoft.com/office/drawing/2014/main" id="{BC412E3F-9433-8696-FF84-982E14114F5E}"/>
              </a:ext>
            </a:extLst>
          </p:cNvPr>
          <p:cNvPicPr>
            <a:picLocks noChangeAspect="1"/>
          </p:cNvPicPr>
          <p:nvPr/>
        </p:nvPicPr>
        <p:blipFill>
          <a:blip r:embed="rId3"/>
          <a:stretch>
            <a:fillRect/>
          </a:stretch>
        </p:blipFill>
        <p:spPr>
          <a:xfrm>
            <a:off x="7076292" y="1522278"/>
            <a:ext cx="470543" cy="474835"/>
          </a:xfrm>
          <a:prstGeom prst="rect">
            <a:avLst/>
          </a:prstGeom>
        </p:spPr>
      </p:pic>
      <p:pic>
        <p:nvPicPr>
          <p:cNvPr id="55" name="Picture 54">
            <a:extLst>
              <a:ext uri="{FF2B5EF4-FFF2-40B4-BE49-F238E27FC236}">
                <a16:creationId xmlns:a16="http://schemas.microsoft.com/office/drawing/2014/main" id="{0EEC7C3D-3650-B091-7BF9-9F42DDF6785D}"/>
              </a:ext>
            </a:extLst>
          </p:cNvPr>
          <p:cNvPicPr>
            <a:picLocks noChangeAspect="1"/>
          </p:cNvPicPr>
          <p:nvPr/>
        </p:nvPicPr>
        <p:blipFill>
          <a:blip r:embed="rId4"/>
          <a:stretch>
            <a:fillRect/>
          </a:stretch>
        </p:blipFill>
        <p:spPr>
          <a:xfrm>
            <a:off x="6554796" y="862762"/>
            <a:ext cx="1352811" cy="901874"/>
          </a:xfrm>
          <a:prstGeom prst="rect">
            <a:avLst/>
          </a:prstGeom>
        </p:spPr>
      </p:pic>
      <p:pic>
        <p:nvPicPr>
          <p:cNvPr id="57" name="Content Placeholder 3" descr="A picture containing vector graphics&#10;&#10;Description automatically generated">
            <a:extLst>
              <a:ext uri="{FF2B5EF4-FFF2-40B4-BE49-F238E27FC236}">
                <a16:creationId xmlns:a16="http://schemas.microsoft.com/office/drawing/2014/main" id="{FD779976-2CB1-5F08-A6A8-21FEFE8B5050}"/>
              </a:ext>
            </a:extLst>
          </p:cNvPr>
          <p:cNvPicPr>
            <a:picLocks noChangeAspect="1"/>
          </p:cNvPicPr>
          <p:nvPr/>
        </p:nvPicPr>
        <p:blipFill>
          <a:blip r:embed="rId5"/>
          <a:stretch>
            <a:fillRect/>
          </a:stretch>
        </p:blipFill>
        <p:spPr>
          <a:xfrm>
            <a:off x="7752026" y="1804594"/>
            <a:ext cx="529361" cy="529361"/>
          </a:xfrm>
          <a:prstGeom prst="rect">
            <a:avLst/>
          </a:prstGeom>
        </p:spPr>
      </p:pic>
      <p:pic>
        <p:nvPicPr>
          <p:cNvPr id="58" name="Picture 57" descr="A picture containing logo&#10;&#10;Description automatically generated">
            <a:extLst>
              <a:ext uri="{FF2B5EF4-FFF2-40B4-BE49-F238E27FC236}">
                <a16:creationId xmlns:a16="http://schemas.microsoft.com/office/drawing/2014/main" id="{11F1A2AC-5696-A96E-F4BB-06A27E036531}"/>
              </a:ext>
            </a:extLst>
          </p:cNvPr>
          <p:cNvPicPr>
            <a:picLocks noChangeAspect="1"/>
          </p:cNvPicPr>
          <p:nvPr/>
        </p:nvPicPr>
        <p:blipFill>
          <a:blip r:embed="rId6"/>
          <a:stretch>
            <a:fillRect/>
          </a:stretch>
        </p:blipFill>
        <p:spPr>
          <a:xfrm>
            <a:off x="8016707" y="2244055"/>
            <a:ext cx="705814" cy="398939"/>
          </a:xfrm>
          <a:prstGeom prst="rect">
            <a:avLst/>
          </a:prstGeom>
        </p:spPr>
      </p:pic>
      <p:pic>
        <p:nvPicPr>
          <p:cNvPr id="59" name="Picture 2" descr="Kaleida Health – Buffalo, NY">
            <a:extLst>
              <a:ext uri="{FF2B5EF4-FFF2-40B4-BE49-F238E27FC236}">
                <a16:creationId xmlns:a16="http://schemas.microsoft.com/office/drawing/2014/main" id="{E462F586-C5CB-4A34-D10D-2831EB0CBD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9590" y="1833638"/>
            <a:ext cx="1176357" cy="2538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Buffalo Bills Football - Bills News, Scores, Stats, Rumors &amp; More | ESPN">
            <a:extLst>
              <a:ext uri="{FF2B5EF4-FFF2-40B4-BE49-F238E27FC236}">
                <a16:creationId xmlns:a16="http://schemas.microsoft.com/office/drawing/2014/main" id="{B93DC999-380C-60B7-C74C-A266D21913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4041" y="1190383"/>
            <a:ext cx="818740" cy="81874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Virginia Mason Franciscan Health Receives National Recognition for Patient  Safety">
            <a:extLst>
              <a:ext uri="{FF2B5EF4-FFF2-40B4-BE49-F238E27FC236}">
                <a16:creationId xmlns:a16="http://schemas.microsoft.com/office/drawing/2014/main" id="{85795606-8ED1-BB99-6E2F-2FCC2F855D1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b="-31198"/>
          <a:stretch/>
        </p:blipFill>
        <p:spPr bwMode="auto">
          <a:xfrm>
            <a:off x="2161887" y="813811"/>
            <a:ext cx="1058722" cy="55596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Seattle Seahawks: Logo - Giant NFL Transfer Decal | Seattle seahawks logo,  Seahawks, Seattle seahawks">
            <a:extLst>
              <a:ext uri="{FF2B5EF4-FFF2-40B4-BE49-F238E27FC236}">
                <a16:creationId xmlns:a16="http://schemas.microsoft.com/office/drawing/2014/main" id="{CA3E0718-55CD-B7E6-35D6-750573E0C6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74883" y="274584"/>
            <a:ext cx="588179" cy="58817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ylvester Comprehensive Cancer Center | University of Miami Health System">
            <a:extLst>
              <a:ext uri="{FF2B5EF4-FFF2-40B4-BE49-F238E27FC236}">
                <a16:creationId xmlns:a16="http://schemas.microsoft.com/office/drawing/2014/main" id="{50D69405-A381-7A64-08F8-F1DDD0E9E21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3283" b="24562"/>
          <a:stretch/>
        </p:blipFill>
        <p:spPr bwMode="auto">
          <a:xfrm>
            <a:off x="9162456" y="5753489"/>
            <a:ext cx="1176357" cy="32259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Miami Dolphins - Home | Facebook">
            <a:extLst>
              <a:ext uri="{FF2B5EF4-FFF2-40B4-BE49-F238E27FC236}">
                <a16:creationId xmlns:a16="http://schemas.microsoft.com/office/drawing/2014/main" id="{A0FC3687-5AC9-70A6-6A00-4E6588495C3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800464" y="5338039"/>
            <a:ext cx="510458" cy="52936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ontact Us - Ochsner Locations | Ochsner Health">
            <a:extLst>
              <a:ext uri="{FF2B5EF4-FFF2-40B4-BE49-F238E27FC236}">
                <a16:creationId xmlns:a16="http://schemas.microsoft.com/office/drawing/2014/main" id="{55B26F73-943C-2A36-20F7-13871F5EB43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045666" y="5417329"/>
            <a:ext cx="823450" cy="36447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New Orleans Saints Football - Saints News, Scores, Stats, Rumors &amp; More |  ESPN">
            <a:extLst>
              <a:ext uri="{FF2B5EF4-FFF2-40B4-BE49-F238E27FC236}">
                <a16:creationId xmlns:a16="http://schemas.microsoft.com/office/drawing/2014/main" id="{709DD067-EA5A-3B94-4F84-AF9A215B7C1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574519" y="4996816"/>
            <a:ext cx="588179" cy="58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C32B91-CCB9-ABAE-20E8-E18FE26F51B1}"/>
              </a:ext>
            </a:extLst>
          </p:cNvPr>
          <p:cNvPicPr>
            <a:picLocks noChangeAspect="1"/>
          </p:cNvPicPr>
          <p:nvPr/>
        </p:nvPicPr>
        <p:blipFill>
          <a:blip r:embed="rId15"/>
          <a:stretch>
            <a:fillRect/>
          </a:stretch>
        </p:blipFill>
        <p:spPr>
          <a:xfrm>
            <a:off x="6022295" y="1879380"/>
            <a:ext cx="1429372" cy="263413"/>
          </a:xfrm>
          <a:prstGeom prst="rect">
            <a:avLst/>
          </a:prstGeom>
        </p:spPr>
      </p:pic>
    </p:spTree>
    <p:extLst>
      <p:ext uri="{BB962C8B-B14F-4D97-AF65-F5344CB8AC3E}">
        <p14:creationId xmlns:p14="http://schemas.microsoft.com/office/powerpoint/2010/main" val="313265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26D572-FADD-F48C-9255-86063ADBFFB7}"/>
              </a:ext>
            </a:extLst>
          </p:cNvPr>
          <p:cNvSpPr txBox="1"/>
          <p:nvPr/>
        </p:nvSpPr>
        <p:spPr>
          <a:xfrm>
            <a:off x="2960935" y="496225"/>
            <a:ext cx="8325144"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Building connections between community health centers and hospitals to ensure that patients complete their needed screenings, follow-up care, and treatment in a timely manner.</a:t>
            </a:r>
          </a:p>
        </p:txBody>
      </p:sp>
      <p:sp>
        <p:nvSpPr>
          <p:cNvPr id="10" name="Slide Number Placeholder 9">
            <a:extLst>
              <a:ext uri="{FF2B5EF4-FFF2-40B4-BE49-F238E27FC236}">
                <a16:creationId xmlns:a16="http://schemas.microsoft.com/office/drawing/2014/main" id="{351B123D-4FD0-E8A9-A71D-4817D7F08C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7" name="TextBox 6">
            <a:extLst>
              <a:ext uri="{FF2B5EF4-FFF2-40B4-BE49-F238E27FC236}">
                <a16:creationId xmlns:a16="http://schemas.microsoft.com/office/drawing/2014/main" id="{5A3FCEA1-B31E-8851-A4F6-8109ABE8A42A}"/>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sp>
        <p:nvSpPr>
          <p:cNvPr id="8" name="Rectangle 7">
            <a:extLst>
              <a:ext uri="{FF2B5EF4-FFF2-40B4-BE49-F238E27FC236}">
                <a16:creationId xmlns:a16="http://schemas.microsoft.com/office/drawing/2014/main" id="{5B809AD9-A096-D28D-B4F2-15F39A072BE7}"/>
              </a:ext>
            </a:extLst>
          </p:cNvPr>
          <p:cNvSpPr/>
          <p:nvPr/>
        </p:nvSpPr>
        <p:spPr>
          <a:xfrm>
            <a:off x="2981794" y="3474275"/>
            <a:ext cx="8712200" cy="548640"/>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5964A9D-54F8-EC29-4A38-818DE232DC85}"/>
              </a:ext>
            </a:extLst>
          </p:cNvPr>
          <p:cNvSpPr/>
          <p:nvPr/>
        </p:nvSpPr>
        <p:spPr>
          <a:xfrm>
            <a:off x="3003308" y="5124927"/>
            <a:ext cx="8712200" cy="548640"/>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4BA36C-0B87-E83C-21E8-23EE3276D819}"/>
              </a:ext>
            </a:extLst>
          </p:cNvPr>
          <p:cNvSpPr/>
          <p:nvPr/>
        </p:nvSpPr>
        <p:spPr>
          <a:xfrm>
            <a:off x="2960937" y="2165739"/>
            <a:ext cx="8712200" cy="548640"/>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1BAE1-0DF6-B8D2-050C-E8A27236EF7E}"/>
              </a:ext>
            </a:extLst>
          </p:cNvPr>
          <p:cNvSpPr/>
          <p:nvPr/>
        </p:nvSpPr>
        <p:spPr>
          <a:xfrm>
            <a:off x="2960935" y="4127379"/>
            <a:ext cx="8754573" cy="898424"/>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8BF8DC-BCBD-2E46-D208-614FE09AD8C4}"/>
              </a:ext>
            </a:extLst>
          </p:cNvPr>
          <p:cNvSpPr/>
          <p:nvPr/>
        </p:nvSpPr>
        <p:spPr>
          <a:xfrm>
            <a:off x="2960936" y="2820007"/>
            <a:ext cx="8712200" cy="548640"/>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3833D32-FF5E-895A-160F-D5C614155563}"/>
              </a:ext>
            </a:extLst>
          </p:cNvPr>
          <p:cNvSpPr txBox="1"/>
          <p:nvPr/>
        </p:nvSpPr>
        <p:spPr>
          <a:xfrm>
            <a:off x="4629128" y="2281422"/>
            <a:ext cx="7044008" cy="338554"/>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breast cancer screening rates and timely follow-up care</a:t>
            </a:r>
          </a:p>
        </p:txBody>
      </p:sp>
      <p:sp>
        <p:nvSpPr>
          <p:cNvPr id="15" name="TextBox 14">
            <a:extLst>
              <a:ext uri="{FF2B5EF4-FFF2-40B4-BE49-F238E27FC236}">
                <a16:creationId xmlns:a16="http://schemas.microsoft.com/office/drawing/2014/main" id="{8D384803-4BFD-002A-1C32-505B1F879094}"/>
              </a:ext>
            </a:extLst>
          </p:cNvPr>
          <p:cNvSpPr txBox="1"/>
          <p:nvPr/>
        </p:nvSpPr>
        <p:spPr>
          <a:xfrm>
            <a:off x="4629128" y="2808536"/>
            <a:ext cx="7044008" cy="584775"/>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leadership support from community health center and NFL affiliated hospital</a:t>
            </a:r>
          </a:p>
        </p:txBody>
      </p:sp>
      <p:sp>
        <p:nvSpPr>
          <p:cNvPr id="16" name="TextBox 15">
            <a:extLst>
              <a:ext uri="{FF2B5EF4-FFF2-40B4-BE49-F238E27FC236}">
                <a16:creationId xmlns:a16="http://schemas.microsoft.com/office/drawing/2014/main" id="{408316DD-9E81-74E9-BA2F-40E7DE9133C8}"/>
              </a:ext>
            </a:extLst>
          </p:cNvPr>
          <p:cNvSpPr txBox="1"/>
          <p:nvPr/>
        </p:nvSpPr>
        <p:spPr>
          <a:xfrm>
            <a:off x="4629128" y="3584985"/>
            <a:ext cx="6296135" cy="338554"/>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medical neighborhood collaborations</a:t>
            </a:r>
          </a:p>
        </p:txBody>
      </p:sp>
      <p:sp>
        <p:nvSpPr>
          <p:cNvPr id="18" name="TextBox 17">
            <a:extLst>
              <a:ext uri="{FF2B5EF4-FFF2-40B4-BE49-F238E27FC236}">
                <a16:creationId xmlns:a16="http://schemas.microsoft.com/office/drawing/2014/main" id="{9EFB93B1-FA34-8CD2-14AA-2D4A460CDED5}"/>
              </a:ext>
            </a:extLst>
          </p:cNvPr>
          <p:cNvSpPr txBox="1"/>
          <p:nvPr/>
        </p:nvSpPr>
        <p:spPr>
          <a:xfrm>
            <a:off x="4629127" y="5222337"/>
            <a:ext cx="6296136" cy="338554"/>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data to inform all aspects of the project</a:t>
            </a:r>
          </a:p>
        </p:txBody>
      </p:sp>
      <p:sp>
        <p:nvSpPr>
          <p:cNvPr id="19" name="TextBox 18">
            <a:extLst>
              <a:ext uri="{FF2B5EF4-FFF2-40B4-BE49-F238E27FC236}">
                <a16:creationId xmlns:a16="http://schemas.microsoft.com/office/drawing/2014/main" id="{B0FDB3CF-5039-85FD-12E5-3CEA95D54959}"/>
              </a:ext>
            </a:extLst>
          </p:cNvPr>
          <p:cNvSpPr txBox="1"/>
          <p:nvPr/>
        </p:nvSpPr>
        <p:spPr>
          <a:xfrm>
            <a:off x="3003309" y="2242650"/>
            <a:ext cx="2070581" cy="40011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Increase</a:t>
            </a:r>
            <a:endParaRPr kumimoji="0" lang="en-US" sz="20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
        <p:nvSpPr>
          <p:cNvPr id="20" name="TextBox 19">
            <a:extLst>
              <a:ext uri="{FF2B5EF4-FFF2-40B4-BE49-F238E27FC236}">
                <a16:creationId xmlns:a16="http://schemas.microsoft.com/office/drawing/2014/main" id="{089CA47D-B97A-3CB4-2B7F-4531551ED50A}"/>
              </a:ext>
            </a:extLst>
          </p:cNvPr>
          <p:cNvSpPr txBox="1"/>
          <p:nvPr/>
        </p:nvSpPr>
        <p:spPr>
          <a:xfrm>
            <a:off x="3008560" y="2898261"/>
            <a:ext cx="2070581" cy="40011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Secure</a:t>
            </a:r>
            <a:endParaRPr kumimoji="0" lang="en-US" sz="20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endParaRPr>
          </a:p>
        </p:txBody>
      </p:sp>
      <p:sp>
        <p:nvSpPr>
          <p:cNvPr id="21" name="TextBox 20">
            <a:extLst>
              <a:ext uri="{FF2B5EF4-FFF2-40B4-BE49-F238E27FC236}">
                <a16:creationId xmlns:a16="http://schemas.microsoft.com/office/drawing/2014/main" id="{92A0CDBF-C6F0-886A-403F-58F5541D4CB7}"/>
              </a:ext>
            </a:extLst>
          </p:cNvPr>
          <p:cNvSpPr txBox="1"/>
          <p:nvPr/>
        </p:nvSpPr>
        <p:spPr>
          <a:xfrm>
            <a:off x="3003309" y="3544558"/>
            <a:ext cx="2070581" cy="40011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Strengthen</a:t>
            </a:r>
            <a:endParaRPr kumimoji="0" lang="en-US" sz="20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
        <p:nvSpPr>
          <p:cNvPr id="23" name="TextBox 22">
            <a:extLst>
              <a:ext uri="{FF2B5EF4-FFF2-40B4-BE49-F238E27FC236}">
                <a16:creationId xmlns:a16="http://schemas.microsoft.com/office/drawing/2014/main" id="{DCE5584B-1064-2218-60C1-D0B1939457A1}"/>
              </a:ext>
            </a:extLst>
          </p:cNvPr>
          <p:cNvSpPr txBox="1"/>
          <p:nvPr/>
        </p:nvSpPr>
        <p:spPr>
          <a:xfrm>
            <a:off x="3003309" y="5195578"/>
            <a:ext cx="2070581" cy="40011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Use</a:t>
            </a:r>
            <a:endParaRPr kumimoji="0" lang="en-US" sz="20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
        <p:nvSpPr>
          <p:cNvPr id="24" name="Rectangle 23">
            <a:extLst>
              <a:ext uri="{FF2B5EF4-FFF2-40B4-BE49-F238E27FC236}">
                <a16:creationId xmlns:a16="http://schemas.microsoft.com/office/drawing/2014/main" id="{6386D0DA-61F0-A4E9-BA33-4CF83039B34B}"/>
              </a:ext>
            </a:extLst>
          </p:cNvPr>
          <p:cNvSpPr/>
          <p:nvPr/>
        </p:nvSpPr>
        <p:spPr>
          <a:xfrm>
            <a:off x="3003308" y="5775298"/>
            <a:ext cx="8712200" cy="548640"/>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E41E194-8EC4-ECAA-0E63-E3FA34BA8E8A}"/>
              </a:ext>
            </a:extLst>
          </p:cNvPr>
          <p:cNvSpPr txBox="1"/>
          <p:nvPr/>
        </p:nvSpPr>
        <p:spPr>
          <a:xfrm>
            <a:off x="4629128" y="5880341"/>
            <a:ext cx="6296135" cy="338554"/>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sustainable and meaningful process improvements</a:t>
            </a:r>
          </a:p>
        </p:txBody>
      </p:sp>
      <p:sp>
        <p:nvSpPr>
          <p:cNvPr id="26" name="TextBox 25">
            <a:extLst>
              <a:ext uri="{FF2B5EF4-FFF2-40B4-BE49-F238E27FC236}">
                <a16:creationId xmlns:a16="http://schemas.microsoft.com/office/drawing/2014/main" id="{AD7E88FD-8004-4BB6-1D6D-45EA5DD55B30}"/>
              </a:ext>
            </a:extLst>
          </p:cNvPr>
          <p:cNvSpPr txBox="1"/>
          <p:nvPr/>
        </p:nvSpPr>
        <p:spPr>
          <a:xfrm>
            <a:off x="3003309" y="5849563"/>
            <a:ext cx="2070581" cy="40011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Execute</a:t>
            </a:r>
            <a:endParaRPr kumimoji="0" lang="en-US" sz="20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endParaRPr>
          </a:p>
        </p:txBody>
      </p:sp>
      <p:sp>
        <p:nvSpPr>
          <p:cNvPr id="28" name="TextBox 27">
            <a:extLst>
              <a:ext uri="{FF2B5EF4-FFF2-40B4-BE49-F238E27FC236}">
                <a16:creationId xmlns:a16="http://schemas.microsoft.com/office/drawing/2014/main" id="{4104CB7F-EAB6-DC0F-FA17-B2C20318A419}"/>
              </a:ext>
            </a:extLst>
          </p:cNvPr>
          <p:cNvSpPr txBox="1"/>
          <p:nvPr/>
        </p:nvSpPr>
        <p:spPr>
          <a:xfrm>
            <a:off x="4629128" y="4182296"/>
            <a:ext cx="7044008" cy="830997"/>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QI tools to strengthen processes and ensure eligible patients receive breast cancer referrals and are navigated through screening completion and follow-up when needed</a:t>
            </a:r>
          </a:p>
        </p:txBody>
      </p:sp>
      <p:sp>
        <p:nvSpPr>
          <p:cNvPr id="29" name="TextBox 28">
            <a:extLst>
              <a:ext uri="{FF2B5EF4-FFF2-40B4-BE49-F238E27FC236}">
                <a16:creationId xmlns:a16="http://schemas.microsoft.com/office/drawing/2014/main" id="{CF9DD059-6B94-8396-DF43-B705CF32741B}"/>
              </a:ext>
            </a:extLst>
          </p:cNvPr>
          <p:cNvSpPr txBox="1"/>
          <p:nvPr/>
        </p:nvSpPr>
        <p:spPr>
          <a:xfrm>
            <a:off x="2981794" y="4196105"/>
            <a:ext cx="2070581" cy="40011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Implement</a:t>
            </a:r>
            <a:endParaRPr kumimoji="0" lang="en-US" sz="20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endParaRPr>
          </a:p>
        </p:txBody>
      </p:sp>
      <p:pic>
        <p:nvPicPr>
          <p:cNvPr id="31" name="Picture 30">
            <a:extLst>
              <a:ext uri="{FF2B5EF4-FFF2-40B4-BE49-F238E27FC236}">
                <a16:creationId xmlns:a16="http://schemas.microsoft.com/office/drawing/2014/main" id="{C8211B80-48CB-83EE-46EB-EDFED97DDDD1}"/>
              </a:ext>
            </a:extLst>
          </p:cNvPr>
          <p:cNvPicPr>
            <a:picLocks noChangeAspect="1"/>
          </p:cNvPicPr>
          <p:nvPr/>
        </p:nvPicPr>
        <p:blipFill>
          <a:blip r:embed="rId3"/>
          <a:stretch>
            <a:fillRect/>
          </a:stretch>
        </p:blipFill>
        <p:spPr>
          <a:xfrm>
            <a:off x="0" y="233116"/>
            <a:ext cx="2920237" cy="2206943"/>
          </a:xfrm>
          <a:prstGeom prst="rect">
            <a:avLst/>
          </a:prstGeom>
        </p:spPr>
      </p:pic>
      <p:sp>
        <p:nvSpPr>
          <p:cNvPr id="32" name="TextBox 31">
            <a:extLst>
              <a:ext uri="{FF2B5EF4-FFF2-40B4-BE49-F238E27FC236}">
                <a16:creationId xmlns:a16="http://schemas.microsoft.com/office/drawing/2014/main" id="{19E13A48-E153-4D84-CADB-4D9B8B8C858F}"/>
              </a:ext>
            </a:extLst>
          </p:cNvPr>
          <p:cNvSpPr txBox="1"/>
          <p:nvPr/>
        </p:nvSpPr>
        <p:spPr>
          <a:xfrm>
            <a:off x="196368" y="413257"/>
            <a:ext cx="2723870" cy="184665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Grants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Project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3" name="Picture 32">
            <a:extLst>
              <a:ext uri="{FF2B5EF4-FFF2-40B4-BE49-F238E27FC236}">
                <a16:creationId xmlns:a16="http://schemas.microsoft.com/office/drawing/2014/main" id="{55ECF4A7-8B7A-48F4-4ED1-8033F36E38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Tree>
    <p:extLst>
      <p:ext uri="{BB962C8B-B14F-4D97-AF65-F5344CB8AC3E}">
        <p14:creationId xmlns:p14="http://schemas.microsoft.com/office/powerpoint/2010/main" val="142782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51B123D-4FD0-E8A9-A71D-4817D7F08C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7" name="TextBox 6">
            <a:extLst>
              <a:ext uri="{FF2B5EF4-FFF2-40B4-BE49-F238E27FC236}">
                <a16:creationId xmlns:a16="http://schemas.microsoft.com/office/drawing/2014/main" id="{5A3FCEA1-B31E-8851-A4F6-8109ABE8A42A}"/>
              </a:ext>
            </a:extLst>
          </p:cNvPr>
          <p:cNvSpPr txBox="1"/>
          <p:nvPr/>
        </p:nvSpPr>
        <p:spPr>
          <a:xfrm>
            <a:off x="237067" y="667594"/>
            <a:ext cx="2723870"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Objectives</a:t>
            </a:r>
          </a:p>
        </p:txBody>
      </p:sp>
      <p:pic>
        <p:nvPicPr>
          <p:cNvPr id="31" name="Picture 30">
            <a:extLst>
              <a:ext uri="{FF2B5EF4-FFF2-40B4-BE49-F238E27FC236}">
                <a16:creationId xmlns:a16="http://schemas.microsoft.com/office/drawing/2014/main" id="{C8211B80-48CB-83EE-46EB-EDFED97DDDD1}"/>
              </a:ext>
            </a:extLst>
          </p:cNvPr>
          <p:cNvPicPr>
            <a:picLocks noChangeAspect="1"/>
          </p:cNvPicPr>
          <p:nvPr/>
        </p:nvPicPr>
        <p:blipFill>
          <a:blip r:embed="rId3"/>
          <a:stretch>
            <a:fillRect/>
          </a:stretch>
        </p:blipFill>
        <p:spPr>
          <a:xfrm>
            <a:off x="0" y="233116"/>
            <a:ext cx="2920237" cy="2206943"/>
          </a:xfrm>
          <a:prstGeom prst="rect">
            <a:avLst/>
          </a:prstGeom>
        </p:spPr>
      </p:pic>
      <p:sp>
        <p:nvSpPr>
          <p:cNvPr id="32" name="TextBox 31">
            <a:extLst>
              <a:ext uri="{FF2B5EF4-FFF2-40B4-BE49-F238E27FC236}">
                <a16:creationId xmlns:a16="http://schemas.microsoft.com/office/drawing/2014/main" id="{19E13A48-E153-4D84-CADB-4D9B8B8C858F}"/>
              </a:ext>
            </a:extLst>
          </p:cNvPr>
          <p:cNvSpPr txBox="1"/>
          <p:nvPr/>
        </p:nvSpPr>
        <p:spPr>
          <a:xfrm>
            <a:off x="196368" y="413257"/>
            <a:ext cx="2723870" cy="184665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NFL Links to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Grants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Partner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oppins Light" pitchFamily="2" charset="77"/>
                <a:ea typeface="+mn-ea"/>
                <a:cs typeface="Poppins Light" pitchFamily="2" charset="77"/>
              </a:rPr>
              <a:t>Roles</a:t>
            </a:r>
          </a:p>
        </p:txBody>
      </p:sp>
      <p:sp>
        <p:nvSpPr>
          <p:cNvPr id="2" name="Rectangle 1">
            <a:extLst>
              <a:ext uri="{FF2B5EF4-FFF2-40B4-BE49-F238E27FC236}">
                <a16:creationId xmlns:a16="http://schemas.microsoft.com/office/drawing/2014/main" id="{ABA6C625-7A99-8918-2957-31902BE59957}"/>
              </a:ext>
            </a:extLst>
          </p:cNvPr>
          <p:cNvSpPr/>
          <p:nvPr/>
        </p:nvSpPr>
        <p:spPr>
          <a:xfrm>
            <a:off x="2795524" y="3684872"/>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2E90870-0937-02B5-E961-510F2BB37EA2}"/>
              </a:ext>
            </a:extLst>
          </p:cNvPr>
          <p:cNvSpPr/>
          <p:nvPr/>
        </p:nvSpPr>
        <p:spPr>
          <a:xfrm>
            <a:off x="2795524" y="1717959"/>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A2D0E9C-DE08-7226-2FD4-1F1CFA707155}"/>
              </a:ext>
            </a:extLst>
          </p:cNvPr>
          <p:cNvSpPr/>
          <p:nvPr/>
        </p:nvSpPr>
        <p:spPr>
          <a:xfrm>
            <a:off x="2795523" y="4679323"/>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161A6BB-2AC1-F5C8-FCB4-35916F006241}"/>
              </a:ext>
            </a:extLst>
          </p:cNvPr>
          <p:cNvSpPr/>
          <p:nvPr/>
        </p:nvSpPr>
        <p:spPr>
          <a:xfrm>
            <a:off x="2795523" y="2701534"/>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46F8"/>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1A4D162-657F-0155-6805-5A4FE828A298}"/>
              </a:ext>
            </a:extLst>
          </p:cNvPr>
          <p:cNvSpPr txBox="1"/>
          <p:nvPr/>
        </p:nvSpPr>
        <p:spPr>
          <a:xfrm>
            <a:off x="5211588" y="2009471"/>
            <a:ext cx="6296135" cy="338554"/>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Convener/Coach, Project management, QI Support</a:t>
            </a:r>
          </a:p>
        </p:txBody>
      </p:sp>
      <p:sp>
        <p:nvSpPr>
          <p:cNvPr id="27" name="TextBox 26">
            <a:extLst>
              <a:ext uri="{FF2B5EF4-FFF2-40B4-BE49-F238E27FC236}">
                <a16:creationId xmlns:a16="http://schemas.microsoft.com/office/drawing/2014/main" id="{B98F3049-066C-E705-8909-98ADF108694B}"/>
              </a:ext>
            </a:extLst>
          </p:cNvPr>
          <p:cNvSpPr txBox="1"/>
          <p:nvPr/>
        </p:nvSpPr>
        <p:spPr>
          <a:xfrm>
            <a:off x="5211588" y="2736912"/>
            <a:ext cx="6296135" cy="830997"/>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Improve screening completion process, time to follow up care, and communication of results and treatment plans to referring provider(s).</a:t>
            </a:r>
          </a:p>
        </p:txBody>
      </p:sp>
      <p:sp>
        <p:nvSpPr>
          <p:cNvPr id="30" name="TextBox 29">
            <a:extLst>
              <a:ext uri="{FF2B5EF4-FFF2-40B4-BE49-F238E27FC236}">
                <a16:creationId xmlns:a16="http://schemas.microsoft.com/office/drawing/2014/main" id="{3146777E-A8D4-84C8-CE54-E2BA1AE1C15D}"/>
              </a:ext>
            </a:extLst>
          </p:cNvPr>
          <p:cNvSpPr txBox="1"/>
          <p:nvPr/>
        </p:nvSpPr>
        <p:spPr>
          <a:xfrm>
            <a:off x="5211588" y="3873781"/>
            <a:ext cx="6296135" cy="584775"/>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746F8"/>
                </a:solidFill>
                <a:effectLst/>
                <a:uLnTx/>
                <a:uFillTx/>
                <a:latin typeface="Poppins" pitchFamily="2" charset="77"/>
                <a:ea typeface="+mn-ea"/>
                <a:cs typeface="Poppins" pitchFamily="2" charset="77"/>
              </a:rPr>
              <a:t>Improve overall screening rates, referral processes, and communication with hospital partner. </a:t>
            </a:r>
          </a:p>
        </p:txBody>
      </p:sp>
      <p:sp>
        <p:nvSpPr>
          <p:cNvPr id="33" name="TextBox 32">
            <a:extLst>
              <a:ext uri="{FF2B5EF4-FFF2-40B4-BE49-F238E27FC236}">
                <a16:creationId xmlns:a16="http://schemas.microsoft.com/office/drawing/2014/main" id="{2C7E24E8-C489-5D03-5485-6BF0DF501526}"/>
              </a:ext>
            </a:extLst>
          </p:cNvPr>
          <p:cNvSpPr txBox="1"/>
          <p:nvPr/>
        </p:nvSpPr>
        <p:spPr>
          <a:xfrm>
            <a:off x="5211588" y="4730579"/>
            <a:ext cx="6296135" cy="830997"/>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Data Tracking/Reporting , TA to ACS staff leads, convene best practice calls with FQHCs &amp; hospitals, NFL and ACS leadership liaison</a:t>
            </a:r>
          </a:p>
        </p:txBody>
      </p:sp>
      <p:sp>
        <p:nvSpPr>
          <p:cNvPr id="35" name="TextBox 34">
            <a:extLst>
              <a:ext uri="{FF2B5EF4-FFF2-40B4-BE49-F238E27FC236}">
                <a16:creationId xmlns:a16="http://schemas.microsoft.com/office/drawing/2014/main" id="{A997F9FF-0FEE-B01A-CF61-19EE1EA4DDE9}"/>
              </a:ext>
            </a:extLst>
          </p:cNvPr>
          <p:cNvSpPr txBox="1"/>
          <p:nvPr/>
        </p:nvSpPr>
        <p:spPr>
          <a:xfrm>
            <a:off x="3061714" y="1852371"/>
            <a:ext cx="2070581" cy="64633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ACS Staff Partner</a:t>
            </a:r>
            <a:endParaRPr kumimoji="0" lang="en-US" sz="18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
        <p:nvSpPr>
          <p:cNvPr id="36" name="TextBox 35">
            <a:extLst>
              <a:ext uri="{FF2B5EF4-FFF2-40B4-BE49-F238E27FC236}">
                <a16:creationId xmlns:a16="http://schemas.microsoft.com/office/drawing/2014/main" id="{8211E409-610A-1BEA-FB4A-372A7FE28404}"/>
              </a:ext>
            </a:extLst>
          </p:cNvPr>
          <p:cNvSpPr txBox="1"/>
          <p:nvPr/>
        </p:nvSpPr>
        <p:spPr>
          <a:xfrm>
            <a:off x="3061714" y="2958648"/>
            <a:ext cx="2070581" cy="3693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Hospital</a:t>
            </a:r>
            <a:endParaRPr kumimoji="0" lang="en-US" sz="18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endParaRPr>
          </a:p>
        </p:txBody>
      </p:sp>
      <p:sp>
        <p:nvSpPr>
          <p:cNvPr id="37" name="TextBox 36">
            <a:extLst>
              <a:ext uri="{FF2B5EF4-FFF2-40B4-BE49-F238E27FC236}">
                <a16:creationId xmlns:a16="http://schemas.microsoft.com/office/drawing/2014/main" id="{A7C0F36C-2CA1-4238-6D2E-017A015DC1E4}"/>
              </a:ext>
            </a:extLst>
          </p:cNvPr>
          <p:cNvSpPr txBox="1"/>
          <p:nvPr/>
        </p:nvSpPr>
        <p:spPr>
          <a:xfrm>
            <a:off x="3061714" y="3839667"/>
            <a:ext cx="2070581" cy="64633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46F8"/>
                </a:solidFill>
                <a:effectLst/>
                <a:uLnTx/>
                <a:uFillTx/>
                <a:latin typeface="Poppins" pitchFamily="2" charset="77"/>
                <a:ea typeface="+mn-ea"/>
                <a:cs typeface="Poppins" pitchFamily="2" charset="77"/>
              </a:rPr>
              <a:t>Community Health Center</a:t>
            </a:r>
            <a:endParaRPr kumimoji="0" lang="en-US" sz="1800" b="0" i="0" u="none" strike="noStrike" kern="1200" cap="none" spc="0" normalizeH="0" baseline="0" noProof="0">
              <a:ln>
                <a:noFill/>
              </a:ln>
              <a:solidFill>
                <a:srgbClr val="2746F8"/>
              </a:solidFill>
              <a:effectLst/>
              <a:uLnTx/>
              <a:uFillTx/>
              <a:latin typeface="Poppins" pitchFamily="2" charset="77"/>
              <a:ea typeface="+mn-ea"/>
              <a:cs typeface="Poppins" pitchFamily="2" charset="77"/>
            </a:endParaRPr>
          </a:p>
        </p:txBody>
      </p:sp>
      <p:sp>
        <p:nvSpPr>
          <p:cNvPr id="38" name="TextBox 37">
            <a:extLst>
              <a:ext uri="{FF2B5EF4-FFF2-40B4-BE49-F238E27FC236}">
                <a16:creationId xmlns:a16="http://schemas.microsoft.com/office/drawing/2014/main" id="{ADA89E18-1F44-C69F-0DD6-510EBA672711}"/>
              </a:ext>
            </a:extLst>
          </p:cNvPr>
          <p:cNvSpPr txBox="1"/>
          <p:nvPr/>
        </p:nvSpPr>
        <p:spPr>
          <a:xfrm>
            <a:off x="3061714" y="4807277"/>
            <a:ext cx="2264079" cy="64633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rPr>
              <a:t>Interventions Team</a:t>
            </a:r>
            <a:endParaRPr kumimoji="0" lang="en-US" sz="1800" b="0" i="0" u="none" strike="noStrike" kern="1200" cap="none" spc="0" normalizeH="0" baseline="0" noProof="0">
              <a:ln>
                <a:noFill/>
              </a:ln>
              <a:solidFill>
                <a:prstClr val="black">
                  <a:lumMod val="50000"/>
                  <a:lumOff val="50000"/>
                </a:prstClr>
              </a:solidFill>
              <a:effectLst/>
              <a:uLnTx/>
              <a:uFillTx/>
              <a:latin typeface="Poppins" pitchFamily="2" charset="77"/>
              <a:ea typeface="+mn-ea"/>
              <a:cs typeface="Poppins" pitchFamily="2" charset="77"/>
            </a:endParaRPr>
          </a:p>
        </p:txBody>
      </p:sp>
      <p:pic>
        <p:nvPicPr>
          <p:cNvPr id="40" name="Picture 39">
            <a:extLst>
              <a:ext uri="{FF2B5EF4-FFF2-40B4-BE49-F238E27FC236}">
                <a16:creationId xmlns:a16="http://schemas.microsoft.com/office/drawing/2014/main" id="{04AA3E15-8EAB-5667-6C27-8EA308B10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Tree>
    <p:extLst>
      <p:ext uri="{BB962C8B-B14F-4D97-AF65-F5344CB8AC3E}">
        <p14:creationId xmlns:p14="http://schemas.microsoft.com/office/powerpoint/2010/main" val="3467145257"/>
      </p:ext>
    </p:extLst>
  </p:cSld>
  <p:clrMapOvr>
    <a:masterClrMapping/>
  </p:clrMapOvr>
</p:sld>
</file>

<file path=ppt/theme/theme1.xml><?xml version="1.0" encoding="utf-8"?>
<a:theme xmlns:a="http://schemas.openxmlformats.org/drawingml/2006/main" name="2_Blue Trapezoid with Red Bar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1304</Words>
  <Application>Microsoft Office PowerPoint</Application>
  <PresentationFormat>Widescreen</PresentationFormat>
  <Paragraphs>198</Paragraphs>
  <Slides>18</Slides>
  <Notes>17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18</vt:i4>
      </vt:variant>
    </vt:vector>
  </HeadingPairs>
  <TitlesOfParts>
    <vt:vector size="30" baseType="lpstr">
      <vt:lpstr>Arial</vt:lpstr>
      <vt:lpstr>Calibri</vt:lpstr>
      <vt:lpstr>Calibri Light</vt:lpstr>
      <vt:lpstr>Poppins</vt:lpstr>
      <vt:lpstr>Poppins Light</vt:lpstr>
      <vt:lpstr>Source Sans Pro</vt:lpstr>
      <vt:lpstr>2_Blue Trapezoid with Red Bar Main</vt:lpstr>
      <vt:lpstr>6_Office Theme</vt:lpstr>
      <vt:lpstr>7_Office Theme</vt:lpstr>
      <vt:lpstr>1_Dark Blue Background Main</vt:lpstr>
      <vt:lpstr>8_Office Theme</vt:lpstr>
      <vt:lpstr>9_Office Theme</vt:lpstr>
      <vt:lpstr>NFL Links to Care Community Grants  November 2, 2023 </vt:lpstr>
      <vt:lpstr> </vt:lpstr>
      <vt:lpstr>PowerPoint Presentation</vt:lpstr>
      <vt:lpstr>NFL Links to Care Community Grants Project    </vt:lpstr>
      <vt:lpstr>PowerPoint Presentation</vt:lpstr>
      <vt:lpstr>NFL Links to Care Community Grants Project    Partners and Objectives</vt:lpstr>
      <vt:lpstr>PowerPoint Presentation</vt:lpstr>
      <vt:lpstr>PowerPoint Presentation</vt:lpstr>
      <vt:lpstr>PowerPoint Presentation</vt:lpstr>
      <vt:lpstr>Why Links to Care?    </vt:lpstr>
      <vt:lpstr>PowerPoint Presentation</vt:lpstr>
      <vt:lpstr>PowerPoint Presentation</vt:lpstr>
      <vt:lpstr>PowerPoint Presentation</vt:lpstr>
      <vt:lpstr>NFL Links to Care Community Grants Project    Progress to Date</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NFL Links to Care Community Grants  November 2, 2023 </dc:title>
  <dc:creator>Alex Peeters</dc:creator>
  <cp:lastModifiedBy>Alex Peeters</cp:lastModifiedBy>
  <cp:revision>1</cp:revision>
  <dcterms:created xsi:type="dcterms:W3CDTF">2023-11-07T14:16:47Z</dcterms:created>
  <dcterms:modified xsi:type="dcterms:W3CDTF">2023-11-07T14:18:28Z</dcterms:modified>
</cp:coreProperties>
</file>