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Lst>
  <p:notesMasterIdLst>
    <p:notesMasterId r:id="rId18"/>
  </p:notesMasterIdLst>
  <p:sldIdLst>
    <p:sldId id="256" r:id="rId4"/>
    <p:sldId id="475" r:id="rId5"/>
    <p:sldId id="443" r:id="rId6"/>
    <p:sldId id="449" r:id="rId7"/>
    <p:sldId id="450" r:id="rId8"/>
    <p:sldId id="476" r:id="rId9"/>
    <p:sldId id="477" r:id="rId10"/>
    <p:sldId id="478" r:id="rId11"/>
    <p:sldId id="467" r:id="rId12"/>
    <p:sldId id="457" r:id="rId13"/>
    <p:sldId id="447" r:id="rId14"/>
    <p:sldId id="446" r:id="rId15"/>
    <p:sldId id="347" r:id="rId16"/>
    <p:sldId id="47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CC9C35-C5B3-4DF4-A3BF-866B3C81412C}" type="datetimeFigureOut">
              <a:rPr lang="en-US" smtClean="0"/>
              <a:t>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9659D6-37D6-4FAF-98EB-D8B0B73B86D7}" type="slidenum">
              <a:rPr lang="en-US" smtClean="0"/>
              <a:t>‹#›</a:t>
            </a:fld>
            <a:endParaRPr lang="en-US"/>
          </a:p>
        </p:txBody>
      </p:sp>
    </p:spTree>
    <p:extLst>
      <p:ext uri="{BB962C8B-B14F-4D97-AF65-F5344CB8AC3E}">
        <p14:creationId xmlns:p14="http://schemas.microsoft.com/office/powerpoint/2010/main" val="277419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971416F1-517E-4F72-BCEA-98B76CA0DA12}"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95321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971416F1-517E-4F72-BCEA-98B76CA0DA12}"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5883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971416F1-517E-4F72-BCEA-98B76CA0DA12}"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27648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a:t>The NHP website is the destination for requesting data reports and viewing actions tools </a:t>
            </a:r>
          </a:p>
          <a:p>
            <a:pPr>
              <a:spcBef>
                <a:spcPts val="0"/>
              </a:spcBef>
              <a:spcAft>
                <a:spcPts val="0"/>
              </a:spcAft>
            </a:pPr>
            <a:endParaRPr lang="en-US">
              <a:cs typeface="Calibri"/>
            </a:endParaRPr>
          </a:p>
          <a:p>
            <a:pPr>
              <a:spcBef>
                <a:spcPts val="0"/>
              </a:spcBef>
              <a:spcAft>
                <a:spcPts val="0"/>
              </a:spcAft>
            </a:pPr>
            <a:r>
              <a:rPr lang="en-US"/>
              <a:t>Our current model allows for anyone to request our free reports by filling out a short Qualtrics form available on our website. </a:t>
            </a:r>
          </a:p>
          <a:p>
            <a:pPr>
              <a:spcBef>
                <a:spcPts val="0"/>
              </a:spcBef>
              <a:spcAft>
                <a:spcPts val="0"/>
              </a:spcAft>
            </a:pPr>
            <a:r>
              <a:rPr lang="en-US"/>
              <a:t>Once your report is ready (within 48 hours typically) an NHP navigator will email you with the report and additional information to support you in using the report. The Navigator is also available to you to answer any questions you may have. </a:t>
            </a:r>
            <a:endParaRPr lang="en-US">
              <a:cs typeface="Calibri"/>
            </a:endParaRPr>
          </a:p>
          <a:p>
            <a:pPr>
              <a:spcBef>
                <a:spcPts val="0"/>
              </a:spcBef>
              <a:spcAft>
                <a:spcPts val="0"/>
              </a:spcAft>
            </a:pPr>
            <a:endParaRPr lang="en-US"/>
          </a:p>
          <a:p>
            <a:pPr>
              <a:spcBef>
                <a:spcPts val="0"/>
              </a:spcBef>
              <a:spcAft>
                <a:spcPts val="0"/>
              </a:spcAft>
            </a:pPr>
            <a:r>
              <a:rPr lang="en-US"/>
              <a:t>We have Navigators who work with a variety of stakeholders that you see listed here and these stakeholders utilize the reports for a variety of uses including: </a:t>
            </a:r>
            <a:endParaRPr lang="en-US">
              <a:cs typeface="Calibri"/>
            </a:endParaRPr>
          </a:p>
          <a:p>
            <a:pPr marL="285750" indent="-285750">
              <a:spcBef>
                <a:spcPts val="0"/>
              </a:spcBef>
              <a:spcAft>
                <a:spcPts val="0"/>
              </a:spcAft>
              <a:buFont typeface="Arial"/>
              <a:buChar char="•"/>
            </a:pPr>
            <a:r>
              <a:rPr lang="en-US"/>
              <a:t>Strengthening grant applications </a:t>
            </a:r>
            <a:endParaRPr lang="en-US">
              <a:cs typeface="Calibri"/>
            </a:endParaRPr>
          </a:p>
          <a:p>
            <a:pPr marL="285750" indent="-285750">
              <a:spcBef>
                <a:spcPts val="0"/>
              </a:spcBef>
              <a:spcAft>
                <a:spcPts val="0"/>
              </a:spcAft>
              <a:buFont typeface="Arial"/>
              <a:buChar char="•"/>
            </a:pPr>
            <a:r>
              <a:rPr lang="en-US"/>
              <a:t>directing services and resources </a:t>
            </a:r>
            <a:endParaRPr lang="en-US">
              <a:cs typeface="Calibri"/>
            </a:endParaRPr>
          </a:p>
          <a:p>
            <a:pPr marL="285750" indent="-285750">
              <a:spcBef>
                <a:spcPts val="0"/>
              </a:spcBef>
              <a:spcAft>
                <a:spcPts val="0"/>
              </a:spcAft>
              <a:buFont typeface="Arial"/>
              <a:buChar char="•"/>
            </a:pPr>
            <a:r>
              <a:rPr lang="en-US"/>
              <a:t>developing new programs or interventions</a:t>
            </a:r>
            <a:endParaRPr lang="en-US">
              <a:cs typeface="Calibri"/>
            </a:endParaRPr>
          </a:p>
          <a:p>
            <a:pPr marL="285750" indent="-285750">
              <a:spcBef>
                <a:spcPts val="0"/>
              </a:spcBef>
              <a:spcAft>
                <a:spcPts val="0"/>
              </a:spcAft>
              <a:buFont typeface="Arial"/>
              <a:buChar char="•"/>
            </a:pPr>
            <a:r>
              <a:rPr lang="en-US"/>
              <a:t>monitoring and evaluating </a:t>
            </a:r>
            <a:endParaRPr lang="en-US">
              <a:cs typeface="Calibri"/>
            </a:endParaRPr>
          </a:p>
          <a:p>
            <a:pPr marL="285750" indent="-285750">
              <a:spcBef>
                <a:spcPts val="0"/>
              </a:spcBef>
              <a:spcAft>
                <a:spcPts val="0"/>
              </a:spcAft>
              <a:buFont typeface="Arial"/>
              <a:buChar char="•"/>
            </a:pPr>
            <a:r>
              <a:rPr lang="en-US"/>
              <a:t>prioritizing </a:t>
            </a:r>
            <a:endParaRPr lang="en-US">
              <a:cs typeface="Calibri"/>
            </a:endParaRPr>
          </a:p>
          <a:p>
            <a:pPr marL="285750" indent="-285750">
              <a:spcBef>
                <a:spcPts val="0"/>
              </a:spcBef>
              <a:spcAft>
                <a:spcPts val="0"/>
              </a:spcAft>
              <a:buFont typeface="Arial"/>
              <a:buChar char="•"/>
            </a:pPr>
            <a:r>
              <a:rPr lang="en-US"/>
              <a:t>And others</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971416F1-517E-4F72-BCEA-98B76CA0DA12}"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49533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971416F1-517E-4F72-BCEA-98B76CA0DA12}"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87264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8583A-F66B-4D37-AC1D-4C9CDF0C30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CDC7F9-1FA0-4673-A20B-489DDEA925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9EEB79-A999-4217-B193-CD008094F6E8}"/>
              </a:ext>
            </a:extLst>
          </p:cNvPr>
          <p:cNvSpPr>
            <a:spLocks noGrp="1"/>
          </p:cNvSpPr>
          <p:nvPr>
            <p:ph type="dt" sz="half" idx="10"/>
          </p:nvPr>
        </p:nvSpPr>
        <p:spPr/>
        <p:txBody>
          <a:bodyPr/>
          <a:lstStyle/>
          <a:p>
            <a:fld id="{9BE31EDD-06A3-4089-B0D0-6B98D8D268B9}" type="datetimeFigureOut">
              <a:rPr lang="en-US" smtClean="0"/>
              <a:t>11/7/2023</a:t>
            </a:fld>
            <a:endParaRPr lang="en-US"/>
          </a:p>
        </p:txBody>
      </p:sp>
      <p:sp>
        <p:nvSpPr>
          <p:cNvPr id="5" name="Footer Placeholder 4">
            <a:extLst>
              <a:ext uri="{FF2B5EF4-FFF2-40B4-BE49-F238E27FC236}">
                <a16:creationId xmlns:a16="http://schemas.microsoft.com/office/drawing/2014/main" id="{736AC756-0453-46B8-ADCA-D9C05B6991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F2C8B4-3F1A-489E-ABC0-0060C9387619}"/>
              </a:ext>
            </a:extLst>
          </p:cNvPr>
          <p:cNvSpPr>
            <a:spLocks noGrp="1"/>
          </p:cNvSpPr>
          <p:nvPr>
            <p:ph type="sldNum" sz="quarter" idx="12"/>
          </p:nvPr>
        </p:nvSpPr>
        <p:spPr/>
        <p:txBody>
          <a:bodyPr/>
          <a:lstStyle/>
          <a:p>
            <a:fld id="{E857D79E-FA6E-4A6B-84E7-621FA362930A}" type="slidenum">
              <a:rPr lang="en-US" smtClean="0"/>
              <a:t>‹#›</a:t>
            </a:fld>
            <a:endParaRPr lang="en-US"/>
          </a:p>
        </p:txBody>
      </p:sp>
    </p:spTree>
    <p:extLst>
      <p:ext uri="{BB962C8B-B14F-4D97-AF65-F5344CB8AC3E}">
        <p14:creationId xmlns:p14="http://schemas.microsoft.com/office/powerpoint/2010/main" val="1497438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A62A1-AF6A-4D20-9EE5-E58CE9E854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18FF08-0967-4889-848F-709AB69C88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3E951F-2AC5-4403-8877-C30D93C7EFE9}"/>
              </a:ext>
            </a:extLst>
          </p:cNvPr>
          <p:cNvSpPr>
            <a:spLocks noGrp="1"/>
          </p:cNvSpPr>
          <p:nvPr>
            <p:ph type="dt" sz="half" idx="10"/>
          </p:nvPr>
        </p:nvSpPr>
        <p:spPr/>
        <p:txBody>
          <a:bodyPr/>
          <a:lstStyle/>
          <a:p>
            <a:fld id="{9BE31EDD-06A3-4089-B0D0-6B98D8D268B9}" type="datetimeFigureOut">
              <a:rPr lang="en-US" smtClean="0"/>
              <a:t>11/7/2023</a:t>
            </a:fld>
            <a:endParaRPr lang="en-US"/>
          </a:p>
        </p:txBody>
      </p:sp>
      <p:sp>
        <p:nvSpPr>
          <p:cNvPr id="5" name="Footer Placeholder 4">
            <a:extLst>
              <a:ext uri="{FF2B5EF4-FFF2-40B4-BE49-F238E27FC236}">
                <a16:creationId xmlns:a16="http://schemas.microsoft.com/office/drawing/2014/main" id="{47F3E809-B5DA-45B1-9230-C34E1D0950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C768C7-B171-4522-A877-3DE33C25FB5B}"/>
              </a:ext>
            </a:extLst>
          </p:cNvPr>
          <p:cNvSpPr>
            <a:spLocks noGrp="1"/>
          </p:cNvSpPr>
          <p:nvPr>
            <p:ph type="sldNum" sz="quarter" idx="12"/>
          </p:nvPr>
        </p:nvSpPr>
        <p:spPr/>
        <p:txBody>
          <a:bodyPr/>
          <a:lstStyle/>
          <a:p>
            <a:fld id="{E857D79E-FA6E-4A6B-84E7-621FA362930A}" type="slidenum">
              <a:rPr lang="en-US" smtClean="0"/>
              <a:t>‹#›</a:t>
            </a:fld>
            <a:endParaRPr lang="en-US"/>
          </a:p>
        </p:txBody>
      </p:sp>
    </p:spTree>
    <p:extLst>
      <p:ext uri="{BB962C8B-B14F-4D97-AF65-F5344CB8AC3E}">
        <p14:creationId xmlns:p14="http://schemas.microsoft.com/office/powerpoint/2010/main" val="2446745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C57DF0-3FC8-4BCB-857E-BB20507A24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DB9EAF-0125-4823-8C86-A19082416B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25D878-ABB5-4259-BEFD-30906824BB20}"/>
              </a:ext>
            </a:extLst>
          </p:cNvPr>
          <p:cNvSpPr>
            <a:spLocks noGrp="1"/>
          </p:cNvSpPr>
          <p:nvPr>
            <p:ph type="dt" sz="half" idx="10"/>
          </p:nvPr>
        </p:nvSpPr>
        <p:spPr/>
        <p:txBody>
          <a:bodyPr/>
          <a:lstStyle/>
          <a:p>
            <a:fld id="{9BE31EDD-06A3-4089-B0D0-6B98D8D268B9}" type="datetimeFigureOut">
              <a:rPr lang="en-US" smtClean="0"/>
              <a:t>11/7/2023</a:t>
            </a:fld>
            <a:endParaRPr lang="en-US"/>
          </a:p>
        </p:txBody>
      </p:sp>
      <p:sp>
        <p:nvSpPr>
          <p:cNvPr id="5" name="Footer Placeholder 4">
            <a:extLst>
              <a:ext uri="{FF2B5EF4-FFF2-40B4-BE49-F238E27FC236}">
                <a16:creationId xmlns:a16="http://schemas.microsoft.com/office/drawing/2014/main" id="{BC9026DB-C0A2-4AD1-93BA-F7A8EDE01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67B666-7A68-4288-A188-C57F32947619}"/>
              </a:ext>
            </a:extLst>
          </p:cNvPr>
          <p:cNvSpPr>
            <a:spLocks noGrp="1"/>
          </p:cNvSpPr>
          <p:nvPr>
            <p:ph type="sldNum" sz="quarter" idx="12"/>
          </p:nvPr>
        </p:nvSpPr>
        <p:spPr/>
        <p:txBody>
          <a:bodyPr/>
          <a:lstStyle/>
          <a:p>
            <a:fld id="{E857D79E-FA6E-4A6B-84E7-621FA362930A}" type="slidenum">
              <a:rPr lang="en-US" smtClean="0"/>
              <a:t>‹#›</a:t>
            </a:fld>
            <a:endParaRPr lang="en-US"/>
          </a:p>
        </p:txBody>
      </p:sp>
    </p:spTree>
    <p:extLst>
      <p:ext uri="{BB962C8B-B14F-4D97-AF65-F5344CB8AC3E}">
        <p14:creationId xmlns:p14="http://schemas.microsoft.com/office/powerpoint/2010/main" val="893652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32072"/>
          <a:stretch/>
        </p:blipFill>
        <p:spPr>
          <a:xfrm>
            <a:off x="0" y="-1846217"/>
            <a:ext cx="12192000" cy="5521234"/>
          </a:xfrm>
          <a:prstGeom prst="rect">
            <a:avLst/>
          </a:prstGeom>
        </p:spPr>
      </p:pic>
    </p:spTree>
    <p:extLst>
      <p:ext uri="{BB962C8B-B14F-4D97-AF65-F5344CB8AC3E}">
        <p14:creationId xmlns:p14="http://schemas.microsoft.com/office/powerpoint/2010/main" val="2401961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27869"/>
          <a:stretch/>
        </p:blipFill>
        <p:spPr>
          <a:xfrm>
            <a:off x="43542" y="1"/>
            <a:ext cx="12122331" cy="5829300"/>
          </a:xfrm>
          <a:prstGeom prst="rect">
            <a:avLst/>
          </a:prstGeom>
        </p:spPr>
      </p:pic>
    </p:spTree>
    <p:extLst>
      <p:ext uri="{BB962C8B-B14F-4D97-AF65-F5344CB8AC3E}">
        <p14:creationId xmlns:p14="http://schemas.microsoft.com/office/powerpoint/2010/main" val="383319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2"/>
          </p:nvPr>
        </p:nvSpPr>
        <p:spPr>
          <a:xfrm>
            <a:off x="0" y="6445249"/>
            <a:ext cx="411480" cy="411480"/>
          </a:xfrm>
          <a:prstGeom prst="rect">
            <a:avLst/>
          </a:prstGeom>
          <a:solidFill>
            <a:srgbClr val="0F6361"/>
          </a:solidFill>
        </p:spPr>
        <p:txBody>
          <a:bodyPr anchor="ctr"/>
          <a:lstStyle>
            <a:lvl1pPr>
              <a:defRPr sz="1400" b="1" i="1">
                <a:solidFill>
                  <a:schemeClr val="bg1"/>
                </a:solidFill>
              </a:defRPr>
            </a:lvl1pPr>
          </a:lstStyle>
          <a:p>
            <a:pPr>
              <a:defRPr/>
            </a:pPr>
            <a:fld id="{5B955762-4BE2-4F5C-A110-89215435B7B1}" type="slidenum">
              <a:rPr lang="en-US" smtClean="0"/>
              <a:pPr>
                <a:defRPr/>
              </a:pPr>
              <a:t>‹#›</a:t>
            </a:fld>
            <a:endParaRPr lang="en-US"/>
          </a:p>
        </p:txBody>
      </p:sp>
    </p:spTree>
    <p:extLst>
      <p:ext uri="{BB962C8B-B14F-4D97-AF65-F5344CB8AC3E}">
        <p14:creationId xmlns:p14="http://schemas.microsoft.com/office/powerpoint/2010/main" val="3437076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5B955762-4BE2-4F5C-A110-89215435B7B1}" type="slidenum">
              <a:rPr lang="en-US"/>
              <a:pPr>
                <a:defRPr/>
              </a:pPr>
              <a:t>‹#›</a:t>
            </a:fld>
            <a:endParaRPr lang="en-US"/>
          </a:p>
        </p:txBody>
      </p:sp>
    </p:spTree>
    <p:extLst>
      <p:ext uri="{BB962C8B-B14F-4D97-AF65-F5344CB8AC3E}">
        <p14:creationId xmlns:p14="http://schemas.microsoft.com/office/powerpoint/2010/main" val="1592898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en-US"/>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68A1557-9D43-446A-B31B-3509D0C75D5C}" type="slidenum">
              <a:rPr lang="en-US"/>
              <a:pPr>
                <a:defRPr/>
              </a:pPr>
              <a:t>‹#›</a:t>
            </a:fld>
            <a:endParaRPr lang="en-US"/>
          </a:p>
        </p:txBody>
      </p:sp>
    </p:spTree>
    <p:extLst>
      <p:ext uri="{BB962C8B-B14F-4D97-AF65-F5344CB8AC3E}">
        <p14:creationId xmlns:p14="http://schemas.microsoft.com/office/powerpoint/2010/main" val="284867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en-US"/>
          </a:p>
        </p:txBody>
      </p:sp>
      <p:sp>
        <p:nvSpPr>
          <p:cNvPr id="8"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4F359AC-3995-460A-A84D-A55407903D9C}" type="slidenum">
              <a:rPr lang="en-US"/>
              <a:pPr>
                <a:defRPr/>
              </a:pPr>
              <a:t>‹#›</a:t>
            </a:fld>
            <a:endParaRPr lang="en-US"/>
          </a:p>
        </p:txBody>
      </p:sp>
    </p:spTree>
    <p:extLst>
      <p:ext uri="{BB962C8B-B14F-4D97-AF65-F5344CB8AC3E}">
        <p14:creationId xmlns:p14="http://schemas.microsoft.com/office/powerpoint/2010/main" val="1221288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en-US"/>
          </a:p>
        </p:txBody>
      </p:sp>
      <p:sp>
        <p:nvSpPr>
          <p:cNvPr id="4"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30DF2D7-6737-4CB7-8001-5612C5A1625E}" type="slidenum">
              <a:rPr lang="en-US"/>
              <a:pPr>
                <a:defRPr/>
              </a:pPr>
              <a:t>‹#›</a:t>
            </a:fld>
            <a:endParaRPr lang="en-US"/>
          </a:p>
        </p:txBody>
      </p:sp>
    </p:spTree>
    <p:extLst>
      <p:ext uri="{BB962C8B-B14F-4D97-AF65-F5344CB8AC3E}">
        <p14:creationId xmlns:p14="http://schemas.microsoft.com/office/powerpoint/2010/main" val="3581164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en-US"/>
          </a:p>
        </p:txBody>
      </p:sp>
      <p:sp>
        <p:nvSpPr>
          <p:cNvPr id="3"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3C7A791-94C2-4F94-9341-FBBE091D2ADA}" type="slidenum">
              <a:rPr lang="en-US"/>
              <a:pPr>
                <a:defRPr/>
              </a:pPr>
              <a:t>‹#›</a:t>
            </a:fld>
            <a:endParaRPr lang="en-US"/>
          </a:p>
        </p:txBody>
      </p:sp>
    </p:spTree>
    <p:extLst>
      <p:ext uri="{BB962C8B-B14F-4D97-AF65-F5344CB8AC3E}">
        <p14:creationId xmlns:p14="http://schemas.microsoft.com/office/powerpoint/2010/main" val="2245731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70941-5BE3-4616-B4FA-BEB1FC7640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68B774-DD8E-404C-81A7-4A50501C04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224807-1E2B-4690-8A9F-B4D457EBF996}"/>
              </a:ext>
            </a:extLst>
          </p:cNvPr>
          <p:cNvSpPr>
            <a:spLocks noGrp="1"/>
          </p:cNvSpPr>
          <p:nvPr>
            <p:ph type="dt" sz="half" idx="10"/>
          </p:nvPr>
        </p:nvSpPr>
        <p:spPr/>
        <p:txBody>
          <a:bodyPr/>
          <a:lstStyle/>
          <a:p>
            <a:fld id="{9BE31EDD-06A3-4089-B0D0-6B98D8D268B9}" type="datetimeFigureOut">
              <a:rPr lang="en-US" smtClean="0"/>
              <a:t>11/7/2023</a:t>
            </a:fld>
            <a:endParaRPr lang="en-US"/>
          </a:p>
        </p:txBody>
      </p:sp>
      <p:sp>
        <p:nvSpPr>
          <p:cNvPr id="5" name="Footer Placeholder 4">
            <a:extLst>
              <a:ext uri="{FF2B5EF4-FFF2-40B4-BE49-F238E27FC236}">
                <a16:creationId xmlns:a16="http://schemas.microsoft.com/office/drawing/2014/main" id="{DF296B9F-5B4A-46FA-B47C-38ED75E5CE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A0A7EB-E8EC-4B95-B3B2-2025D89D3CFC}"/>
              </a:ext>
            </a:extLst>
          </p:cNvPr>
          <p:cNvSpPr>
            <a:spLocks noGrp="1"/>
          </p:cNvSpPr>
          <p:nvPr>
            <p:ph type="sldNum" sz="quarter" idx="12"/>
          </p:nvPr>
        </p:nvSpPr>
        <p:spPr/>
        <p:txBody>
          <a:bodyPr/>
          <a:lstStyle/>
          <a:p>
            <a:fld id="{E857D79E-FA6E-4A6B-84E7-621FA362930A}" type="slidenum">
              <a:rPr lang="en-US" smtClean="0"/>
              <a:t>‹#›</a:t>
            </a:fld>
            <a:endParaRPr lang="en-US"/>
          </a:p>
        </p:txBody>
      </p:sp>
    </p:spTree>
    <p:extLst>
      <p:ext uri="{BB962C8B-B14F-4D97-AF65-F5344CB8AC3E}">
        <p14:creationId xmlns:p14="http://schemas.microsoft.com/office/powerpoint/2010/main" val="41565298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2523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en-US"/>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BC9BB62-9AF5-453C-A020-F2AAD1775A1C}" type="slidenum">
              <a:rPr lang="en-US"/>
              <a:pPr>
                <a:defRPr/>
              </a:pPr>
              <a:t>‹#›</a:t>
            </a:fld>
            <a:endParaRPr lang="en-US"/>
          </a:p>
        </p:txBody>
      </p:sp>
    </p:spTree>
    <p:extLst>
      <p:ext uri="{BB962C8B-B14F-4D97-AF65-F5344CB8AC3E}">
        <p14:creationId xmlns:p14="http://schemas.microsoft.com/office/powerpoint/2010/main" val="3893903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en-US"/>
          </a:p>
        </p:txBody>
      </p:sp>
      <p:sp>
        <p:nvSpPr>
          <p:cNvPr id="6"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2D83945-B5CA-4179-9EA7-2FB39F5A2331}" type="slidenum">
              <a:rPr lang="en-US"/>
              <a:pPr>
                <a:defRPr/>
              </a:pPr>
              <a:t>‹#›</a:t>
            </a:fld>
            <a:endParaRPr lang="en-US"/>
          </a:p>
        </p:txBody>
      </p:sp>
    </p:spTree>
    <p:extLst>
      <p:ext uri="{BB962C8B-B14F-4D97-AF65-F5344CB8AC3E}">
        <p14:creationId xmlns:p14="http://schemas.microsoft.com/office/powerpoint/2010/main" val="18201488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13DAB91-F49C-4B25-BDD3-6914E82EB2AB}" type="slidenum">
              <a:rPr lang="en-US"/>
              <a:pPr>
                <a:defRPr/>
              </a:pPr>
              <a:t>‹#›</a:t>
            </a:fld>
            <a:endParaRPr lang="en-US"/>
          </a:p>
        </p:txBody>
      </p:sp>
    </p:spTree>
    <p:extLst>
      <p:ext uri="{BB962C8B-B14F-4D97-AF65-F5344CB8AC3E}">
        <p14:creationId xmlns:p14="http://schemas.microsoft.com/office/powerpoint/2010/main" val="3082650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CB14F95-68C9-4EBA-94B1-7AA1FA179C8A}" type="slidenum">
              <a:rPr lang="en-US"/>
              <a:pPr>
                <a:defRPr/>
              </a:pPr>
              <a:t>‹#›</a:t>
            </a:fld>
            <a:endParaRPr lang="en-US"/>
          </a:p>
        </p:txBody>
      </p:sp>
    </p:spTree>
    <p:extLst>
      <p:ext uri="{BB962C8B-B14F-4D97-AF65-F5344CB8AC3E}">
        <p14:creationId xmlns:p14="http://schemas.microsoft.com/office/powerpoint/2010/main" val="12094260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55374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057335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797676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0688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30100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C1DC1-27EC-497D-BBB1-034E9BA595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458A7D-2E11-4635-96FF-D93A4C1F73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AF488C-1A35-468E-814D-04443E6D5FA4}"/>
              </a:ext>
            </a:extLst>
          </p:cNvPr>
          <p:cNvSpPr>
            <a:spLocks noGrp="1"/>
          </p:cNvSpPr>
          <p:nvPr>
            <p:ph type="dt" sz="half" idx="10"/>
          </p:nvPr>
        </p:nvSpPr>
        <p:spPr/>
        <p:txBody>
          <a:bodyPr/>
          <a:lstStyle/>
          <a:p>
            <a:fld id="{9BE31EDD-06A3-4089-B0D0-6B98D8D268B9}" type="datetimeFigureOut">
              <a:rPr lang="en-US" smtClean="0"/>
              <a:t>11/7/2023</a:t>
            </a:fld>
            <a:endParaRPr lang="en-US"/>
          </a:p>
        </p:txBody>
      </p:sp>
      <p:sp>
        <p:nvSpPr>
          <p:cNvPr id="5" name="Footer Placeholder 4">
            <a:extLst>
              <a:ext uri="{FF2B5EF4-FFF2-40B4-BE49-F238E27FC236}">
                <a16:creationId xmlns:a16="http://schemas.microsoft.com/office/drawing/2014/main" id="{11EEA854-A730-44AC-B5E2-3383A701DF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25152A-69D2-4035-B22C-7C7B53ACC5CF}"/>
              </a:ext>
            </a:extLst>
          </p:cNvPr>
          <p:cNvSpPr>
            <a:spLocks noGrp="1"/>
          </p:cNvSpPr>
          <p:nvPr>
            <p:ph type="sldNum" sz="quarter" idx="12"/>
          </p:nvPr>
        </p:nvSpPr>
        <p:spPr/>
        <p:txBody>
          <a:bodyPr/>
          <a:lstStyle/>
          <a:p>
            <a:fld id="{E857D79E-FA6E-4A6B-84E7-621FA362930A}" type="slidenum">
              <a:rPr lang="en-US" smtClean="0"/>
              <a:t>‹#›</a:t>
            </a:fld>
            <a:endParaRPr lang="en-US"/>
          </a:p>
        </p:txBody>
      </p:sp>
    </p:spTree>
    <p:extLst>
      <p:ext uri="{BB962C8B-B14F-4D97-AF65-F5344CB8AC3E}">
        <p14:creationId xmlns:p14="http://schemas.microsoft.com/office/powerpoint/2010/main" val="7421424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672963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933292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033389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628106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500421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13776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53F4B-6093-4054-B3B8-90A514A73C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942769-FB4E-4897-807B-6C02BF918C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7DA933-6592-498E-97B1-4E673A461A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5D3AD1-A5B1-47B4-89AF-84FBF1949021}"/>
              </a:ext>
            </a:extLst>
          </p:cNvPr>
          <p:cNvSpPr>
            <a:spLocks noGrp="1"/>
          </p:cNvSpPr>
          <p:nvPr>
            <p:ph type="dt" sz="half" idx="10"/>
          </p:nvPr>
        </p:nvSpPr>
        <p:spPr/>
        <p:txBody>
          <a:bodyPr/>
          <a:lstStyle/>
          <a:p>
            <a:fld id="{9BE31EDD-06A3-4089-B0D0-6B98D8D268B9}" type="datetimeFigureOut">
              <a:rPr lang="en-US" smtClean="0"/>
              <a:t>11/7/2023</a:t>
            </a:fld>
            <a:endParaRPr lang="en-US"/>
          </a:p>
        </p:txBody>
      </p:sp>
      <p:sp>
        <p:nvSpPr>
          <p:cNvPr id="6" name="Footer Placeholder 5">
            <a:extLst>
              <a:ext uri="{FF2B5EF4-FFF2-40B4-BE49-F238E27FC236}">
                <a16:creationId xmlns:a16="http://schemas.microsoft.com/office/drawing/2014/main" id="{352641C0-839A-4796-889E-C7092220D2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4C311B-823B-4D6C-8F80-9CB223D967F6}"/>
              </a:ext>
            </a:extLst>
          </p:cNvPr>
          <p:cNvSpPr>
            <a:spLocks noGrp="1"/>
          </p:cNvSpPr>
          <p:nvPr>
            <p:ph type="sldNum" sz="quarter" idx="12"/>
          </p:nvPr>
        </p:nvSpPr>
        <p:spPr/>
        <p:txBody>
          <a:bodyPr/>
          <a:lstStyle/>
          <a:p>
            <a:fld id="{E857D79E-FA6E-4A6B-84E7-621FA362930A}" type="slidenum">
              <a:rPr lang="en-US" smtClean="0"/>
              <a:t>‹#›</a:t>
            </a:fld>
            <a:endParaRPr lang="en-US"/>
          </a:p>
        </p:txBody>
      </p:sp>
    </p:spTree>
    <p:extLst>
      <p:ext uri="{BB962C8B-B14F-4D97-AF65-F5344CB8AC3E}">
        <p14:creationId xmlns:p14="http://schemas.microsoft.com/office/powerpoint/2010/main" val="3081882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3A0EC-D8E6-4062-BB4F-2AA2ABA052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40490D-77DD-41C7-840D-A1659FD835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D2F3D6-D96E-4671-ABA8-443B8E601B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4C0A1B-04EE-4CF3-AA52-AC741F7413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567985-6187-4A8A-A6A6-8A4D29A491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F35250-8B8E-4ECC-9ECB-0B973DFE070E}"/>
              </a:ext>
            </a:extLst>
          </p:cNvPr>
          <p:cNvSpPr>
            <a:spLocks noGrp="1"/>
          </p:cNvSpPr>
          <p:nvPr>
            <p:ph type="dt" sz="half" idx="10"/>
          </p:nvPr>
        </p:nvSpPr>
        <p:spPr/>
        <p:txBody>
          <a:bodyPr/>
          <a:lstStyle/>
          <a:p>
            <a:fld id="{9BE31EDD-06A3-4089-B0D0-6B98D8D268B9}" type="datetimeFigureOut">
              <a:rPr lang="en-US" smtClean="0"/>
              <a:t>11/7/2023</a:t>
            </a:fld>
            <a:endParaRPr lang="en-US"/>
          </a:p>
        </p:txBody>
      </p:sp>
      <p:sp>
        <p:nvSpPr>
          <p:cNvPr id="8" name="Footer Placeholder 7">
            <a:extLst>
              <a:ext uri="{FF2B5EF4-FFF2-40B4-BE49-F238E27FC236}">
                <a16:creationId xmlns:a16="http://schemas.microsoft.com/office/drawing/2014/main" id="{B2D5770A-4728-4D7C-8C19-2F24E93699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0CA36E-8FB9-4FB5-A583-9DF9160F73AB}"/>
              </a:ext>
            </a:extLst>
          </p:cNvPr>
          <p:cNvSpPr>
            <a:spLocks noGrp="1"/>
          </p:cNvSpPr>
          <p:nvPr>
            <p:ph type="sldNum" sz="quarter" idx="12"/>
          </p:nvPr>
        </p:nvSpPr>
        <p:spPr/>
        <p:txBody>
          <a:bodyPr/>
          <a:lstStyle/>
          <a:p>
            <a:fld id="{E857D79E-FA6E-4A6B-84E7-621FA362930A}" type="slidenum">
              <a:rPr lang="en-US" smtClean="0"/>
              <a:t>‹#›</a:t>
            </a:fld>
            <a:endParaRPr lang="en-US"/>
          </a:p>
        </p:txBody>
      </p:sp>
    </p:spTree>
    <p:extLst>
      <p:ext uri="{BB962C8B-B14F-4D97-AF65-F5344CB8AC3E}">
        <p14:creationId xmlns:p14="http://schemas.microsoft.com/office/powerpoint/2010/main" val="3900558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ABFF5-314D-431D-B3E9-93741FAE5A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6D92AC-A361-4CFE-AEE4-BDFBD3F7D7BC}"/>
              </a:ext>
            </a:extLst>
          </p:cNvPr>
          <p:cNvSpPr>
            <a:spLocks noGrp="1"/>
          </p:cNvSpPr>
          <p:nvPr>
            <p:ph type="dt" sz="half" idx="10"/>
          </p:nvPr>
        </p:nvSpPr>
        <p:spPr/>
        <p:txBody>
          <a:bodyPr/>
          <a:lstStyle/>
          <a:p>
            <a:fld id="{9BE31EDD-06A3-4089-B0D0-6B98D8D268B9}" type="datetimeFigureOut">
              <a:rPr lang="en-US" smtClean="0"/>
              <a:t>11/7/2023</a:t>
            </a:fld>
            <a:endParaRPr lang="en-US"/>
          </a:p>
        </p:txBody>
      </p:sp>
      <p:sp>
        <p:nvSpPr>
          <p:cNvPr id="4" name="Footer Placeholder 3">
            <a:extLst>
              <a:ext uri="{FF2B5EF4-FFF2-40B4-BE49-F238E27FC236}">
                <a16:creationId xmlns:a16="http://schemas.microsoft.com/office/drawing/2014/main" id="{4B531524-6B81-450D-BEE2-5405BB57C4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44DD37-AA3D-4F5E-9BFA-0B11DBDFED85}"/>
              </a:ext>
            </a:extLst>
          </p:cNvPr>
          <p:cNvSpPr>
            <a:spLocks noGrp="1"/>
          </p:cNvSpPr>
          <p:nvPr>
            <p:ph type="sldNum" sz="quarter" idx="12"/>
          </p:nvPr>
        </p:nvSpPr>
        <p:spPr/>
        <p:txBody>
          <a:bodyPr/>
          <a:lstStyle/>
          <a:p>
            <a:fld id="{E857D79E-FA6E-4A6B-84E7-621FA362930A}" type="slidenum">
              <a:rPr lang="en-US" smtClean="0"/>
              <a:t>‹#›</a:t>
            </a:fld>
            <a:endParaRPr lang="en-US"/>
          </a:p>
        </p:txBody>
      </p:sp>
    </p:spTree>
    <p:extLst>
      <p:ext uri="{BB962C8B-B14F-4D97-AF65-F5344CB8AC3E}">
        <p14:creationId xmlns:p14="http://schemas.microsoft.com/office/powerpoint/2010/main" val="2248429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BD3E59-AB5A-411E-B3CC-4F2FE4815E09}"/>
              </a:ext>
            </a:extLst>
          </p:cNvPr>
          <p:cNvSpPr>
            <a:spLocks noGrp="1"/>
          </p:cNvSpPr>
          <p:nvPr>
            <p:ph type="dt" sz="half" idx="10"/>
          </p:nvPr>
        </p:nvSpPr>
        <p:spPr/>
        <p:txBody>
          <a:bodyPr/>
          <a:lstStyle/>
          <a:p>
            <a:fld id="{9BE31EDD-06A3-4089-B0D0-6B98D8D268B9}" type="datetimeFigureOut">
              <a:rPr lang="en-US" smtClean="0"/>
              <a:t>11/7/2023</a:t>
            </a:fld>
            <a:endParaRPr lang="en-US"/>
          </a:p>
        </p:txBody>
      </p:sp>
      <p:sp>
        <p:nvSpPr>
          <p:cNvPr id="3" name="Footer Placeholder 2">
            <a:extLst>
              <a:ext uri="{FF2B5EF4-FFF2-40B4-BE49-F238E27FC236}">
                <a16:creationId xmlns:a16="http://schemas.microsoft.com/office/drawing/2014/main" id="{4BCA93B0-0491-4940-AB80-D9354C1403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F153B0-7D97-48F8-AFD7-F310EDB4F919}"/>
              </a:ext>
            </a:extLst>
          </p:cNvPr>
          <p:cNvSpPr>
            <a:spLocks noGrp="1"/>
          </p:cNvSpPr>
          <p:nvPr>
            <p:ph type="sldNum" sz="quarter" idx="12"/>
          </p:nvPr>
        </p:nvSpPr>
        <p:spPr/>
        <p:txBody>
          <a:bodyPr/>
          <a:lstStyle/>
          <a:p>
            <a:fld id="{E857D79E-FA6E-4A6B-84E7-621FA362930A}" type="slidenum">
              <a:rPr lang="en-US" smtClean="0"/>
              <a:t>‹#›</a:t>
            </a:fld>
            <a:endParaRPr lang="en-US"/>
          </a:p>
        </p:txBody>
      </p:sp>
    </p:spTree>
    <p:extLst>
      <p:ext uri="{BB962C8B-B14F-4D97-AF65-F5344CB8AC3E}">
        <p14:creationId xmlns:p14="http://schemas.microsoft.com/office/powerpoint/2010/main" val="1933104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18AAC-71D9-4B25-8DF2-92140FC334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9E2018-FF91-4CB8-9DE0-37E706A0AC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038B28-915B-483C-A7E8-2E3745177A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9863E7-67F1-4748-A273-68D3BA3D684C}"/>
              </a:ext>
            </a:extLst>
          </p:cNvPr>
          <p:cNvSpPr>
            <a:spLocks noGrp="1"/>
          </p:cNvSpPr>
          <p:nvPr>
            <p:ph type="dt" sz="half" idx="10"/>
          </p:nvPr>
        </p:nvSpPr>
        <p:spPr/>
        <p:txBody>
          <a:bodyPr/>
          <a:lstStyle/>
          <a:p>
            <a:fld id="{9BE31EDD-06A3-4089-B0D0-6B98D8D268B9}" type="datetimeFigureOut">
              <a:rPr lang="en-US" smtClean="0"/>
              <a:t>11/7/2023</a:t>
            </a:fld>
            <a:endParaRPr lang="en-US"/>
          </a:p>
        </p:txBody>
      </p:sp>
      <p:sp>
        <p:nvSpPr>
          <p:cNvPr id="6" name="Footer Placeholder 5">
            <a:extLst>
              <a:ext uri="{FF2B5EF4-FFF2-40B4-BE49-F238E27FC236}">
                <a16:creationId xmlns:a16="http://schemas.microsoft.com/office/drawing/2014/main" id="{95D4A4C9-B6E7-4427-BC4E-9EE9E9C767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918F72-C5C5-4056-B56C-27D6C7920B97}"/>
              </a:ext>
            </a:extLst>
          </p:cNvPr>
          <p:cNvSpPr>
            <a:spLocks noGrp="1"/>
          </p:cNvSpPr>
          <p:nvPr>
            <p:ph type="sldNum" sz="quarter" idx="12"/>
          </p:nvPr>
        </p:nvSpPr>
        <p:spPr/>
        <p:txBody>
          <a:bodyPr/>
          <a:lstStyle/>
          <a:p>
            <a:fld id="{E857D79E-FA6E-4A6B-84E7-621FA362930A}" type="slidenum">
              <a:rPr lang="en-US" smtClean="0"/>
              <a:t>‹#›</a:t>
            </a:fld>
            <a:endParaRPr lang="en-US"/>
          </a:p>
        </p:txBody>
      </p:sp>
    </p:spTree>
    <p:extLst>
      <p:ext uri="{BB962C8B-B14F-4D97-AF65-F5344CB8AC3E}">
        <p14:creationId xmlns:p14="http://schemas.microsoft.com/office/powerpoint/2010/main" val="1887653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60B46-6CD4-453A-9FE0-108171ED81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8D2214-4AFC-40A4-A377-D368F8EC53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E5250A-E87B-4EE4-8942-5D397ED416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9AF837-4EA0-4F8C-9533-BE0AA590FFB6}"/>
              </a:ext>
            </a:extLst>
          </p:cNvPr>
          <p:cNvSpPr>
            <a:spLocks noGrp="1"/>
          </p:cNvSpPr>
          <p:nvPr>
            <p:ph type="dt" sz="half" idx="10"/>
          </p:nvPr>
        </p:nvSpPr>
        <p:spPr/>
        <p:txBody>
          <a:bodyPr/>
          <a:lstStyle/>
          <a:p>
            <a:fld id="{9BE31EDD-06A3-4089-B0D0-6B98D8D268B9}" type="datetimeFigureOut">
              <a:rPr lang="en-US" smtClean="0"/>
              <a:t>11/7/2023</a:t>
            </a:fld>
            <a:endParaRPr lang="en-US"/>
          </a:p>
        </p:txBody>
      </p:sp>
      <p:sp>
        <p:nvSpPr>
          <p:cNvPr id="6" name="Footer Placeholder 5">
            <a:extLst>
              <a:ext uri="{FF2B5EF4-FFF2-40B4-BE49-F238E27FC236}">
                <a16:creationId xmlns:a16="http://schemas.microsoft.com/office/drawing/2014/main" id="{A6141812-B833-4281-A82A-68AB347AC1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9EDFD3-73CC-42AC-8E23-565416180931}"/>
              </a:ext>
            </a:extLst>
          </p:cNvPr>
          <p:cNvSpPr>
            <a:spLocks noGrp="1"/>
          </p:cNvSpPr>
          <p:nvPr>
            <p:ph type="sldNum" sz="quarter" idx="12"/>
          </p:nvPr>
        </p:nvSpPr>
        <p:spPr/>
        <p:txBody>
          <a:bodyPr/>
          <a:lstStyle/>
          <a:p>
            <a:fld id="{E857D79E-FA6E-4A6B-84E7-621FA362930A}" type="slidenum">
              <a:rPr lang="en-US" smtClean="0"/>
              <a:t>‹#›</a:t>
            </a:fld>
            <a:endParaRPr lang="en-US"/>
          </a:p>
        </p:txBody>
      </p:sp>
    </p:spTree>
    <p:extLst>
      <p:ext uri="{BB962C8B-B14F-4D97-AF65-F5344CB8AC3E}">
        <p14:creationId xmlns:p14="http://schemas.microsoft.com/office/powerpoint/2010/main" val="1456757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9532AB-72AE-4EB1-96E5-945BA0B5B7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EFD077-3542-43FB-8171-A53B4AF81A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18EECF-D898-4AA2-A484-845B5F9A28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E31EDD-06A3-4089-B0D0-6B98D8D268B9}" type="datetimeFigureOut">
              <a:rPr lang="en-US" smtClean="0"/>
              <a:t>11/7/2023</a:t>
            </a:fld>
            <a:endParaRPr lang="en-US"/>
          </a:p>
        </p:txBody>
      </p:sp>
      <p:sp>
        <p:nvSpPr>
          <p:cNvPr id="5" name="Footer Placeholder 4">
            <a:extLst>
              <a:ext uri="{FF2B5EF4-FFF2-40B4-BE49-F238E27FC236}">
                <a16:creationId xmlns:a16="http://schemas.microsoft.com/office/drawing/2014/main" id="{6261A7AB-D1CF-4A8B-8885-60757710C0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E07C2E-9987-4092-BD5F-20FF6A0434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57D79E-FA6E-4A6B-84E7-621FA362930A}" type="slidenum">
              <a:rPr lang="en-US" smtClean="0"/>
              <a:t>‹#›</a:t>
            </a:fld>
            <a:endParaRPr lang="en-US"/>
          </a:p>
        </p:txBody>
      </p:sp>
    </p:spTree>
    <p:extLst>
      <p:ext uri="{BB962C8B-B14F-4D97-AF65-F5344CB8AC3E}">
        <p14:creationId xmlns:p14="http://schemas.microsoft.com/office/powerpoint/2010/main" val="40176542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lgn="ctr" rtl="0" eaLnBrk="0" fontAlgn="base" hangingPunct="0">
              <a:lnSpc>
                <a:spcPts val="3725"/>
              </a:lnSpc>
              <a:spcBef>
                <a:spcPct val="0"/>
              </a:spcBef>
              <a:spcAft>
                <a:spcPct val="0"/>
              </a:spcAft>
            </a:pPr>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TextBox 6"/>
          <p:cNvSpPr txBox="1"/>
          <p:nvPr userDrawn="1"/>
        </p:nvSpPr>
        <p:spPr>
          <a:xfrm>
            <a:off x="465617" y="6524305"/>
            <a:ext cx="2053767" cy="307777"/>
          </a:xfrm>
          <a:prstGeom prst="rect">
            <a:avLst/>
          </a:prstGeom>
          <a:noFill/>
        </p:spPr>
        <p:txBody>
          <a:bodyPr wrap="none" rtlCol="0">
            <a:spAutoFit/>
          </a:bodyPr>
          <a:lstStyle/>
          <a:p>
            <a:r>
              <a:rPr lang="en-US" sz="1400" b="1">
                <a:solidFill>
                  <a:srgbClr val="105984"/>
                </a:solidFill>
                <a:latin typeface="Century Gothic" panose="020B0502020202020204" pitchFamily="34" charset="0"/>
              </a:rPr>
              <a:t>https://nhp.wisc.edu/</a:t>
            </a:r>
          </a:p>
        </p:txBody>
      </p:sp>
      <p:pic>
        <p:nvPicPr>
          <p:cNvPr id="8" name="Picture 7"/>
          <p:cNvPicPr>
            <a:picLocks noChangeAspect="1"/>
          </p:cNvPicPr>
          <p:nvPr userDrawn="1"/>
        </p:nvPicPr>
        <p:blipFill rotWithShape="1">
          <a:blip r:embed="rId15" cstate="print">
            <a:extLst>
              <a:ext uri="{28A0092B-C50C-407E-A947-70E740481C1C}">
                <a14:useLocalDpi xmlns:a14="http://schemas.microsoft.com/office/drawing/2010/main" val="0"/>
              </a:ext>
            </a:extLst>
          </a:blip>
          <a:srcRect l="10334" t="6332" r="9843"/>
          <a:stretch/>
        </p:blipFill>
        <p:spPr>
          <a:xfrm>
            <a:off x="9545652" y="6013931"/>
            <a:ext cx="2570164" cy="844068"/>
          </a:xfrm>
          <a:prstGeom prst="rect">
            <a:avLst/>
          </a:prstGeom>
        </p:spPr>
      </p:pic>
    </p:spTree>
    <p:extLst>
      <p:ext uri="{BB962C8B-B14F-4D97-AF65-F5344CB8AC3E}">
        <p14:creationId xmlns:p14="http://schemas.microsoft.com/office/powerpoint/2010/main" val="18848985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rtl="0" eaLnBrk="0" fontAlgn="base" hangingPunct="0">
        <a:lnSpc>
          <a:spcPct val="90000"/>
        </a:lnSpc>
        <a:spcBef>
          <a:spcPct val="0"/>
        </a:spcBef>
        <a:spcAft>
          <a:spcPct val="0"/>
        </a:spcAft>
        <a:defRPr lang="en-US" altLang="en-US" sz="3600" b="1" kern="1200" dirty="0" smtClean="0">
          <a:solidFill>
            <a:schemeClr val="tx1"/>
          </a:solidFill>
          <a:latin typeface="Arial" panose="020B0604020202020204" pitchFamily="34" charset="0"/>
          <a:ea typeface="ＭＳ Ｐゴシック" pitchFamily="-109" charset="-128"/>
          <a:cs typeface="Arial" panose="020B060402020202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54678263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8.png"/><Relationship Id="rId3" Type="http://schemas.openxmlformats.org/officeDocument/2006/relationships/image" Target="../media/image49.jpeg"/><Relationship Id="rId7" Type="http://schemas.openxmlformats.org/officeDocument/2006/relationships/image" Target="../media/image53.png"/><Relationship Id="rId12"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52.png"/><Relationship Id="rId11" Type="http://schemas.openxmlformats.org/officeDocument/2006/relationships/image" Target="../media/image56.png"/><Relationship Id="rId5" Type="http://schemas.openxmlformats.org/officeDocument/2006/relationships/image" Target="../media/image51.jpeg"/><Relationship Id="rId10" Type="http://schemas.openxmlformats.org/officeDocument/2006/relationships/image" Target="../media/image55.jpeg"/><Relationship Id="rId4" Type="http://schemas.openxmlformats.org/officeDocument/2006/relationships/image" Target="../media/image50.png"/><Relationship Id="rId9" Type="http://schemas.openxmlformats.org/officeDocument/2006/relationships/image" Target="../media/image33.tiff"/></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nhp.wisc.edu/reports" TargetMode="Externa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4.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67.png"/><Relationship Id="rId5" Type="http://schemas.openxmlformats.org/officeDocument/2006/relationships/image" Target="../media/image37.png"/><Relationship Id="rId4" Type="http://schemas.openxmlformats.org/officeDocument/2006/relationships/image" Target="../media/image66.png"/><Relationship Id="rId9" Type="http://schemas.openxmlformats.org/officeDocument/2006/relationships/image" Target="../media/image70.png"/></Relationships>
</file>

<file path=ppt/slides/_rels/slide1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31.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8.png"/><Relationship Id="rId3" Type="http://schemas.openxmlformats.org/officeDocument/2006/relationships/image" Target="../media/image6.png"/><Relationship Id="rId21" Type="http://schemas.openxmlformats.org/officeDocument/2006/relationships/image" Target="../media/image23.jpe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7.png"/><Relationship Id="rId2" Type="http://schemas.openxmlformats.org/officeDocument/2006/relationships/notesSlide" Target="../notesSlides/notesSlide2.xml"/><Relationship Id="rId16" Type="http://schemas.openxmlformats.org/officeDocument/2006/relationships/image" Target="../media/image19.png"/><Relationship Id="rId20" Type="http://schemas.openxmlformats.org/officeDocument/2006/relationships/image" Target="../media/image5.jpeg"/><Relationship Id="rId29" Type="http://schemas.openxmlformats.org/officeDocument/2006/relationships/image" Target="../media/image31.jpeg"/><Relationship Id="rId1" Type="http://schemas.openxmlformats.org/officeDocument/2006/relationships/slideLayout" Target="../slideLayouts/slideLayout14.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6.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5.png"/><Relationship Id="rId28" Type="http://schemas.openxmlformats.org/officeDocument/2006/relationships/image" Target="../media/image30.jpe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4.png"/><Relationship Id="rId27"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35.svg"/><Relationship Id="rId11" Type="http://schemas.openxmlformats.org/officeDocument/2006/relationships/image" Target="../media/image40.svg"/><Relationship Id="rId5" Type="http://schemas.openxmlformats.org/officeDocument/2006/relationships/image" Target="../media/image34.png"/><Relationship Id="rId15" Type="http://schemas.openxmlformats.org/officeDocument/2006/relationships/image" Target="../media/image44.svg"/><Relationship Id="rId10" Type="http://schemas.openxmlformats.org/officeDocument/2006/relationships/image" Target="../media/image39.png"/><Relationship Id="rId4" Type="http://schemas.openxmlformats.org/officeDocument/2006/relationships/image" Target="../media/image33.tiff"/><Relationship Id="rId9" Type="http://schemas.openxmlformats.org/officeDocument/2006/relationships/image" Target="../media/image38.jpeg"/><Relationship Id="rId1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AFE4D-3561-4975-B098-9010663F53B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452E95B-62D1-4791-A819-98652DC0163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66982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B4A35D5-EF08-72CA-D0CB-AD342E42BE2E}"/>
              </a:ext>
            </a:extLst>
          </p:cNvPr>
          <p:cNvSpPr/>
          <p:nvPr/>
        </p:nvSpPr>
        <p:spPr>
          <a:xfrm>
            <a:off x="926757" y="4582297"/>
            <a:ext cx="1709352" cy="113270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rapezoid 65">
            <a:extLst>
              <a:ext uri="{FF2B5EF4-FFF2-40B4-BE49-F238E27FC236}">
                <a16:creationId xmlns:a16="http://schemas.microsoft.com/office/drawing/2014/main" id="{63DBFFFD-E4C0-5F41-ADBB-7C3BA8CE7D15}"/>
              </a:ext>
            </a:extLst>
          </p:cNvPr>
          <p:cNvSpPr/>
          <p:nvPr/>
        </p:nvSpPr>
        <p:spPr>
          <a:xfrm rot="16200000">
            <a:off x="6821996" y="2600757"/>
            <a:ext cx="4889020" cy="1775911"/>
          </a:xfrm>
          <a:prstGeom prst="trapezoid">
            <a:avLst/>
          </a:prstGeom>
          <a:solidFill>
            <a:srgbClr val="F0F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9">
            <a:extLst>
              <a:ext uri="{FF2B5EF4-FFF2-40B4-BE49-F238E27FC236}">
                <a16:creationId xmlns:a16="http://schemas.microsoft.com/office/drawing/2014/main" id="{B4BE14BD-EAFF-0545-9E4A-1330BDCF1A6C}"/>
              </a:ext>
            </a:extLst>
          </p:cNvPr>
          <p:cNvSpPr/>
          <p:nvPr/>
        </p:nvSpPr>
        <p:spPr>
          <a:xfrm>
            <a:off x="7882746" y="865036"/>
            <a:ext cx="822960" cy="82296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p:cNvSpPr>
            <a:spLocks noGrp="1"/>
          </p:cNvSpPr>
          <p:nvPr>
            <p:ph type="title"/>
          </p:nvPr>
        </p:nvSpPr>
        <p:spPr>
          <a:xfrm>
            <a:off x="483177" y="96694"/>
            <a:ext cx="10515600" cy="41461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800">
                <a:latin typeface="Arial"/>
                <a:ea typeface="ＭＳ Ｐゴシック"/>
                <a:cs typeface="Arial"/>
              </a:rPr>
              <a:t>NHP request process, stakeholders, and uses</a:t>
            </a:r>
            <a:endParaRPr lang="en-US"/>
          </a:p>
        </p:txBody>
      </p:sp>
      <p:sp>
        <p:nvSpPr>
          <p:cNvPr id="6" name="Slide Number Placeholder 5"/>
          <p:cNvSpPr>
            <a:spLocks noGrp="1"/>
          </p:cNvSpPr>
          <p:nvPr>
            <p:ph type="sldNum" sz="quarter" idx="12"/>
          </p:nvPr>
        </p:nvSpPr>
        <p:spPr>
          <a:prstGeom prst="ellipse">
            <a:avLst/>
          </a:prstGeom>
          <a:solidFill>
            <a:schemeClr val="tx1">
              <a:lumMod val="65000"/>
              <a:lumOff val="35000"/>
            </a:schemeClr>
          </a:solidFill>
        </p:spPr>
        <p:txBody>
          <a:bodyPr lIns="0" tIns="0" rIns="0" bIns="0" anchor="ctr"/>
          <a:lstStyle>
            <a:lvl1pPr>
              <a:defRPr sz="1400" b="1" i="1">
                <a:solidFill>
                  <a:schemeClr val="bg1"/>
                </a:solidFill>
              </a:defRPr>
            </a:lvl1pPr>
          </a:lstStyle>
          <a:p>
            <a:pPr marL="0" marR="0" lvl="0" indent="0" algn="ctr" defTabSz="457200" rtl="0" eaLnBrk="0" fontAlgn="base" latinLnBrk="0" hangingPunct="0">
              <a:lnSpc>
                <a:spcPct val="100000"/>
              </a:lnSpc>
              <a:spcBef>
                <a:spcPct val="0"/>
              </a:spcBef>
              <a:spcAft>
                <a:spcPct val="0"/>
              </a:spcAft>
              <a:buClrTx/>
              <a:buSzTx/>
              <a:buFontTx/>
              <a:buNone/>
              <a:tabLst/>
              <a:defRPr/>
            </a:pPr>
            <a:fld id="{5B955762-4BE2-4F5C-A110-89215435B7B1}" type="slidenum">
              <a:rPr kumimoji="0" lang="en-US" sz="1400" b="1"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457200" rtl="0" eaLnBrk="0" fontAlgn="base" latinLnBrk="0" hangingPunct="0">
                <a:lnSpc>
                  <a:spcPct val="100000"/>
                </a:lnSpc>
                <a:spcBef>
                  <a:spcPct val="0"/>
                </a:spcBef>
                <a:spcAft>
                  <a:spcPct val="0"/>
                </a:spcAft>
                <a:buClrTx/>
                <a:buSzTx/>
                <a:buFontTx/>
                <a:buNone/>
                <a:tabLst/>
                <a:defRPr/>
              </a:pPr>
              <a:t>10</a:t>
            </a:fld>
            <a:endParaRPr kumimoji="0" lang="en-US" sz="1400" b="1"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2" name="TextBox 51"/>
          <p:cNvSpPr txBox="1"/>
          <p:nvPr/>
        </p:nvSpPr>
        <p:spPr>
          <a:xfrm rot="21071434">
            <a:off x="18867312" y="1815139"/>
            <a:ext cx="976934" cy="369332"/>
          </a:xfrm>
          <a:prstGeom prst="rect">
            <a:avLst/>
          </a:prstGeom>
          <a:noFill/>
        </p:spPr>
        <p:txBody>
          <a:bodyPr wrap="non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66FF"/>
                </a:solidFill>
                <a:effectLst/>
                <a:uLnTx/>
                <a:uFillTx/>
                <a:latin typeface="Calibri" panose="020F0502020204030204" pitchFamily="34" charset="0"/>
                <a:ea typeface="+mn-ea"/>
                <a:cs typeface="+mn-cs"/>
              </a:rPr>
              <a:t>example</a:t>
            </a:r>
          </a:p>
        </p:txBody>
      </p:sp>
      <p:sp>
        <p:nvSpPr>
          <p:cNvPr id="58" name="Rectangle 57"/>
          <p:cNvSpPr/>
          <p:nvPr/>
        </p:nvSpPr>
        <p:spPr>
          <a:xfrm>
            <a:off x="3519660" y="3522662"/>
            <a:ext cx="1316386" cy="754053"/>
          </a:xfrm>
          <a:prstGeom prst="rect">
            <a:avLst/>
          </a:prstGeom>
        </p:spPr>
        <p:txBody>
          <a:bodyPr wrap="none">
            <a:spAutoFit/>
          </a:bodyPr>
          <a:lstStyle/>
          <a:p>
            <a:pPr marL="0" marR="0" lvl="0" indent="0" algn="ctr" defTabSz="800100" rtl="0" eaLnBrk="0" fontAlgn="base" latinLnBrk="0" hangingPunct="0">
              <a:lnSpc>
                <a:spcPct val="90000"/>
              </a:lnSpc>
              <a:spcBef>
                <a:spcPct val="0"/>
              </a:spcBef>
              <a:spcAft>
                <a:spcPct val="35000"/>
              </a:spcAft>
              <a:buClrTx/>
              <a:buSzTx/>
              <a:buFontTx/>
              <a:buNone/>
              <a:tabLst/>
              <a:defRPr/>
            </a:pPr>
            <a:r>
              <a:rPr kumimoji="0" lang="en-US" sz="2000" b="1" i="0" u="none" strike="noStrike" kern="1200" cap="none" spc="0" normalizeH="0" baseline="0" noProof="0">
                <a:ln>
                  <a:noFill/>
                </a:ln>
                <a:solidFill>
                  <a:srgbClr val="105984"/>
                </a:solidFill>
                <a:effectLst/>
                <a:uLnTx/>
                <a:uFillTx/>
                <a:latin typeface="Calibri" panose="020F0502020204030204" pitchFamily="34" charset="0"/>
                <a:ea typeface="+mn-ea"/>
                <a:cs typeface="+mn-cs"/>
              </a:rPr>
              <a:t>NHP </a:t>
            </a:r>
          </a:p>
          <a:p>
            <a:pPr marL="0" marR="0" lvl="0" indent="0" algn="ctr" defTabSz="800100" rtl="0" eaLnBrk="0" fontAlgn="base" latinLnBrk="0" hangingPunct="0">
              <a:lnSpc>
                <a:spcPct val="90000"/>
              </a:lnSpc>
              <a:spcBef>
                <a:spcPct val="0"/>
              </a:spcBef>
              <a:spcAft>
                <a:spcPct val="35000"/>
              </a:spcAft>
              <a:buClrTx/>
              <a:buSzTx/>
              <a:buFontTx/>
              <a:buNone/>
              <a:tabLst/>
              <a:defRPr/>
            </a:pPr>
            <a:r>
              <a:rPr kumimoji="0" lang="en-US" sz="2000" b="1" i="0" u="none" strike="noStrike" kern="1200" cap="none" spc="0" normalizeH="0" baseline="0" noProof="0">
                <a:ln>
                  <a:noFill/>
                </a:ln>
                <a:solidFill>
                  <a:srgbClr val="105984"/>
                </a:solidFill>
                <a:effectLst/>
                <a:uLnTx/>
                <a:uFillTx/>
                <a:latin typeface="Calibri" panose="020F0502020204030204" pitchFamily="34" charset="0"/>
                <a:ea typeface="+mn-ea"/>
                <a:cs typeface="+mn-cs"/>
              </a:rPr>
              <a:t>Navigators</a:t>
            </a:r>
            <a:endParaRPr kumimoji="0" lang="en-US" sz="2000" b="0" i="0" u="none" strike="noStrike" kern="1200" cap="none" spc="0" normalizeH="0" baseline="0" noProof="0">
              <a:ln>
                <a:noFill/>
              </a:ln>
              <a:solidFill>
                <a:srgbClr val="105984"/>
              </a:solidFill>
              <a:effectLst/>
              <a:uLnTx/>
              <a:uFillTx/>
              <a:latin typeface="Calibri" panose="020F0502020204030204" pitchFamily="34" charset="0"/>
              <a:ea typeface="+mn-ea"/>
              <a:cs typeface="+mn-cs"/>
            </a:endParaRPr>
          </a:p>
        </p:txBody>
      </p:sp>
      <p:sp>
        <p:nvSpPr>
          <p:cNvPr id="59" name="Rounded Rectangle 58"/>
          <p:cNvSpPr/>
          <p:nvPr/>
        </p:nvSpPr>
        <p:spPr>
          <a:xfrm>
            <a:off x="9631057" y="2418653"/>
            <a:ext cx="1828800" cy="640080"/>
          </a:xfrm>
          <a:prstGeom prst="roundRect">
            <a:avLst/>
          </a:prstGeom>
          <a:solidFill>
            <a:srgbClr val="105984"/>
          </a:solidFill>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Strengthen grant applications</a:t>
            </a:r>
          </a:p>
        </p:txBody>
      </p:sp>
      <p:sp>
        <p:nvSpPr>
          <p:cNvPr id="60" name="Rounded Rectangle 59"/>
          <p:cNvSpPr/>
          <p:nvPr/>
        </p:nvSpPr>
        <p:spPr>
          <a:xfrm>
            <a:off x="9631057" y="4574522"/>
            <a:ext cx="1828800" cy="640080"/>
          </a:xfrm>
          <a:prstGeom prst="roundRect">
            <a:avLst/>
          </a:prstGeom>
          <a:solidFill>
            <a:srgbClr val="105984"/>
          </a:solidFill>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Monitor &amp; evaluate</a:t>
            </a:r>
          </a:p>
        </p:txBody>
      </p:sp>
      <p:sp>
        <p:nvSpPr>
          <p:cNvPr id="61" name="Rounded Rectangle 60"/>
          <p:cNvSpPr/>
          <p:nvPr/>
        </p:nvSpPr>
        <p:spPr>
          <a:xfrm>
            <a:off x="9628991" y="981407"/>
            <a:ext cx="1828800" cy="640080"/>
          </a:xfrm>
          <a:prstGeom prst="roundRect">
            <a:avLst/>
          </a:prstGeom>
          <a:solidFill>
            <a:srgbClr val="105984"/>
          </a:solidFill>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Identify &amp; target disparities</a:t>
            </a:r>
          </a:p>
        </p:txBody>
      </p:sp>
      <p:sp>
        <p:nvSpPr>
          <p:cNvPr id="62" name="Rounded Rectangle 61"/>
          <p:cNvSpPr/>
          <p:nvPr/>
        </p:nvSpPr>
        <p:spPr>
          <a:xfrm>
            <a:off x="9629715" y="1700030"/>
            <a:ext cx="1828800" cy="640080"/>
          </a:xfrm>
          <a:prstGeom prst="roundRect">
            <a:avLst/>
          </a:prstGeom>
          <a:solidFill>
            <a:srgbClr val="105984"/>
          </a:solidFill>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Direct services/ resources</a:t>
            </a:r>
          </a:p>
        </p:txBody>
      </p:sp>
      <p:sp>
        <p:nvSpPr>
          <p:cNvPr id="63" name="Rounded Rectangle 62"/>
          <p:cNvSpPr/>
          <p:nvPr/>
        </p:nvSpPr>
        <p:spPr>
          <a:xfrm>
            <a:off x="9631057" y="3137276"/>
            <a:ext cx="1828800" cy="640080"/>
          </a:xfrm>
          <a:prstGeom prst="roundRect">
            <a:avLst/>
          </a:prstGeom>
          <a:solidFill>
            <a:srgbClr val="105984"/>
          </a:solidFill>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Establish new partnerships</a:t>
            </a:r>
          </a:p>
        </p:txBody>
      </p:sp>
      <p:sp>
        <p:nvSpPr>
          <p:cNvPr id="64" name="Rounded Rectangle 63"/>
          <p:cNvSpPr/>
          <p:nvPr/>
        </p:nvSpPr>
        <p:spPr>
          <a:xfrm>
            <a:off x="9631057" y="3855899"/>
            <a:ext cx="1828800" cy="640080"/>
          </a:xfrm>
          <a:prstGeom prst="roundRect">
            <a:avLst/>
          </a:prstGeom>
          <a:solidFill>
            <a:srgbClr val="105984"/>
          </a:solidFill>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Develop new programs</a:t>
            </a:r>
          </a:p>
        </p:txBody>
      </p:sp>
      <p:sp>
        <p:nvSpPr>
          <p:cNvPr id="16" name="Rectangle 15"/>
          <p:cNvSpPr/>
          <p:nvPr/>
        </p:nvSpPr>
        <p:spPr>
          <a:xfrm>
            <a:off x="9457008" y="6038849"/>
            <a:ext cx="2734991" cy="81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Rounded Rectangle 64"/>
          <p:cNvSpPr/>
          <p:nvPr/>
        </p:nvSpPr>
        <p:spPr>
          <a:xfrm>
            <a:off x="9628991" y="5293143"/>
            <a:ext cx="1828800" cy="640080"/>
          </a:xfrm>
          <a:prstGeom prst="roundRect">
            <a:avLst/>
          </a:prstGeom>
          <a:solidFill>
            <a:srgbClr val="105984"/>
          </a:solidFill>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Prioritize focus areas</a:t>
            </a:r>
          </a:p>
        </p:txBody>
      </p:sp>
      <p:cxnSp>
        <p:nvCxnSpPr>
          <p:cNvPr id="77" name="Straight Connector 76"/>
          <p:cNvCxnSpPr>
            <a:cxnSpLocks/>
          </p:cNvCxnSpPr>
          <p:nvPr/>
        </p:nvCxnSpPr>
        <p:spPr>
          <a:xfrm flipV="1">
            <a:off x="4202660" y="1494943"/>
            <a:ext cx="2274349" cy="1766276"/>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a:cxnSpLocks/>
          </p:cNvCxnSpPr>
          <p:nvPr/>
        </p:nvCxnSpPr>
        <p:spPr>
          <a:xfrm flipV="1">
            <a:off x="4195733" y="2426199"/>
            <a:ext cx="2083552" cy="8332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a:cxnSpLocks/>
          </p:cNvCxnSpPr>
          <p:nvPr/>
        </p:nvCxnSpPr>
        <p:spPr>
          <a:xfrm>
            <a:off x="4186208" y="3243901"/>
            <a:ext cx="2307599" cy="151654"/>
          </a:xfrm>
          <a:prstGeom prst="line">
            <a:avLst/>
          </a:prstGeom>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6099179" y="818783"/>
            <a:ext cx="2718640" cy="919365"/>
            <a:chOff x="1446960" y="4706760"/>
            <a:chExt cx="2718640" cy="919365"/>
          </a:xfrm>
          <a:noFill/>
        </p:grpSpPr>
        <p:sp>
          <p:nvSpPr>
            <p:cNvPr id="85" name="Rectangle 84"/>
            <p:cNvSpPr/>
            <p:nvPr/>
          </p:nvSpPr>
          <p:spPr>
            <a:xfrm>
              <a:off x="1941689" y="4706760"/>
              <a:ext cx="2223911" cy="919365"/>
            </a:xfrm>
            <a:prstGeom prst="rect">
              <a:avLst/>
            </a:prstGeom>
            <a:grpFill/>
            <a:ln>
              <a:noFill/>
            </a:ln>
          </p:spPr>
          <p:txBody>
            <a:bodyPr wrap="square">
              <a:noAutofit/>
            </a:bodyPr>
            <a:lstStyle/>
            <a:p>
              <a:pPr marL="0" marR="0" lvl="0" indent="0" algn="ctr" defTabSz="800100" rtl="0" eaLnBrk="0" fontAlgn="base" latinLnBrk="0" hangingPunct="0">
                <a:lnSpc>
                  <a:spcPct val="90000"/>
                </a:lnSpc>
                <a:spcBef>
                  <a:spcPct val="0"/>
                </a:spcBef>
                <a:spcAft>
                  <a:spcPct val="3500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ctr" defTabSz="800100" rtl="0" eaLnBrk="0" fontAlgn="base" latinLnBrk="0" hangingPunct="0">
                <a:lnSpc>
                  <a:spcPct val="90000"/>
                </a:lnSpc>
                <a:spcBef>
                  <a:spcPct val="0"/>
                </a:spcBef>
                <a:spcAft>
                  <a:spcPct val="3500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nvGrpSpPr>
            <p:cNvPr id="88" name="Group 87"/>
            <p:cNvGrpSpPr/>
            <p:nvPr/>
          </p:nvGrpSpPr>
          <p:grpSpPr>
            <a:xfrm>
              <a:off x="1446960" y="4775456"/>
              <a:ext cx="2597000" cy="822960"/>
              <a:chOff x="4995503" y="1158421"/>
              <a:chExt cx="2597000" cy="822960"/>
            </a:xfrm>
            <a:grpFill/>
          </p:grpSpPr>
          <p:grpSp>
            <p:nvGrpSpPr>
              <p:cNvPr id="89" name="Group 88"/>
              <p:cNvGrpSpPr/>
              <p:nvPr/>
            </p:nvGrpSpPr>
            <p:grpSpPr>
              <a:xfrm>
                <a:off x="6769543" y="1158421"/>
                <a:ext cx="822960" cy="822960"/>
                <a:chOff x="6769543" y="1158421"/>
                <a:chExt cx="822960" cy="822960"/>
              </a:xfrm>
              <a:grpFill/>
            </p:grpSpPr>
            <p:sp>
              <p:nvSpPr>
                <p:cNvPr id="91" name="Oval 90">
                  <a:extLst>
                    <a:ext uri="{FF2B5EF4-FFF2-40B4-BE49-F238E27FC236}">
                      <a16:creationId xmlns:a16="http://schemas.microsoft.com/office/drawing/2014/main" id="{B4BE14BD-EAFF-0545-9E4A-1330BDCF1A6C}"/>
                    </a:ext>
                  </a:extLst>
                </p:cNvPr>
                <p:cNvSpPr/>
                <p:nvPr/>
              </p:nvSpPr>
              <p:spPr>
                <a:xfrm>
                  <a:off x="6769543" y="1158421"/>
                  <a:ext cx="822960" cy="8229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 name="Picture 10" descr="Related image">
                  <a:extLst>
                    <a:ext uri="{FF2B5EF4-FFF2-40B4-BE49-F238E27FC236}">
                      <a16:creationId xmlns:a16="http://schemas.microsoft.com/office/drawing/2014/main" id="{ACDDC6F5-6E0C-FC40-B0AB-11152BEB7983}"/>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22769" b="8100"/>
                <a:stretch/>
              </p:blipFill>
              <p:spPr bwMode="auto">
                <a:xfrm>
                  <a:off x="6868412" y="1210997"/>
                  <a:ext cx="662459" cy="731520"/>
                </a:xfrm>
                <a:prstGeom prst="rect">
                  <a:avLst/>
                </a:prstGeom>
                <a:grpFill/>
                <a:ln>
                  <a:noFill/>
                </a:ln>
              </p:spPr>
            </p:pic>
          </p:grpSp>
          <p:sp>
            <p:nvSpPr>
              <p:cNvPr id="90" name="TextBox 89">
                <a:extLst>
                  <a:ext uri="{FF2B5EF4-FFF2-40B4-BE49-F238E27FC236}">
                    <a16:creationId xmlns:a16="http://schemas.microsoft.com/office/drawing/2014/main" id="{B793AC6B-C975-8247-8ABF-59317715B287}"/>
                  </a:ext>
                </a:extLst>
              </p:cNvPr>
              <p:cNvSpPr txBox="1"/>
              <p:nvPr/>
            </p:nvSpPr>
            <p:spPr>
              <a:xfrm>
                <a:off x="4995503" y="1219897"/>
                <a:ext cx="1923519" cy="707886"/>
              </a:xfrm>
              <a:prstGeom prst="rect">
                <a:avLst/>
              </a:prstGeom>
              <a:grpFill/>
              <a:ln>
                <a:noFill/>
              </a:ln>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Health Systems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&amp; Clinics</a:t>
                </a:r>
              </a:p>
            </p:txBody>
          </p:sp>
        </p:grpSp>
      </p:grpSp>
      <p:sp>
        <p:nvSpPr>
          <p:cNvPr id="44" name="Rectangle 43"/>
          <p:cNvSpPr/>
          <p:nvPr/>
        </p:nvSpPr>
        <p:spPr>
          <a:xfrm>
            <a:off x="6587550" y="1898975"/>
            <a:ext cx="2223911" cy="919365"/>
          </a:xfrm>
          <a:prstGeom prst="rect">
            <a:avLst/>
          </a:prstGeom>
          <a:noFill/>
          <a:ln>
            <a:noFill/>
          </a:ln>
        </p:spPr>
        <p:txBody>
          <a:bodyPr wrap="square">
            <a:noAutofit/>
          </a:bodyPr>
          <a:lstStyle/>
          <a:p>
            <a:pPr marL="0" marR="0" lvl="0" indent="0" algn="ctr" defTabSz="800100" rtl="0" eaLnBrk="0" fontAlgn="base" latinLnBrk="0" hangingPunct="0">
              <a:lnSpc>
                <a:spcPct val="90000"/>
              </a:lnSpc>
              <a:spcBef>
                <a:spcPct val="0"/>
              </a:spcBef>
              <a:spcAft>
                <a:spcPct val="3500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ctr" defTabSz="800100" rtl="0" eaLnBrk="0" fontAlgn="base" latinLnBrk="0" hangingPunct="0">
              <a:lnSpc>
                <a:spcPct val="90000"/>
              </a:lnSpc>
              <a:spcBef>
                <a:spcPct val="0"/>
              </a:spcBef>
              <a:spcAft>
                <a:spcPct val="3500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53" name="Rectangle 52"/>
          <p:cNvSpPr/>
          <p:nvPr/>
        </p:nvSpPr>
        <p:spPr>
          <a:xfrm>
            <a:off x="6594253" y="2979167"/>
            <a:ext cx="2223911" cy="919365"/>
          </a:xfrm>
          <a:prstGeom prst="rect">
            <a:avLst/>
          </a:prstGeom>
          <a:noFill/>
          <a:ln>
            <a:noFill/>
          </a:ln>
        </p:spPr>
        <p:txBody>
          <a:bodyPr wrap="square">
            <a:noAutofit/>
          </a:bodyPr>
          <a:lstStyle/>
          <a:p>
            <a:pPr marL="0" marR="0" lvl="0" indent="0" algn="ctr" defTabSz="800100" rtl="0" eaLnBrk="0" fontAlgn="base" latinLnBrk="0" hangingPunct="0">
              <a:lnSpc>
                <a:spcPct val="90000"/>
              </a:lnSpc>
              <a:spcBef>
                <a:spcPct val="0"/>
              </a:spcBef>
              <a:spcAft>
                <a:spcPct val="3500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ctr" defTabSz="800100" rtl="0" eaLnBrk="0" fontAlgn="base" latinLnBrk="0" hangingPunct="0">
              <a:lnSpc>
                <a:spcPct val="90000"/>
              </a:lnSpc>
              <a:spcBef>
                <a:spcPct val="0"/>
              </a:spcBef>
              <a:spcAft>
                <a:spcPct val="3500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72" name="Rectangle 71"/>
          <p:cNvSpPr/>
          <p:nvPr/>
        </p:nvSpPr>
        <p:spPr>
          <a:xfrm>
            <a:off x="6596259" y="4059359"/>
            <a:ext cx="2223911" cy="919365"/>
          </a:xfrm>
          <a:prstGeom prst="rect">
            <a:avLst/>
          </a:prstGeom>
          <a:noFill/>
          <a:ln>
            <a:noFill/>
          </a:ln>
        </p:spPr>
        <p:txBody>
          <a:bodyPr wrap="square">
            <a:noAutofit/>
          </a:bodyPr>
          <a:lstStyle/>
          <a:p>
            <a:pPr marL="0" marR="0" lvl="0" indent="0" algn="ctr" defTabSz="800100" rtl="0" eaLnBrk="0" fontAlgn="base" latinLnBrk="0" hangingPunct="0">
              <a:lnSpc>
                <a:spcPct val="90000"/>
              </a:lnSpc>
              <a:spcBef>
                <a:spcPct val="0"/>
              </a:spcBef>
              <a:spcAft>
                <a:spcPct val="3500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ctr" defTabSz="800100" rtl="0" eaLnBrk="0" fontAlgn="base" latinLnBrk="0" hangingPunct="0">
              <a:lnSpc>
                <a:spcPct val="90000"/>
              </a:lnSpc>
              <a:spcBef>
                <a:spcPct val="0"/>
              </a:spcBef>
              <a:spcAft>
                <a:spcPct val="3500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3" name="Rectangle 82"/>
          <p:cNvSpPr/>
          <p:nvPr/>
        </p:nvSpPr>
        <p:spPr>
          <a:xfrm>
            <a:off x="6602642" y="5139552"/>
            <a:ext cx="2223911" cy="919365"/>
          </a:xfrm>
          <a:prstGeom prst="rect">
            <a:avLst/>
          </a:prstGeom>
          <a:noFill/>
          <a:ln>
            <a:noFill/>
          </a:ln>
        </p:spPr>
        <p:txBody>
          <a:bodyPr wrap="square">
            <a:noAutofit/>
          </a:bodyPr>
          <a:lstStyle/>
          <a:p>
            <a:pPr marL="0" marR="0" lvl="0" indent="0" algn="ctr" defTabSz="800100" rtl="0" eaLnBrk="0" fontAlgn="base" latinLnBrk="0" hangingPunct="0">
              <a:lnSpc>
                <a:spcPct val="90000"/>
              </a:lnSpc>
              <a:spcBef>
                <a:spcPct val="0"/>
              </a:spcBef>
              <a:spcAft>
                <a:spcPct val="3500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ctr" defTabSz="800100" rtl="0" eaLnBrk="0" fontAlgn="base" latinLnBrk="0" hangingPunct="0">
              <a:lnSpc>
                <a:spcPct val="90000"/>
              </a:lnSpc>
              <a:spcBef>
                <a:spcPct val="0"/>
              </a:spcBef>
              <a:spcAft>
                <a:spcPct val="3500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6" name="Oval 95">
            <a:extLst>
              <a:ext uri="{FF2B5EF4-FFF2-40B4-BE49-F238E27FC236}">
                <a16:creationId xmlns:a16="http://schemas.microsoft.com/office/drawing/2014/main" id="{4A255800-79A1-5142-8087-C4298602C915}"/>
              </a:ext>
            </a:extLst>
          </p:cNvPr>
          <p:cNvSpPr/>
          <p:nvPr/>
        </p:nvSpPr>
        <p:spPr>
          <a:xfrm>
            <a:off x="7912866" y="1963080"/>
            <a:ext cx="822960" cy="82296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7" name="Picture 8" descr="Related image">
            <a:extLst>
              <a:ext uri="{FF2B5EF4-FFF2-40B4-BE49-F238E27FC236}">
                <a16:creationId xmlns:a16="http://schemas.microsoft.com/office/drawing/2014/main" id="{F28712F2-E7CE-F64C-BD06-AE0DBCB2279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31529" y="2025509"/>
            <a:ext cx="731520" cy="715525"/>
          </a:xfrm>
          <a:prstGeom prst="rect">
            <a:avLst/>
          </a:prstGeom>
          <a:noFill/>
          <a:extLst>
            <a:ext uri="{909E8E84-426E-40DD-AFC4-6F175D3DCCD1}">
              <a14:hiddenFill xmlns:a14="http://schemas.microsoft.com/office/drawing/2010/main">
                <a:solidFill>
                  <a:srgbClr val="FFFFFF"/>
                </a:solidFill>
              </a14:hiddenFill>
            </a:ext>
          </a:extLst>
        </p:spPr>
      </p:pic>
      <p:sp>
        <p:nvSpPr>
          <p:cNvPr id="98" name="TextBox 97">
            <a:extLst>
              <a:ext uri="{FF2B5EF4-FFF2-40B4-BE49-F238E27FC236}">
                <a16:creationId xmlns:a16="http://schemas.microsoft.com/office/drawing/2014/main" id="{3A402217-BFFE-A04B-BBC4-5B0E16358CF3}"/>
              </a:ext>
            </a:extLst>
          </p:cNvPr>
          <p:cNvSpPr txBox="1"/>
          <p:nvPr/>
        </p:nvSpPr>
        <p:spPr>
          <a:xfrm>
            <a:off x="6214323" y="2030337"/>
            <a:ext cx="1740644" cy="707886"/>
          </a:xfrm>
          <a:prstGeom prst="rect">
            <a:avLst/>
          </a:prstGeom>
          <a:noFill/>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Community Organizations</a:t>
            </a:r>
          </a:p>
        </p:txBody>
      </p:sp>
      <p:sp>
        <p:nvSpPr>
          <p:cNvPr id="99" name="Oval 98">
            <a:extLst>
              <a:ext uri="{FF2B5EF4-FFF2-40B4-BE49-F238E27FC236}">
                <a16:creationId xmlns:a16="http://schemas.microsoft.com/office/drawing/2014/main" id="{B6DD2D8E-78CD-944E-9A07-F2F236C11AFD}"/>
              </a:ext>
            </a:extLst>
          </p:cNvPr>
          <p:cNvSpPr/>
          <p:nvPr/>
        </p:nvSpPr>
        <p:spPr>
          <a:xfrm>
            <a:off x="7891254" y="3036338"/>
            <a:ext cx="822960" cy="822960"/>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0" name="Picture 2" descr="Related image">
            <a:extLst>
              <a:ext uri="{FF2B5EF4-FFF2-40B4-BE49-F238E27FC236}">
                <a16:creationId xmlns:a16="http://schemas.microsoft.com/office/drawing/2014/main" id="{EEF615BC-223C-0148-AE0F-33E1BB66C710}"/>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7851" t="5410" r="50828" b="68991"/>
          <a:stretch/>
        </p:blipFill>
        <p:spPr bwMode="auto">
          <a:xfrm>
            <a:off x="8077289" y="3043590"/>
            <a:ext cx="564148" cy="731520"/>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a:extLst>
              <a:ext uri="{FF2B5EF4-FFF2-40B4-BE49-F238E27FC236}">
                <a16:creationId xmlns:a16="http://schemas.microsoft.com/office/drawing/2014/main" id="{2E4C75BB-8155-3A4C-AEC8-A34AD4A16354}"/>
              </a:ext>
            </a:extLst>
          </p:cNvPr>
          <p:cNvSpPr txBox="1"/>
          <p:nvPr/>
        </p:nvSpPr>
        <p:spPr>
          <a:xfrm>
            <a:off x="6508055" y="3197092"/>
            <a:ext cx="1435299" cy="400110"/>
          </a:xfrm>
          <a:prstGeom prst="rect">
            <a:avLst/>
          </a:prstGeom>
          <a:noFill/>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Researchers</a:t>
            </a:r>
          </a:p>
        </p:txBody>
      </p:sp>
      <p:sp>
        <p:nvSpPr>
          <p:cNvPr id="102" name="Oval 101">
            <a:extLst>
              <a:ext uri="{FF2B5EF4-FFF2-40B4-BE49-F238E27FC236}">
                <a16:creationId xmlns:a16="http://schemas.microsoft.com/office/drawing/2014/main" id="{279A5BC4-CE74-7C48-B421-D99E24D13DBA}"/>
              </a:ext>
            </a:extLst>
          </p:cNvPr>
          <p:cNvSpPr/>
          <p:nvPr/>
        </p:nvSpPr>
        <p:spPr>
          <a:xfrm>
            <a:off x="7854804" y="4085413"/>
            <a:ext cx="822960" cy="822960"/>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 name="Picture 16" descr="Image result for government agencies icon">
            <a:extLst>
              <a:ext uri="{FF2B5EF4-FFF2-40B4-BE49-F238E27FC236}">
                <a16:creationId xmlns:a16="http://schemas.microsoft.com/office/drawing/2014/main" id="{5AA6243C-353B-5444-903B-A8927DB3D35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4238" y="4191774"/>
            <a:ext cx="731520" cy="629716"/>
          </a:xfrm>
          <a:prstGeom prst="rect">
            <a:avLst/>
          </a:prstGeom>
          <a:noFill/>
          <a:extLst>
            <a:ext uri="{909E8E84-426E-40DD-AFC4-6F175D3DCCD1}">
              <a14:hiddenFill xmlns:a14="http://schemas.microsoft.com/office/drawing/2010/main">
                <a:solidFill>
                  <a:srgbClr val="FFFFFF"/>
                </a:solidFill>
              </a14:hiddenFill>
            </a:ext>
          </a:extLst>
        </p:spPr>
      </p:pic>
      <p:sp>
        <p:nvSpPr>
          <p:cNvPr id="104" name="TextBox 103">
            <a:extLst>
              <a:ext uri="{FF2B5EF4-FFF2-40B4-BE49-F238E27FC236}">
                <a16:creationId xmlns:a16="http://schemas.microsoft.com/office/drawing/2014/main" id="{C92EDDB1-FACD-804E-A0E4-F10E47797AE4}"/>
              </a:ext>
            </a:extLst>
          </p:cNvPr>
          <p:cNvSpPr txBox="1"/>
          <p:nvPr/>
        </p:nvSpPr>
        <p:spPr>
          <a:xfrm>
            <a:off x="6182570" y="4014647"/>
            <a:ext cx="1809435" cy="1015663"/>
          </a:xfrm>
          <a:prstGeom prst="rect">
            <a:avLst/>
          </a:prstGeom>
          <a:noFill/>
        </p:spPr>
        <p:txBody>
          <a:bodyPr wrap="square" rtlCol="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State and Local Government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Organizations</a:t>
            </a:r>
          </a:p>
        </p:txBody>
      </p:sp>
      <p:sp>
        <p:nvSpPr>
          <p:cNvPr id="105" name="Oval 104">
            <a:extLst>
              <a:ext uri="{FF2B5EF4-FFF2-40B4-BE49-F238E27FC236}">
                <a16:creationId xmlns:a16="http://schemas.microsoft.com/office/drawing/2014/main" id="{7396C170-3518-5E4D-AF1D-CCC439A2591C}"/>
              </a:ext>
            </a:extLst>
          </p:cNvPr>
          <p:cNvSpPr/>
          <p:nvPr/>
        </p:nvSpPr>
        <p:spPr>
          <a:xfrm>
            <a:off x="7873219" y="5190575"/>
            <a:ext cx="822960" cy="822960"/>
          </a:xfrm>
          <a:prstGeom prst="ellipse">
            <a:avLst/>
          </a:prstGeom>
          <a:solidFill>
            <a:srgbClr val="BAA7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6" name="Graphic 14" descr="Medicine">
            <a:extLst>
              <a:ext uri="{FF2B5EF4-FFF2-40B4-BE49-F238E27FC236}">
                <a16:creationId xmlns:a16="http://schemas.microsoft.com/office/drawing/2014/main" id="{E7568756-F9F2-DD4B-98C1-7EE0CDEAE36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42653" y="5243866"/>
            <a:ext cx="731520" cy="731520"/>
          </a:xfrm>
          <a:prstGeom prst="rect">
            <a:avLst/>
          </a:prstGeom>
        </p:spPr>
      </p:pic>
      <p:sp>
        <p:nvSpPr>
          <p:cNvPr id="107" name="TextBox 106">
            <a:extLst>
              <a:ext uri="{FF2B5EF4-FFF2-40B4-BE49-F238E27FC236}">
                <a16:creationId xmlns:a16="http://schemas.microsoft.com/office/drawing/2014/main" id="{38A628BC-0C0F-E440-8165-8FFD80F8DD82}"/>
              </a:ext>
            </a:extLst>
          </p:cNvPr>
          <p:cNvSpPr txBox="1"/>
          <p:nvPr/>
        </p:nvSpPr>
        <p:spPr>
          <a:xfrm>
            <a:off x="6444609" y="5253542"/>
            <a:ext cx="1481594" cy="707886"/>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Community Pharmacies</a:t>
            </a:r>
          </a:p>
        </p:txBody>
      </p:sp>
      <p:cxnSp>
        <p:nvCxnSpPr>
          <p:cNvPr id="108" name="Straight Connector 107"/>
          <p:cNvCxnSpPr>
            <a:cxnSpLocks/>
          </p:cNvCxnSpPr>
          <p:nvPr/>
        </p:nvCxnSpPr>
        <p:spPr>
          <a:xfrm>
            <a:off x="4203933" y="3235007"/>
            <a:ext cx="1953310" cy="10632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p:cNvCxnSpPr>
            <a:cxnSpLocks/>
          </p:cNvCxnSpPr>
          <p:nvPr/>
        </p:nvCxnSpPr>
        <p:spPr>
          <a:xfrm>
            <a:off x="4205258" y="3234376"/>
            <a:ext cx="2206884" cy="2250559"/>
          </a:xfrm>
          <a:prstGeom prst="line">
            <a:avLst/>
          </a:prstGeom>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B2D46798-EABF-4221-A279-36D0F98368DD}"/>
              </a:ext>
            </a:extLst>
          </p:cNvPr>
          <p:cNvSpPr txBox="1"/>
          <p:nvPr/>
        </p:nvSpPr>
        <p:spPr>
          <a:xfrm>
            <a:off x="10180043" y="577711"/>
            <a:ext cx="73429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105984"/>
                </a:solidFill>
                <a:effectLst/>
                <a:uLnTx/>
                <a:uFillTx/>
                <a:latin typeface="Calibri"/>
                <a:ea typeface="+mn-ea"/>
                <a:cs typeface="Calibri"/>
              </a:rPr>
              <a:t>Uses</a:t>
            </a:r>
            <a:endParaRPr kumimoji="0" lang="en-US" sz="2000" b="1" i="0" u="none" strike="noStrike" kern="1200" cap="none" spc="0" normalizeH="0" baseline="0" noProof="0">
              <a:ln>
                <a:noFill/>
              </a:ln>
              <a:solidFill>
                <a:srgbClr val="105984"/>
              </a:solidFill>
              <a:effectLst/>
              <a:uLnTx/>
              <a:uFillTx/>
              <a:latin typeface="Calibri" panose="020F0502020204030204" pitchFamily="34" charset="0"/>
              <a:ea typeface="+mn-ea"/>
              <a:cs typeface="Calibri"/>
            </a:endParaRPr>
          </a:p>
        </p:txBody>
      </p:sp>
      <p:pic>
        <p:nvPicPr>
          <p:cNvPr id="50" name="Picture 49">
            <a:extLst>
              <a:ext uri="{FF2B5EF4-FFF2-40B4-BE49-F238E27FC236}">
                <a16:creationId xmlns:a16="http://schemas.microsoft.com/office/drawing/2014/main" id="{612362ED-2594-B446-9DC1-8B19E1CA05C3}"/>
              </a:ext>
            </a:extLst>
          </p:cNvPr>
          <p:cNvPicPr>
            <a:picLocks noChangeAspect="1"/>
          </p:cNvPicPr>
          <p:nvPr/>
        </p:nvPicPr>
        <p:blipFill>
          <a:blip r:embed="rId9"/>
          <a:stretch>
            <a:fillRect/>
          </a:stretch>
        </p:blipFill>
        <p:spPr>
          <a:xfrm>
            <a:off x="1839020" y="1769890"/>
            <a:ext cx="818114" cy="1097280"/>
          </a:xfrm>
          <a:prstGeom prst="rect">
            <a:avLst/>
          </a:prstGeom>
          <a:ln>
            <a:noFill/>
          </a:ln>
          <a:effectLst>
            <a:outerShdw blurRad="50800" dist="38100" dir="2700000" algn="tl" rotWithShape="0">
              <a:prstClr val="black">
                <a:alpha val="40000"/>
              </a:prstClr>
            </a:outerShdw>
          </a:effectLst>
        </p:spPr>
      </p:pic>
      <p:sp>
        <p:nvSpPr>
          <p:cNvPr id="55" name="TextBox 54"/>
          <p:cNvSpPr txBox="1"/>
          <p:nvPr/>
        </p:nvSpPr>
        <p:spPr>
          <a:xfrm>
            <a:off x="1273030" y="5785674"/>
            <a:ext cx="729943" cy="400110"/>
          </a:xfrm>
          <a:prstGeom prst="rect">
            <a:avLst/>
          </a:prstGeom>
          <a:noFill/>
        </p:spPr>
        <p:txBody>
          <a:bodyPr wrap="none" lIns="91440" tIns="45720" rIns="91440" bIns="45720" rtlCol="0" anchor="t">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Tools</a:t>
            </a:r>
          </a:p>
        </p:txBody>
      </p:sp>
      <p:sp>
        <p:nvSpPr>
          <p:cNvPr id="5" name="Rectangle: Rounded Corners 4">
            <a:extLst>
              <a:ext uri="{FF2B5EF4-FFF2-40B4-BE49-F238E27FC236}">
                <a16:creationId xmlns:a16="http://schemas.microsoft.com/office/drawing/2014/main" id="{835FC07C-A0C8-33CE-5CEA-00A58EB60822}"/>
              </a:ext>
            </a:extLst>
          </p:cNvPr>
          <p:cNvSpPr/>
          <p:nvPr/>
        </p:nvSpPr>
        <p:spPr>
          <a:xfrm>
            <a:off x="490248" y="946727"/>
            <a:ext cx="2701780" cy="645968"/>
          </a:xfrm>
          <a:prstGeom prst="roundRect">
            <a:avLst/>
          </a:prstGeom>
          <a:solidFill>
            <a:srgbClr val="0E588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Calibri"/>
              </a:rPr>
              <a:t>Data:</a:t>
            </a:r>
            <a:r>
              <a:rPr kumimoji="0" lang="en-US" sz="2000" b="0" i="0" u="none" strike="noStrike" kern="1200" cap="none" spc="0" normalizeH="0" baseline="0" noProof="0">
                <a:ln>
                  <a:noFill/>
                </a:ln>
                <a:solidFill>
                  <a:prstClr val="white"/>
                </a:solidFill>
                <a:effectLst/>
                <a:uLnTx/>
                <a:uFillTx/>
                <a:latin typeface="Calibri" panose="020F0502020204030204"/>
                <a:ea typeface="+mn-ea"/>
                <a:cs typeface="Calibri"/>
              </a:rPr>
              <a:t> Submit request form on NHP website</a:t>
            </a: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835FC07C-A0C8-33CE-5CEA-00A58EB60822}"/>
              </a:ext>
            </a:extLst>
          </p:cNvPr>
          <p:cNvSpPr/>
          <p:nvPr/>
        </p:nvSpPr>
        <p:spPr>
          <a:xfrm>
            <a:off x="409719" y="3723699"/>
            <a:ext cx="2635971" cy="756804"/>
          </a:xfrm>
          <a:prstGeom prst="roundRect">
            <a:avLst/>
          </a:prstGeom>
          <a:solidFill>
            <a:srgbClr val="0E588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Calibri"/>
              </a:rPr>
              <a:t>Action tools:</a:t>
            </a:r>
            <a:r>
              <a:rPr kumimoji="0" lang="en-US" sz="2000" b="0" i="0" u="none" strike="noStrike" kern="1200" cap="none" spc="0" normalizeH="0" baseline="0" noProof="0">
                <a:ln>
                  <a:noFill/>
                </a:ln>
                <a:solidFill>
                  <a:prstClr val="white"/>
                </a:solidFill>
                <a:effectLst/>
                <a:uLnTx/>
                <a:uFillTx/>
                <a:latin typeface="Calibri" panose="020F0502020204030204"/>
                <a:ea typeface="+mn-ea"/>
                <a:cs typeface="Calibri"/>
              </a:rPr>
              <a:t> Available on NHP website</a:t>
            </a:r>
          </a:p>
        </p:txBody>
      </p:sp>
      <p:pic>
        <p:nvPicPr>
          <p:cNvPr id="8" name="Picture 8">
            <a:extLst>
              <a:ext uri="{FF2B5EF4-FFF2-40B4-BE49-F238E27FC236}">
                <a16:creationId xmlns:a16="http://schemas.microsoft.com/office/drawing/2014/main" id="{6057BC69-9A2C-05CC-8684-8CE6ED1F65C5}"/>
              </a:ext>
            </a:extLst>
          </p:cNvPr>
          <p:cNvPicPr>
            <a:picLocks noChangeAspect="1"/>
          </p:cNvPicPr>
          <p:nvPr/>
        </p:nvPicPr>
        <p:blipFill>
          <a:blip r:embed="rId10"/>
          <a:stretch>
            <a:fillRect/>
          </a:stretch>
        </p:blipFill>
        <p:spPr>
          <a:xfrm>
            <a:off x="1645333" y="3177089"/>
            <a:ext cx="276225" cy="285750"/>
          </a:xfrm>
          <a:prstGeom prst="rect">
            <a:avLst/>
          </a:prstGeom>
        </p:spPr>
      </p:pic>
      <p:pic>
        <p:nvPicPr>
          <p:cNvPr id="9" name="Picture 5" descr="Map&#10;&#10;Description automatically generated">
            <a:extLst>
              <a:ext uri="{FF2B5EF4-FFF2-40B4-BE49-F238E27FC236}">
                <a16:creationId xmlns:a16="http://schemas.microsoft.com/office/drawing/2014/main" id="{1A625CE5-FA72-DA08-D455-71DBBCCEBC0D}"/>
              </a:ext>
            </a:extLst>
          </p:cNvPr>
          <p:cNvPicPr>
            <a:picLocks noChangeAspect="1"/>
          </p:cNvPicPr>
          <p:nvPr/>
        </p:nvPicPr>
        <p:blipFill rotWithShape="1">
          <a:blip r:embed="rId11"/>
          <a:srcRect l="5263" r="22541"/>
          <a:stretch/>
        </p:blipFill>
        <p:spPr>
          <a:xfrm>
            <a:off x="795630" y="1834566"/>
            <a:ext cx="895778" cy="968111"/>
          </a:xfrm>
          <a:prstGeom prst="rect">
            <a:avLst/>
          </a:prstGeom>
        </p:spPr>
      </p:pic>
      <p:pic>
        <p:nvPicPr>
          <p:cNvPr id="10" name="Picture 10" descr="Graphical user interface, text, application, email&#10;&#10;Description automatically generated">
            <a:extLst>
              <a:ext uri="{FF2B5EF4-FFF2-40B4-BE49-F238E27FC236}">
                <a16:creationId xmlns:a16="http://schemas.microsoft.com/office/drawing/2014/main" id="{F14F4129-ED52-B478-1B1C-0686F3A8AD53}"/>
              </a:ext>
            </a:extLst>
          </p:cNvPr>
          <p:cNvPicPr>
            <a:picLocks noChangeAspect="1"/>
          </p:cNvPicPr>
          <p:nvPr/>
        </p:nvPicPr>
        <p:blipFill>
          <a:blip r:embed="rId12"/>
          <a:stretch>
            <a:fillRect/>
          </a:stretch>
        </p:blipFill>
        <p:spPr>
          <a:xfrm>
            <a:off x="965887" y="4606609"/>
            <a:ext cx="1641390" cy="1084078"/>
          </a:xfrm>
          <a:prstGeom prst="rect">
            <a:avLst/>
          </a:prstGeom>
        </p:spPr>
      </p:pic>
      <p:pic>
        <p:nvPicPr>
          <p:cNvPr id="14" name="Picture 13"/>
          <p:cNvPicPr>
            <a:picLocks noChangeAspect="1"/>
          </p:cNvPicPr>
          <p:nvPr/>
        </p:nvPicPr>
        <p:blipFill rotWithShape="1">
          <a:blip r:embed="rId13">
            <a:clrChange>
              <a:clrFrom>
                <a:srgbClr val="FFFFFF"/>
              </a:clrFrom>
              <a:clrTo>
                <a:srgbClr val="FFFFFF">
                  <a:alpha val="0"/>
                </a:srgbClr>
              </a:clrTo>
            </a:clrChange>
          </a:blip>
          <a:srcRect t="3419" r="5295" b="3586"/>
          <a:stretch/>
        </p:blipFill>
        <p:spPr>
          <a:xfrm>
            <a:off x="3959475" y="2575300"/>
            <a:ext cx="954097" cy="919833"/>
          </a:xfrm>
          <a:prstGeom prst="rect">
            <a:avLst/>
          </a:prstGeom>
        </p:spPr>
      </p:pic>
    </p:spTree>
    <p:extLst>
      <p:ext uri="{BB962C8B-B14F-4D97-AF65-F5344CB8AC3E}">
        <p14:creationId xmlns:p14="http://schemas.microsoft.com/office/powerpoint/2010/main" val="843711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70A33-EB63-4B4E-5BC6-BC4DBFEE0E9D}"/>
              </a:ext>
            </a:extLst>
          </p:cNvPr>
          <p:cNvSpPr>
            <a:spLocks noGrp="1"/>
          </p:cNvSpPr>
          <p:nvPr>
            <p:ph type="title"/>
          </p:nvPr>
        </p:nvSpPr>
        <p:spPr>
          <a:xfrm>
            <a:off x="828040" y="263525"/>
            <a:ext cx="10515600" cy="766763"/>
          </a:xfrm>
        </p:spPr>
        <p:txBody>
          <a:bodyPr/>
          <a:lstStyle/>
          <a:p>
            <a:r>
              <a:rPr lang="en-US">
                <a:latin typeface="Arial"/>
                <a:ea typeface="ＭＳ Ｐゴシック"/>
                <a:cs typeface="Arial"/>
              </a:rPr>
              <a:t>Requesting NHP Reports</a:t>
            </a:r>
            <a:endParaRPr lang="en-US"/>
          </a:p>
        </p:txBody>
      </p:sp>
      <p:sp>
        <p:nvSpPr>
          <p:cNvPr id="3" name="TextBox 2">
            <a:extLst>
              <a:ext uri="{FF2B5EF4-FFF2-40B4-BE49-F238E27FC236}">
                <a16:creationId xmlns:a16="http://schemas.microsoft.com/office/drawing/2014/main" id="{5A3EB02A-A967-EA37-83AC-DDB252655565}"/>
              </a:ext>
            </a:extLst>
          </p:cNvPr>
          <p:cNvSpPr txBox="1"/>
          <p:nvPr/>
        </p:nvSpPr>
        <p:spPr>
          <a:xfrm>
            <a:off x="361949" y="1247774"/>
            <a:ext cx="7077075" cy="41985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marR="0" lvl="0" indent="-514350" algn="l" defTabSz="457200" rtl="0" eaLnBrk="0" fontAlgn="base" latinLnBrk="0" hangingPunct="0">
              <a:lnSpc>
                <a:spcPct val="100000"/>
              </a:lnSpc>
              <a:spcBef>
                <a:spcPts val="600"/>
              </a:spcBef>
              <a:spcAft>
                <a:spcPts val="600"/>
              </a:spcAft>
              <a:buClrTx/>
              <a:buSzTx/>
              <a:buFontTx/>
              <a:buAutoNum type="arabicParenR"/>
              <a:tabLst/>
              <a:defRPr/>
            </a:pPr>
            <a:r>
              <a:rPr kumimoji="0" lang="en-US" sz="3600" b="0" i="0" u="none" strike="noStrike" kern="1200" cap="none" spc="0" normalizeH="0" baseline="0" noProof="0">
                <a:ln>
                  <a:noFill/>
                </a:ln>
                <a:solidFill>
                  <a:srgbClr val="000000"/>
                </a:solidFill>
                <a:effectLst/>
                <a:uLnTx/>
                <a:uFillTx/>
                <a:latin typeface="Calibri"/>
                <a:ea typeface="+mn-ea"/>
                <a:cs typeface="Calibri"/>
              </a:rPr>
              <a:t>Visit </a:t>
            </a:r>
            <a:r>
              <a:rPr kumimoji="0" lang="en-US" sz="3600" b="0" i="0" u="none" strike="noStrike" kern="1200" cap="none" spc="0" normalizeH="0" baseline="0" noProof="0">
                <a:ln>
                  <a:noFill/>
                </a:ln>
                <a:solidFill>
                  <a:srgbClr val="185A9D"/>
                </a:solidFill>
                <a:effectLst/>
                <a:uLnTx/>
                <a:uFillTx/>
                <a:latin typeface="Calibri"/>
                <a:ea typeface="+mn-ea"/>
                <a:cs typeface="Calibri"/>
                <a:hlinkClick r:id="rId2">
                  <a:extLst>
                    <a:ext uri="{A12FA001-AC4F-418D-AE19-62706E023703}">
                      <ahyp:hlinkClr xmlns:ahyp="http://schemas.microsoft.com/office/drawing/2018/hyperlinkcolor" val="tx"/>
                    </a:ext>
                  </a:extLst>
                </a:hlinkClick>
              </a:rPr>
              <a:t>www.nhp.wisc.edu/reports</a:t>
            </a:r>
            <a:r>
              <a:rPr kumimoji="0" lang="en-US" sz="3600" b="0" i="0" u="none" strike="noStrike" kern="1200" cap="none" spc="0" normalizeH="0" baseline="0" noProof="0">
                <a:ln>
                  <a:noFill/>
                </a:ln>
                <a:solidFill>
                  <a:srgbClr val="000000"/>
                </a:solidFill>
                <a:effectLst/>
                <a:uLnTx/>
                <a:uFillTx/>
                <a:latin typeface="Calibri"/>
                <a:ea typeface="+mn-ea"/>
                <a:cs typeface="Calibri"/>
              </a:rPr>
              <a:t> </a:t>
            </a:r>
            <a:endParaRPr kumimoji="0" lang="en-US" sz="3600" b="0" i="0" u="none" strike="noStrike" kern="1200" cap="none" spc="0" normalizeH="0" baseline="0" noProof="0">
              <a:ln>
                <a:noFill/>
              </a:ln>
              <a:solidFill>
                <a:srgbClr val="000000"/>
              </a:solidFill>
              <a:effectLst/>
              <a:uLnTx/>
              <a:uFillTx/>
              <a:latin typeface="Calibri" panose="020F0502020204030204" pitchFamily="34" charset="0"/>
              <a:ea typeface="+mn-ea"/>
              <a:cs typeface="Calibri"/>
            </a:endParaRPr>
          </a:p>
          <a:p>
            <a:pPr marL="971550" marR="0" lvl="1" indent="-514350" algn="l" defTabSz="457200" rtl="0" eaLnBrk="0" fontAlgn="base" latinLnBrk="0" hangingPunct="0">
              <a:lnSpc>
                <a:spcPct val="100000"/>
              </a:lnSpc>
              <a:spcBef>
                <a:spcPts val="600"/>
              </a:spcBef>
              <a:spcAft>
                <a:spcPts val="600"/>
              </a:spcAft>
              <a:buClrTx/>
              <a:buSzTx/>
              <a:buFont typeface="Arial"/>
              <a:buChar char="•"/>
              <a:tabLst/>
              <a:defRPr/>
            </a:pPr>
            <a:r>
              <a:rPr kumimoji="0" lang="en-US" sz="3600" b="0" i="0" u="none" strike="noStrike" kern="1200" cap="none" spc="0" normalizeH="0" baseline="0" noProof="0">
                <a:ln>
                  <a:noFill/>
                </a:ln>
                <a:solidFill>
                  <a:srgbClr val="000000"/>
                </a:solidFill>
                <a:effectLst/>
                <a:uLnTx/>
                <a:uFillTx/>
                <a:latin typeface="Calibri"/>
                <a:ea typeface="+mn-ea"/>
                <a:cs typeface="Calibri"/>
              </a:rPr>
              <a:t>View example reports</a:t>
            </a:r>
          </a:p>
          <a:p>
            <a:pPr marL="514350" marR="0" lvl="0" indent="-514350" algn="l" defTabSz="457200" rtl="0" eaLnBrk="0" fontAlgn="base" latinLnBrk="0" hangingPunct="0">
              <a:lnSpc>
                <a:spcPct val="100000"/>
              </a:lnSpc>
              <a:spcBef>
                <a:spcPts val="600"/>
              </a:spcBef>
              <a:spcAft>
                <a:spcPts val="600"/>
              </a:spcAft>
              <a:buClrTx/>
              <a:buSzTx/>
              <a:buFontTx/>
              <a:buAutoNum type="arabicParenR"/>
              <a:tabLst/>
              <a:defRPr/>
            </a:pPr>
            <a:r>
              <a:rPr kumimoji="0" lang="en-US" sz="3600" b="0" i="0" u="none" strike="noStrike" kern="1200" cap="none" spc="0" normalizeH="0" baseline="0" noProof="0">
                <a:ln>
                  <a:noFill/>
                </a:ln>
                <a:solidFill>
                  <a:srgbClr val="000000"/>
                </a:solidFill>
                <a:effectLst/>
                <a:uLnTx/>
                <a:uFillTx/>
                <a:latin typeface="Calibri"/>
                <a:ea typeface="+mn-ea"/>
                <a:cs typeface="Calibri"/>
              </a:rPr>
              <a:t>Click "Request a Report"</a:t>
            </a:r>
            <a:endParaRPr kumimoji="0" lang="en-US" sz="3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514350" marR="0" lvl="0" indent="-514350" algn="l" defTabSz="457200" rtl="0" eaLnBrk="0" fontAlgn="base" latinLnBrk="0" hangingPunct="0">
              <a:lnSpc>
                <a:spcPct val="100000"/>
              </a:lnSpc>
              <a:spcBef>
                <a:spcPts val="1000"/>
              </a:spcBef>
              <a:spcAft>
                <a:spcPts val="1500"/>
              </a:spcAft>
              <a:buClrTx/>
              <a:buSzTx/>
              <a:buFontTx/>
              <a:buAutoNum type="arabicParenR"/>
              <a:tabLst/>
              <a:defRPr/>
            </a:pPr>
            <a:r>
              <a:rPr kumimoji="0" lang="en-US" sz="3600" b="0" i="0" u="none" strike="noStrike" kern="1200" cap="none" spc="0" normalizeH="0" baseline="0" noProof="0">
                <a:ln>
                  <a:noFill/>
                </a:ln>
                <a:solidFill>
                  <a:srgbClr val="000000"/>
                </a:solidFill>
                <a:effectLst/>
                <a:uLnTx/>
                <a:uFillTx/>
                <a:latin typeface="Calibri"/>
                <a:ea typeface="+mn-ea"/>
                <a:cs typeface="Calibri"/>
              </a:rPr>
              <a:t>Fill out brief Qualtrics form</a:t>
            </a:r>
          </a:p>
          <a:p>
            <a:pPr marL="514350" marR="0" lvl="0" indent="-514350" algn="l" defTabSz="457200" rtl="0" eaLnBrk="0" fontAlgn="base" latinLnBrk="0" hangingPunct="0">
              <a:lnSpc>
                <a:spcPct val="100000"/>
              </a:lnSpc>
              <a:spcBef>
                <a:spcPts val="600"/>
              </a:spcBef>
              <a:spcAft>
                <a:spcPts val="600"/>
              </a:spcAft>
              <a:buClrTx/>
              <a:buSzTx/>
              <a:buFontTx/>
              <a:buAutoNum type="arabicParenR"/>
              <a:tabLst/>
              <a:defRPr/>
            </a:pPr>
            <a:r>
              <a:rPr kumimoji="0" lang="en-US" sz="3600" b="0" i="0" u="none" strike="noStrike" kern="1200" cap="none" spc="0" normalizeH="0" baseline="0" noProof="0">
                <a:ln>
                  <a:noFill/>
                </a:ln>
                <a:solidFill>
                  <a:srgbClr val="000000"/>
                </a:solidFill>
                <a:effectLst/>
                <a:uLnTx/>
                <a:uFillTx/>
                <a:latin typeface="Calibri"/>
                <a:ea typeface="+mn-ea"/>
                <a:cs typeface="Calibri"/>
              </a:rPr>
              <a:t>Reports typically delivered within 2-3 business days</a:t>
            </a:r>
          </a:p>
        </p:txBody>
      </p:sp>
      <p:pic>
        <p:nvPicPr>
          <p:cNvPr id="11" name="Picture 10" descr="A screenshot of a health report&#10;&#10;Description automatically generated">
            <a:extLst>
              <a:ext uri="{FF2B5EF4-FFF2-40B4-BE49-F238E27FC236}">
                <a16:creationId xmlns:a16="http://schemas.microsoft.com/office/drawing/2014/main" id="{F3C5F91F-ADFC-5C92-A3F7-6B6BF51053FB}"/>
              </a:ext>
            </a:extLst>
          </p:cNvPr>
          <p:cNvPicPr>
            <a:picLocks noChangeAspect="1"/>
          </p:cNvPicPr>
          <p:nvPr/>
        </p:nvPicPr>
        <p:blipFill>
          <a:blip r:embed="rId3"/>
          <a:stretch>
            <a:fillRect/>
          </a:stretch>
        </p:blipFill>
        <p:spPr>
          <a:xfrm>
            <a:off x="7505700" y="1329249"/>
            <a:ext cx="4381500" cy="4209027"/>
          </a:xfrm>
          <a:prstGeom prst="rect">
            <a:avLst/>
          </a:prstGeom>
          <a:ln>
            <a:solidFill>
              <a:schemeClr val="tx2"/>
            </a:solidFill>
          </a:ln>
        </p:spPr>
      </p:pic>
      <p:sp>
        <p:nvSpPr>
          <p:cNvPr id="12" name="Oval 11">
            <a:extLst>
              <a:ext uri="{FF2B5EF4-FFF2-40B4-BE49-F238E27FC236}">
                <a16:creationId xmlns:a16="http://schemas.microsoft.com/office/drawing/2014/main" id="{30D55DA5-CEBF-5B3E-1B5E-79983AC471B3}"/>
              </a:ext>
            </a:extLst>
          </p:cNvPr>
          <p:cNvSpPr/>
          <p:nvPr/>
        </p:nvSpPr>
        <p:spPr>
          <a:xfrm>
            <a:off x="7610475" y="2676524"/>
            <a:ext cx="2057400" cy="6762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074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70A33-EB63-4B4E-5BC6-BC4DBFEE0E9D}"/>
              </a:ext>
            </a:extLst>
          </p:cNvPr>
          <p:cNvSpPr>
            <a:spLocks noGrp="1"/>
          </p:cNvSpPr>
          <p:nvPr>
            <p:ph type="title"/>
          </p:nvPr>
        </p:nvSpPr>
        <p:spPr>
          <a:xfrm>
            <a:off x="847969" y="350748"/>
            <a:ext cx="10515600" cy="739410"/>
          </a:xfrm>
        </p:spPr>
        <p:txBody>
          <a:bodyPr/>
          <a:lstStyle/>
          <a:p>
            <a:r>
              <a:rPr lang="en-US">
                <a:latin typeface="Arial"/>
                <a:ea typeface="ＭＳ Ｐゴシック"/>
                <a:cs typeface="Arial"/>
              </a:rPr>
              <a:t>Data improvements in progress</a:t>
            </a:r>
          </a:p>
        </p:txBody>
      </p:sp>
      <p:pic>
        <p:nvPicPr>
          <p:cNvPr id="5" name="Picture 4" descr="A map of the united states&#10;&#10;Description automatically generated">
            <a:extLst>
              <a:ext uri="{FF2B5EF4-FFF2-40B4-BE49-F238E27FC236}">
                <a16:creationId xmlns:a16="http://schemas.microsoft.com/office/drawing/2014/main" id="{9B01A2C6-29C8-273D-19E8-EBCBE868B266}"/>
              </a:ext>
            </a:extLst>
          </p:cNvPr>
          <p:cNvPicPr>
            <a:picLocks noChangeAspect="1"/>
          </p:cNvPicPr>
          <p:nvPr/>
        </p:nvPicPr>
        <p:blipFill>
          <a:blip r:embed="rId2"/>
          <a:stretch>
            <a:fillRect/>
          </a:stretch>
        </p:blipFill>
        <p:spPr>
          <a:xfrm>
            <a:off x="4702988" y="1524724"/>
            <a:ext cx="2784240" cy="3038509"/>
          </a:xfrm>
          <a:prstGeom prst="rect">
            <a:avLst/>
          </a:prstGeom>
        </p:spPr>
      </p:pic>
      <p:sp>
        <p:nvSpPr>
          <p:cNvPr id="7" name="Content Placeholder 2">
            <a:extLst>
              <a:ext uri="{FF2B5EF4-FFF2-40B4-BE49-F238E27FC236}">
                <a16:creationId xmlns:a16="http://schemas.microsoft.com/office/drawing/2014/main" id="{1F4104CD-04C8-1232-69A1-6CCDF1CA44EC}"/>
              </a:ext>
            </a:extLst>
          </p:cNvPr>
          <p:cNvSpPr txBox="1">
            <a:spLocks/>
          </p:cNvSpPr>
          <p:nvPr/>
        </p:nvSpPr>
        <p:spPr bwMode="auto">
          <a:xfrm>
            <a:off x="414216" y="3635853"/>
            <a:ext cx="4092976" cy="1699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000000"/>
                </a:solidFill>
                <a:effectLst/>
                <a:uLnTx/>
                <a:uFillTx/>
                <a:latin typeface="Calibri"/>
                <a:ea typeface="+mn-ea"/>
                <a:cs typeface="Arial"/>
              </a:rPr>
              <a:t>Updating data from 2018 to 2022</a:t>
            </a:r>
            <a:endParaRPr kumimoji="0" lang="en-US" sz="2800" b="0" i="0"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a:p>
            <a:pPr marL="228600" marR="0" lvl="0" indent="-28575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a:ea typeface="+mn-ea"/>
                <a:cs typeface="Arial"/>
              </a:rPr>
              <a:t>Regularly update every 6-9 months</a:t>
            </a:r>
          </a:p>
          <a:p>
            <a:pPr marL="228600" marR="0" lvl="0" indent="-28575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Calibri"/>
                <a:ea typeface="+mn-ea"/>
                <a:cs typeface="Arial"/>
              </a:rPr>
              <a:t>Look at trends over time</a:t>
            </a:r>
          </a:p>
          <a:p>
            <a:pPr marL="228600" marR="0" lvl="0" indent="-22860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68AE3068-58B1-CDB6-03AF-1F5512AEA406}"/>
              </a:ext>
            </a:extLst>
          </p:cNvPr>
          <p:cNvSpPr txBox="1"/>
          <p:nvPr/>
        </p:nvSpPr>
        <p:spPr>
          <a:xfrm>
            <a:off x="4660475" y="4710244"/>
            <a:ext cx="2852615" cy="12557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0" fontAlgn="base" latinLnBrk="0" hangingPunct="0">
              <a:lnSpc>
                <a:spcPct val="90000"/>
              </a:lnSpc>
              <a:spcBef>
                <a:spcPts val="50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a:ea typeface="+mn-ea"/>
                <a:cs typeface="Arial"/>
              </a:rPr>
              <a:t>Extending NHP data to bordering states</a:t>
            </a:r>
            <a:endParaRPr kumimoji="0" lang="en-US" sz="2800" b="0" i="0" u="none" strike="noStrike" kern="1200" cap="none" spc="0" normalizeH="0" baseline="0" noProof="0">
              <a:ln>
                <a:noFill/>
              </a:ln>
              <a:solidFill>
                <a:srgbClr val="000000"/>
              </a:solidFill>
              <a:effectLst/>
              <a:uLnTx/>
              <a:uFillTx/>
              <a:latin typeface="Calibri"/>
              <a:ea typeface="+mn-ea"/>
              <a:cs typeface="Calibri"/>
            </a:endParaRPr>
          </a:p>
        </p:txBody>
      </p:sp>
      <p:sp>
        <p:nvSpPr>
          <p:cNvPr id="9" name="TextBox 8">
            <a:extLst>
              <a:ext uri="{FF2B5EF4-FFF2-40B4-BE49-F238E27FC236}">
                <a16:creationId xmlns:a16="http://schemas.microsoft.com/office/drawing/2014/main" id="{A5637546-FA78-453D-D68D-26889F7DF2DB}"/>
              </a:ext>
            </a:extLst>
          </p:cNvPr>
          <p:cNvSpPr txBox="1"/>
          <p:nvPr/>
        </p:nvSpPr>
        <p:spPr>
          <a:xfrm>
            <a:off x="8357853" y="3559687"/>
            <a:ext cx="3302000" cy="12557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0" fontAlgn="base" latinLnBrk="0" hangingPunct="0">
              <a:lnSpc>
                <a:spcPct val="90000"/>
              </a:lnSpc>
              <a:spcBef>
                <a:spcPts val="100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a:ea typeface="+mn-ea"/>
                <a:cs typeface="Arial"/>
              </a:rPr>
              <a:t>Addition of Sixteenth Street Community Health Center data </a:t>
            </a:r>
          </a:p>
        </p:txBody>
      </p:sp>
      <p:pic>
        <p:nvPicPr>
          <p:cNvPr id="10" name="Picture 9" descr="A building with a mural on the side of it&#10;&#10;Description automatically generated">
            <a:extLst>
              <a:ext uri="{FF2B5EF4-FFF2-40B4-BE49-F238E27FC236}">
                <a16:creationId xmlns:a16="http://schemas.microsoft.com/office/drawing/2014/main" id="{D9F79E6F-E7E2-EE65-7772-304F3978856B}"/>
              </a:ext>
            </a:extLst>
          </p:cNvPr>
          <p:cNvPicPr>
            <a:picLocks noChangeAspect="1"/>
          </p:cNvPicPr>
          <p:nvPr/>
        </p:nvPicPr>
        <p:blipFill>
          <a:blip r:embed="rId3"/>
          <a:stretch>
            <a:fillRect/>
          </a:stretch>
        </p:blipFill>
        <p:spPr>
          <a:xfrm>
            <a:off x="8819328" y="1518702"/>
            <a:ext cx="2271589" cy="1861037"/>
          </a:xfrm>
          <a:prstGeom prst="rect">
            <a:avLst/>
          </a:prstGeom>
        </p:spPr>
      </p:pic>
      <p:pic>
        <p:nvPicPr>
          <p:cNvPr id="14" name="Picture 13" descr="A logo for a health company&#10;&#10;Description automatically generated">
            <a:extLst>
              <a:ext uri="{FF2B5EF4-FFF2-40B4-BE49-F238E27FC236}">
                <a16:creationId xmlns:a16="http://schemas.microsoft.com/office/drawing/2014/main" id="{9BA76F99-B6D8-8106-F1EC-DBC6CC869770}"/>
              </a:ext>
            </a:extLst>
          </p:cNvPr>
          <p:cNvPicPr>
            <a:picLocks noChangeAspect="1"/>
          </p:cNvPicPr>
          <p:nvPr/>
        </p:nvPicPr>
        <p:blipFill>
          <a:blip r:embed="rId4"/>
          <a:stretch>
            <a:fillRect/>
          </a:stretch>
        </p:blipFill>
        <p:spPr>
          <a:xfrm>
            <a:off x="8891254" y="1584621"/>
            <a:ext cx="1815124" cy="625273"/>
          </a:xfrm>
          <a:prstGeom prst="rect">
            <a:avLst/>
          </a:prstGeom>
        </p:spPr>
      </p:pic>
      <p:pic>
        <p:nvPicPr>
          <p:cNvPr id="20" name="Graphic 19" descr="Repeat with solid fill">
            <a:extLst>
              <a:ext uri="{FF2B5EF4-FFF2-40B4-BE49-F238E27FC236}">
                <a16:creationId xmlns:a16="http://schemas.microsoft.com/office/drawing/2014/main" id="{FFBA3A85-0C5C-3718-C867-D16009764E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73063" y="1588518"/>
            <a:ext cx="1762125" cy="1762125"/>
          </a:xfrm>
          <a:prstGeom prst="rect">
            <a:avLst/>
          </a:prstGeom>
        </p:spPr>
      </p:pic>
    </p:spTree>
    <p:extLst>
      <p:ext uri="{BB962C8B-B14F-4D97-AF65-F5344CB8AC3E}">
        <p14:creationId xmlns:p14="http://schemas.microsoft.com/office/powerpoint/2010/main" val="529683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 name="Rectangle 83">
            <a:extLst>
              <a:ext uri="{FF2B5EF4-FFF2-40B4-BE49-F238E27FC236}">
                <a16:creationId xmlns:a16="http://schemas.microsoft.com/office/drawing/2014/main" id="{02D44074-0B69-4F0C-A7B3-5645CE40D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3" name="Picture 5">
            <a:extLst>
              <a:ext uri="{FF2B5EF4-FFF2-40B4-BE49-F238E27FC236}">
                <a16:creationId xmlns:a16="http://schemas.microsoft.com/office/drawing/2014/main" id="{29ACE224-853A-4B4A-BDB0-2CCA016AF46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1396" y="2668247"/>
            <a:ext cx="4009645" cy="6799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9A405103-5C8C-0546-8468-16B06FFAD0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6485" y="500536"/>
            <a:ext cx="3022600" cy="660400"/>
          </a:xfrm>
          <a:prstGeom prst="rect">
            <a:avLst/>
          </a:prstGeom>
          <a:extLst>
            <a:ext uri="{909E8E84-426E-40DD-AFC4-6F175D3DCCD1}">
              <a14:hiddenFill xmlns:a14="http://schemas.microsoft.com/office/drawing/2010/main">
                <a:solidFill>
                  <a:srgbClr val="FFFFFF"/>
                </a:solidFill>
              </a14:hiddenFill>
            </a:ext>
          </a:extLst>
        </p:spPr>
      </p:pic>
      <p:pic>
        <p:nvPicPr>
          <p:cNvPr id="71" name="Picture 14" descr="A picture containing plate, drawing&#10;&#10;Description generated with very high confidence">
            <a:extLst>
              <a:ext uri="{FF2B5EF4-FFF2-40B4-BE49-F238E27FC236}">
                <a16:creationId xmlns:a16="http://schemas.microsoft.com/office/drawing/2014/main" id="{256AF0A4-51C8-8F41-AB4B-7602FB364A2A}"/>
              </a:ext>
            </a:extLst>
          </p:cNvPr>
          <p:cNvPicPr>
            <a:picLocks noChangeAspect="1"/>
          </p:cNvPicPr>
          <p:nvPr/>
        </p:nvPicPr>
        <p:blipFill>
          <a:blip r:embed="rId5"/>
          <a:stretch>
            <a:fillRect/>
          </a:stretch>
        </p:blipFill>
        <p:spPr>
          <a:xfrm>
            <a:off x="3901439" y="1858567"/>
            <a:ext cx="3247645" cy="625472"/>
          </a:xfrm>
          <a:prstGeom prst="rect">
            <a:avLst/>
          </a:prstGeom>
        </p:spPr>
      </p:pic>
      <p:pic>
        <p:nvPicPr>
          <p:cNvPr id="7" name="Picture 4">
            <a:extLst>
              <a:ext uri="{FF2B5EF4-FFF2-40B4-BE49-F238E27FC236}">
                <a16:creationId xmlns:a16="http://schemas.microsoft.com/office/drawing/2014/main" id="{F8C76E61-D1DB-3F40-94B7-6BE76C8522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9230" y="3678561"/>
            <a:ext cx="3392488" cy="991955"/>
          </a:xfrm>
          <a:prstGeom prst="rect">
            <a:avLst/>
          </a:prstGeom>
          <a:extLst>
            <a:ext uri="{909E8E84-426E-40DD-AFC4-6F175D3DCCD1}">
              <a14:hiddenFill xmlns:a14="http://schemas.microsoft.com/office/drawing/2010/main">
                <a:solidFill>
                  <a:srgbClr val="FFFFFF"/>
                </a:solidFill>
              </a14:hiddenFill>
            </a:ext>
          </a:extLst>
        </p:spPr>
      </p:pic>
      <p:pic>
        <p:nvPicPr>
          <p:cNvPr id="65" name="Picture 16">
            <a:extLst>
              <a:ext uri="{FF2B5EF4-FFF2-40B4-BE49-F238E27FC236}">
                <a16:creationId xmlns:a16="http://schemas.microsoft.com/office/drawing/2014/main" id="{8A717849-17B2-9247-9759-43EB18EB057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73357" y="3126428"/>
            <a:ext cx="2216723" cy="57149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9">
            <a:extLst>
              <a:ext uri="{FF2B5EF4-FFF2-40B4-BE49-F238E27FC236}">
                <a16:creationId xmlns:a16="http://schemas.microsoft.com/office/drawing/2014/main" id="{F764298A-7D38-CB44-B058-15246E96A6C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43468" y="5208286"/>
            <a:ext cx="4391660" cy="77902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7999185" y="631010"/>
            <a:ext cx="3395133" cy="5574452"/>
          </a:xfrm>
        </p:spPr>
        <p:txBody>
          <a:bodyPr vert="horz" lIns="91440" tIns="45720" rIns="91440" bIns="45720" rtlCol="0" anchor="ctr">
            <a:normAutofit/>
          </a:bodyPr>
          <a:lstStyle/>
          <a:p>
            <a:pPr eaLnBrk="1" hangingPunct="1"/>
            <a:r>
              <a:rPr lang="en-US" sz="3200" b="0" kern="1200">
                <a:solidFill>
                  <a:srgbClr val="FFFFFF"/>
                </a:solidFill>
                <a:latin typeface="Arial"/>
                <a:ea typeface="+mj-ea"/>
                <a:cs typeface="Arial"/>
              </a:rPr>
              <a:t>NHP Sponsors and Partners</a:t>
            </a:r>
            <a:r>
              <a:rPr lang="en-US" sz="3200" b="0">
                <a:solidFill>
                  <a:srgbClr val="FFFFFF"/>
                </a:solidFill>
                <a:latin typeface="Arial"/>
                <a:ea typeface="+mj-ea"/>
                <a:cs typeface="Arial"/>
              </a:rPr>
              <a:t> Over Time </a:t>
            </a:r>
            <a:endParaRPr lang="en-US" sz="3200" b="0" kern="1200">
              <a:solidFill>
                <a:srgbClr val="FFFFFF"/>
              </a:solidFill>
              <a:ea typeface="+mj-ea"/>
            </a:endParaRPr>
          </a:p>
        </p:txBody>
      </p:sp>
      <p:pic>
        <p:nvPicPr>
          <p:cNvPr id="1030" name="Picture 6">
            <a:extLst>
              <a:ext uri="{FF2B5EF4-FFF2-40B4-BE49-F238E27FC236}">
                <a16:creationId xmlns:a16="http://schemas.microsoft.com/office/drawing/2014/main" id="{2D3CDE90-01EA-0648-9374-E395F39E70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6485" y="1063302"/>
            <a:ext cx="3810000" cy="110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076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EFC70F1-302E-4287-264E-63076EEB956D}"/>
              </a:ext>
            </a:extLst>
          </p:cNvPr>
          <p:cNvSpPr/>
          <p:nvPr/>
        </p:nvSpPr>
        <p:spPr>
          <a:xfrm>
            <a:off x="2265348" y="3336085"/>
            <a:ext cx="7656985" cy="2129988"/>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Neighborhood Health Partnerships Program Logo">
            <a:extLst>
              <a:ext uri="{FF2B5EF4-FFF2-40B4-BE49-F238E27FC236}">
                <a16:creationId xmlns:a16="http://schemas.microsoft.com/office/drawing/2014/main" id="{61C852FC-04E3-CC38-32CD-4EA169688911}"/>
              </a:ext>
            </a:extLst>
          </p:cNvPr>
          <p:cNvPicPr>
            <a:picLocks noChangeAspect="1"/>
          </p:cNvPicPr>
          <p:nvPr/>
        </p:nvPicPr>
        <p:blipFill>
          <a:blip r:embed="rId2"/>
          <a:stretch>
            <a:fillRect/>
          </a:stretch>
        </p:blipFill>
        <p:spPr>
          <a:xfrm>
            <a:off x="643467" y="1032680"/>
            <a:ext cx="10900748" cy="1552904"/>
          </a:xfrm>
          <a:prstGeom prst="rect">
            <a:avLst/>
          </a:prstGeom>
        </p:spPr>
      </p:pic>
      <p:sp>
        <p:nvSpPr>
          <p:cNvPr id="3" name="Content Placeholder 2">
            <a:extLst>
              <a:ext uri="{FF2B5EF4-FFF2-40B4-BE49-F238E27FC236}">
                <a16:creationId xmlns:a16="http://schemas.microsoft.com/office/drawing/2014/main" id="{F0C9D326-CB01-EAC7-5B4B-AD5751906CC7}"/>
              </a:ext>
            </a:extLst>
          </p:cNvPr>
          <p:cNvSpPr>
            <a:spLocks noGrp="1"/>
          </p:cNvSpPr>
          <p:nvPr/>
        </p:nvSpPr>
        <p:spPr bwMode="auto">
          <a:xfrm>
            <a:off x="3663178" y="3260170"/>
            <a:ext cx="6259155" cy="1690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429768" rtl="0" eaLnBrk="0" fontAlgn="base" latinLnBrk="0" hangingPunct="0">
              <a:lnSpc>
                <a:spcPct val="150000"/>
              </a:lnSpc>
              <a:spcBef>
                <a:spcPts val="564"/>
              </a:spcBef>
              <a:spcAft>
                <a:spcPts val="564"/>
              </a:spcAft>
              <a:buClrTx/>
              <a:buSzTx/>
              <a:buFontTx/>
              <a:buNone/>
              <a:tabLst/>
              <a:defRPr/>
            </a:pPr>
            <a:r>
              <a:rPr kumimoji="0" lang="en-US" sz="4000" b="0" i="0" u="sng" strike="noStrike" kern="1200" cap="none" spc="0" normalizeH="0" baseline="0" noProof="0">
                <a:ln>
                  <a:noFill/>
                </a:ln>
                <a:solidFill>
                  <a:srgbClr val="135880"/>
                </a:solidFill>
                <a:effectLst/>
                <a:uLnTx/>
                <a:uFillTx/>
                <a:latin typeface="Arial"/>
                <a:ea typeface="+mn-ea"/>
                <a:cs typeface="Arial"/>
              </a:rPr>
              <a:t>www.nhp.wisc.edu/reports</a:t>
            </a:r>
            <a:r>
              <a:rPr kumimoji="0" lang="en-US" sz="4000" b="0" i="0" u="none" strike="noStrike" kern="1200" cap="none" spc="0" normalizeH="0" baseline="0" noProof="0">
                <a:ln>
                  <a:noFill/>
                </a:ln>
                <a:solidFill>
                  <a:srgbClr val="135880"/>
                </a:solidFill>
                <a:effectLst/>
                <a:uLnTx/>
                <a:uFillTx/>
                <a:latin typeface="Arial"/>
                <a:ea typeface="+mn-ea"/>
                <a:cs typeface="Arial"/>
              </a:rPr>
              <a:t> </a:t>
            </a:r>
          </a:p>
          <a:p>
            <a:pPr marL="0" marR="0" lvl="0" indent="0" algn="l" defTabSz="429768" rtl="0" eaLnBrk="0" fontAlgn="base" latinLnBrk="0" hangingPunct="0">
              <a:lnSpc>
                <a:spcPct val="150000"/>
              </a:lnSpc>
              <a:spcBef>
                <a:spcPts val="564"/>
              </a:spcBef>
              <a:spcAft>
                <a:spcPts val="564"/>
              </a:spcAft>
              <a:buClrTx/>
              <a:buSzTx/>
              <a:buFontTx/>
              <a:buNone/>
              <a:tabLst/>
              <a:defRPr/>
            </a:pPr>
            <a:r>
              <a:rPr kumimoji="0" lang="en-US" sz="4000" b="0" i="0" u="none" strike="noStrike" kern="1200" cap="none" spc="0" normalizeH="0" baseline="0" noProof="0">
                <a:ln>
                  <a:noFill/>
                </a:ln>
                <a:solidFill>
                  <a:srgbClr val="135880"/>
                </a:solidFill>
                <a:effectLst/>
                <a:uLnTx/>
                <a:uFillTx/>
                <a:latin typeface="Arial"/>
                <a:ea typeface="+mn-ea"/>
                <a:cs typeface="Arial"/>
              </a:rPr>
              <a:t> </a:t>
            </a:r>
            <a:r>
              <a:rPr kumimoji="0" lang="en-US" sz="4000" b="0" i="0" u="sng" strike="noStrike" kern="1200" cap="none" spc="0" normalizeH="0" baseline="0" noProof="0">
                <a:ln>
                  <a:noFill/>
                </a:ln>
                <a:solidFill>
                  <a:srgbClr val="135880"/>
                </a:solidFill>
                <a:effectLst/>
                <a:uLnTx/>
                <a:uFillTx/>
                <a:latin typeface="Arial"/>
                <a:ea typeface="+mn-ea"/>
                <a:cs typeface="Arial"/>
              </a:rPr>
              <a:t>nhp@hip.wisc.edu</a:t>
            </a:r>
            <a:r>
              <a:rPr kumimoji="0" lang="en-US" sz="3350" b="0" i="0" u="none" strike="noStrike" kern="1200" cap="none" spc="0" normalizeH="0" baseline="0" noProof="0">
                <a:ln>
                  <a:noFill/>
                </a:ln>
                <a:solidFill>
                  <a:srgbClr val="135880"/>
                </a:solidFill>
                <a:effectLst/>
                <a:uLnTx/>
                <a:uFillTx/>
                <a:latin typeface="Arial"/>
                <a:ea typeface="+mn-ea"/>
                <a:cs typeface="Arial"/>
              </a:rPr>
              <a:t> </a:t>
            </a:r>
            <a:endParaRPr kumimoji="0" lang="en-US" sz="3350" b="0" i="0" u="none" strike="noStrike" kern="1200" cap="none" spc="0" normalizeH="0" baseline="0" noProof="0">
              <a:ln>
                <a:noFill/>
              </a:ln>
              <a:solidFill>
                <a:srgbClr val="13588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Graphic 3" descr="Internet outline">
            <a:extLst>
              <a:ext uri="{FF2B5EF4-FFF2-40B4-BE49-F238E27FC236}">
                <a16:creationId xmlns:a16="http://schemas.microsoft.com/office/drawing/2014/main" id="{DF3241B8-2DB4-0BD9-F420-A97B195B25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93653" y="3436689"/>
            <a:ext cx="861894" cy="861894"/>
          </a:xfrm>
          <a:prstGeom prst="rect">
            <a:avLst/>
          </a:prstGeom>
        </p:spPr>
      </p:pic>
      <p:pic>
        <p:nvPicPr>
          <p:cNvPr id="5" name="Graphic 4" descr="Envelope with solid fill">
            <a:extLst>
              <a:ext uri="{FF2B5EF4-FFF2-40B4-BE49-F238E27FC236}">
                <a16:creationId xmlns:a16="http://schemas.microsoft.com/office/drawing/2014/main" id="{BC27F471-D969-BD95-5E4A-A02AA6BE96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39696" y="4560626"/>
            <a:ext cx="779020" cy="779020"/>
          </a:xfrm>
          <a:prstGeom prst="rect">
            <a:avLst/>
          </a:prstGeom>
        </p:spPr>
      </p:pic>
    </p:spTree>
    <p:extLst>
      <p:ext uri="{BB962C8B-B14F-4D97-AF65-F5344CB8AC3E}">
        <p14:creationId xmlns:p14="http://schemas.microsoft.com/office/powerpoint/2010/main" val="3700283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286811"/>
            <a:ext cx="12192000" cy="2686050"/>
          </a:xfrm>
          <a:prstGeom prst="rect">
            <a:avLst/>
          </a:prstGeom>
          <a:solidFill>
            <a:srgbClr val="10598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entury Gothic" panose="020B0502020202020204" pitchFamily="34" charset="0"/>
              <a:ea typeface="Roboto" panose="02000000000000000000" pitchFamily="2" charset="0"/>
              <a:cs typeface="Roboto" panose="02000000000000000000" pitchFamily="2" charset="0"/>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Roboto" panose="02000000000000000000" pitchFamily="2" charset="0"/>
              <a:cs typeface="Roboto" panose="02000000000000000000" pitchFamily="2"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a:ea typeface="Roboto"/>
                <a:cs typeface="Arial"/>
              </a:rPr>
              <a:t>Neighborhood Health Partnerships (NHP) Program</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a:ea typeface="Roboto"/>
                <a:cs typeface="Arial"/>
              </a:rPr>
              <a:t>Program Overview</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Roboto"/>
              <a:cs typeface="Arial"/>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a:ea typeface="Roboto"/>
                <a:cs typeface="Arial"/>
              </a:rPr>
              <a:t>Wisconsin Cancer Summit</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a:ea typeface="Roboto"/>
                <a:cs typeface="Arial"/>
              </a:rPr>
              <a:t>November 2, 2023</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Roboto"/>
              <a:cs typeface="Calibri" panose="020F050202020403020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E8EE3-BE05-6280-62E2-2AA80D20B84E}"/>
              </a:ext>
            </a:extLst>
          </p:cNvPr>
          <p:cNvSpPr>
            <a:spLocks noGrp="1"/>
          </p:cNvSpPr>
          <p:nvPr>
            <p:ph type="title"/>
          </p:nvPr>
        </p:nvSpPr>
        <p:spPr>
          <a:xfrm>
            <a:off x="839788" y="365127"/>
            <a:ext cx="10515600" cy="725488"/>
          </a:xfrm>
        </p:spPr>
        <p:txBody>
          <a:bodyPr/>
          <a:lstStyle/>
          <a:p>
            <a:r>
              <a:rPr lang="en-US">
                <a:latin typeface="Arial"/>
                <a:ea typeface="ＭＳ Ｐゴシック"/>
                <a:cs typeface="Arial"/>
              </a:rPr>
              <a:t>The Challenge and Opportunity</a:t>
            </a:r>
          </a:p>
        </p:txBody>
      </p:sp>
      <p:sp>
        <p:nvSpPr>
          <p:cNvPr id="3" name="Content Placeholder 2">
            <a:extLst>
              <a:ext uri="{FF2B5EF4-FFF2-40B4-BE49-F238E27FC236}">
                <a16:creationId xmlns:a16="http://schemas.microsoft.com/office/drawing/2014/main" id="{E626DF33-D52A-78CE-C0F8-A9A62BD6EDF8}"/>
              </a:ext>
            </a:extLst>
          </p:cNvPr>
          <p:cNvSpPr>
            <a:spLocks noGrp="1"/>
          </p:cNvSpPr>
          <p:nvPr>
            <p:ph sz="half" idx="2"/>
          </p:nvPr>
        </p:nvSpPr>
        <p:spPr>
          <a:xfrm>
            <a:off x="753525" y="1381125"/>
            <a:ext cx="5157787" cy="4446588"/>
          </a:xfrm>
          <a:solidFill>
            <a:schemeClr val="accent1">
              <a:lumMod val="75000"/>
            </a:schemeClr>
          </a:solidFill>
        </p:spPr>
        <p:txBody>
          <a:bodyPr/>
          <a:lstStyle/>
          <a:p>
            <a:pPr marL="0" indent="0" algn="ctr">
              <a:spcBef>
                <a:spcPts val="0"/>
              </a:spcBef>
              <a:spcAft>
                <a:spcPts val="0"/>
              </a:spcAft>
              <a:buNone/>
            </a:pPr>
            <a:r>
              <a:rPr lang="en-US" sz="2400" b="1" u="sng">
                <a:solidFill>
                  <a:schemeClr val="bg1"/>
                </a:solidFill>
                <a:latin typeface="Arial"/>
                <a:cs typeface="Arial"/>
              </a:rPr>
              <a:t>The Challenge</a:t>
            </a:r>
          </a:p>
          <a:p>
            <a:pPr marL="0" indent="0" algn="ctr">
              <a:spcBef>
                <a:spcPts val="0"/>
              </a:spcBef>
              <a:spcAft>
                <a:spcPts val="0"/>
              </a:spcAft>
              <a:buNone/>
            </a:pPr>
            <a:endParaRPr lang="en-US" sz="2400">
              <a:solidFill>
                <a:schemeClr val="bg1"/>
              </a:solidFill>
              <a:latin typeface="Arial"/>
              <a:cs typeface="Arial"/>
            </a:endParaRPr>
          </a:p>
          <a:p>
            <a:pPr marL="0" indent="0" algn="ctr">
              <a:spcBef>
                <a:spcPts val="0"/>
              </a:spcBef>
              <a:spcAft>
                <a:spcPts val="0"/>
              </a:spcAft>
              <a:buNone/>
            </a:pPr>
            <a:r>
              <a:rPr lang="en-US" sz="2400">
                <a:solidFill>
                  <a:schemeClr val="bg1"/>
                </a:solidFill>
                <a:latin typeface="Arial"/>
                <a:cs typeface="Arial"/>
              </a:rPr>
              <a:t>Health is shaped by</a:t>
            </a:r>
            <a:r>
              <a:rPr lang="en-US" sz="2400" b="1">
                <a:solidFill>
                  <a:schemeClr val="bg1"/>
                </a:solidFill>
                <a:latin typeface="Arial"/>
                <a:cs typeface="Arial"/>
              </a:rPr>
              <a:t> local conditions</a:t>
            </a:r>
            <a:r>
              <a:rPr lang="en-US" sz="2400">
                <a:solidFill>
                  <a:schemeClr val="bg1"/>
                </a:solidFill>
                <a:latin typeface="Arial"/>
                <a:cs typeface="Arial"/>
              </a:rPr>
              <a:t> but...</a:t>
            </a:r>
            <a:endParaRPr lang="en-US" sz="2400">
              <a:solidFill>
                <a:schemeClr val="bg1"/>
              </a:solidFill>
            </a:endParaRPr>
          </a:p>
          <a:p>
            <a:pPr marL="0" indent="0" algn="ctr">
              <a:buNone/>
            </a:pPr>
            <a:r>
              <a:rPr lang="en-US" sz="2400" b="1">
                <a:solidFill>
                  <a:schemeClr val="bg1"/>
                </a:solidFill>
                <a:latin typeface="Arial"/>
                <a:cs typeface="Arial"/>
              </a:rPr>
              <a:t>most health data are only available at </a:t>
            </a:r>
            <a:r>
              <a:rPr lang="en-US" sz="2400" b="1" u="sng">
                <a:solidFill>
                  <a:schemeClr val="bg1"/>
                </a:solidFill>
                <a:latin typeface="Arial"/>
                <a:cs typeface="Arial"/>
              </a:rPr>
              <a:t>county level or higher</a:t>
            </a:r>
            <a:r>
              <a:rPr lang="en-US" sz="2400" b="1">
                <a:solidFill>
                  <a:schemeClr val="bg1"/>
                </a:solidFill>
                <a:latin typeface="Arial"/>
                <a:cs typeface="Arial"/>
              </a:rPr>
              <a:t> and/or </a:t>
            </a:r>
            <a:r>
              <a:rPr lang="en-US" sz="2400" b="1" u="sng">
                <a:solidFill>
                  <a:schemeClr val="bg1"/>
                </a:solidFill>
                <a:latin typeface="Arial"/>
                <a:cs typeface="Arial"/>
              </a:rPr>
              <a:t>updated infrequently</a:t>
            </a:r>
          </a:p>
          <a:p>
            <a:pPr marL="0" indent="0" algn="ctr">
              <a:buNone/>
            </a:pPr>
            <a:r>
              <a:rPr lang="en-US" sz="2400">
                <a:solidFill>
                  <a:schemeClr val="bg1"/>
                </a:solidFill>
                <a:latin typeface="Arial"/>
                <a:cs typeface="Arial"/>
              </a:rPr>
              <a:t>making it challenging to identify priority areas and monitor the effectiveness of programs and interventions</a:t>
            </a:r>
          </a:p>
          <a:p>
            <a:endParaRPr lang="en-US" sz="2000">
              <a:latin typeface="Arial"/>
              <a:cs typeface="Arial"/>
            </a:endParaRPr>
          </a:p>
        </p:txBody>
      </p:sp>
      <p:sp>
        <p:nvSpPr>
          <p:cNvPr id="9" name="Content Placeholder 2">
            <a:extLst>
              <a:ext uri="{FF2B5EF4-FFF2-40B4-BE49-F238E27FC236}">
                <a16:creationId xmlns:a16="http://schemas.microsoft.com/office/drawing/2014/main" id="{E7BFDEEA-0666-72CA-3CD6-532828123621}"/>
              </a:ext>
            </a:extLst>
          </p:cNvPr>
          <p:cNvSpPr txBox="1">
            <a:spLocks/>
          </p:cNvSpPr>
          <p:nvPr/>
        </p:nvSpPr>
        <p:spPr bwMode="auto">
          <a:xfrm>
            <a:off x="6096152" y="1375374"/>
            <a:ext cx="5157787" cy="4446588"/>
          </a:xfrm>
          <a:prstGeom prst="rect">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0"/>
              </a:spcBef>
              <a:spcAft>
                <a:spcPts val="0"/>
              </a:spcAft>
              <a:buClrTx/>
              <a:buSzTx/>
              <a:buFont typeface="Arial" panose="020B0604020202020204" pitchFamily="34" charset="0"/>
              <a:buNone/>
              <a:tabLst/>
              <a:defRPr/>
            </a:pPr>
            <a:r>
              <a:rPr kumimoji="0" lang="en-US" sz="2400" b="1" i="0" u="sng" strike="noStrike" kern="1200" cap="none" spc="0" normalizeH="0" baseline="0" noProof="0">
                <a:ln>
                  <a:noFill/>
                </a:ln>
                <a:solidFill>
                  <a:prstClr val="white"/>
                </a:solidFill>
                <a:effectLst/>
                <a:uLnTx/>
                <a:uFillTx/>
                <a:latin typeface="Arial"/>
                <a:ea typeface="+mn-ea"/>
                <a:cs typeface="Arial"/>
              </a:rPr>
              <a:t>The Opportunity</a:t>
            </a:r>
          </a:p>
          <a:p>
            <a:pPr marL="0" marR="0" lvl="0" indent="0" algn="ctr" defTabSz="914400" rtl="0" eaLnBrk="0" fontAlgn="base" latinLnBrk="0" hangingPunct="0">
              <a:lnSpc>
                <a:spcPct val="90000"/>
              </a:lnSpc>
              <a:spcBef>
                <a:spcPts val="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Arial"/>
            </a:endParaRPr>
          </a:p>
          <a:p>
            <a:pPr marL="0" marR="0" lvl="0" indent="0" algn="ctr" defTabSz="914400" rtl="0" eaLnBrk="0" fontAlgn="base" latinLnBrk="0" hangingPunct="0">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prstClr val="white"/>
                </a:solidFill>
                <a:effectLst/>
                <a:uLnTx/>
                <a:uFillTx/>
                <a:latin typeface="Arial"/>
                <a:ea typeface="+mn-ea"/>
                <a:cs typeface="Arial"/>
              </a:rPr>
              <a:t>Partnership with WCHQ for EHR data at the ZIP code level for &gt;5 million patients</a:t>
            </a:r>
          </a:p>
          <a:p>
            <a:pPr marL="228600" marR="0" lvl="0" indent="-22860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srgbClr val="000000"/>
              </a:solidFill>
              <a:effectLst/>
              <a:uLnTx/>
              <a:uFillTx/>
              <a:latin typeface="Arial"/>
              <a:ea typeface="+mn-ea"/>
              <a:cs typeface="Arial"/>
            </a:endParaRPr>
          </a:p>
        </p:txBody>
      </p:sp>
      <p:pic>
        <p:nvPicPr>
          <p:cNvPr id="12" name="Picture 11" descr="A map of the state of wisconsin&#10;&#10;Description automatically generated">
            <a:extLst>
              <a:ext uri="{FF2B5EF4-FFF2-40B4-BE49-F238E27FC236}">
                <a16:creationId xmlns:a16="http://schemas.microsoft.com/office/drawing/2014/main" id="{3FBE9954-D754-C23A-0C31-1CC7ACBB381F}"/>
              </a:ext>
            </a:extLst>
          </p:cNvPr>
          <p:cNvPicPr>
            <a:picLocks noChangeAspect="1"/>
          </p:cNvPicPr>
          <p:nvPr/>
        </p:nvPicPr>
        <p:blipFill rotWithShape="1">
          <a:blip r:embed="rId3"/>
          <a:srcRect l="12576" t="7053" r="16024" b="2771"/>
          <a:stretch/>
        </p:blipFill>
        <p:spPr>
          <a:xfrm>
            <a:off x="7731461" y="3857875"/>
            <a:ext cx="1887168" cy="1884297"/>
          </a:xfrm>
          <a:prstGeom prst="rect">
            <a:avLst/>
          </a:prstGeom>
        </p:spPr>
      </p:pic>
      <p:pic>
        <p:nvPicPr>
          <p:cNvPr id="4" name="Picture 3" descr="A picture containing plate, drawing&#10;&#10;Description generated with very high confidence">
            <a:extLst>
              <a:ext uri="{FF2B5EF4-FFF2-40B4-BE49-F238E27FC236}">
                <a16:creationId xmlns:a16="http://schemas.microsoft.com/office/drawing/2014/main" id="{61175717-FCCD-6B01-6BED-1E2F6301B57C}"/>
              </a:ext>
            </a:extLst>
          </p:cNvPr>
          <p:cNvPicPr>
            <a:picLocks noChangeAspect="1"/>
          </p:cNvPicPr>
          <p:nvPr/>
        </p:nvPicPr>
        <p:blipFill>
          <a:blip r:embed="rId4"/>
          <a:stretch>
            <a:fillRect/>
          </a:stretch>
        </p:blipFill>
        <p:spPr>
          <a:xfrm>
            <a:off x="7441990" y="3228616"/>
            <a:ext cx="2468628" cy="549469"/>
          </a:xfrm>
          <a:prstGeom prst="rect">
            <a:avLst/>
          </a:prstGeom>
        </p:spPr>
      </p:pic>
    </p:spTree>
    <p:extLst>
      <p:ext uri="{BB962C8B-B14F-4D97-AF65-F5344CB8AC3E}">
        <p14:creationId xmlns:p14="http://schemas.microsoft.com/office/powerpoint/2010/main" val="152624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05774F-A103-0993-9777-12685B2C4674}"/>
              </a:ext>
            </a:extLst>
          </p:cNvPr>
          <p:cNvSpPr/>
          <p:nvPr/>
        </p:nvSpPr>
        <p:spPr>
          <a:xfrm>
            <a:off x="8505825" y="5114924"/>
            <a:ext cx="3629025" cy="17430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p:cNvSpPr>
            <a:spLocks noGrp="1"/>
          </p:cNvSpPr>
          <p:nvPr>
            <p:ph type="title"/>
          </p:nvPr>
        </p:nvSpPr>
        <p:spPr>
          <a:xfrm>
            <a:off x="838200" y="155575"/>
            <a:ext cx="10515600" cy="58261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en-US" sz="3200">
                <a:latin typeface="Arial"/>
                <a:ea typeface="ＭＳ Ｐゴシック"/>
                <a:cs typeface="Arial"/>
              </a:rPr>
              <a:t>The Opportunit</a:t>
            </a:r>
            <a:r>
              <a:rPr lang="en-US">
                <a:latin typeface="Arial"/>
                <a:ea typeface="ＭＳ Ｐゴシック"/>
                <a:cs typeface="Arial"/>
              </a:rPr>
              <a:t>y</a:t>
            </a:r>
            <a:br>
              <a:rPr lang="en-US" sz="2800" b="0"/>
            </a:br>
            <a:endParaRPr lang="en-US" sz="2800" b="0">
              <a:solidFill>
                <a:srgbClr val="105984"/>
              </a:solidFill>
            </a:endParaRPr>
          </a:p>
        </p:txBody>
      </p:sp>
      <p:pic>
        <p:nvPicPr>
          <p:cNvPr id="11" name="Picture 10"/>
          <p:cNvPicPr>
            <a:picLocks noChangeAspect="1"/>
          </p:cNvPicPr>
          <p:nvPr/>
        </p:nvPicPr>
        <p:blipFill rotWithShape="1">
          <a:blip r:embed="rId3"/>
          <a:srcRect l="2389" t="8865" r="5693" b="14395"/>
          <a:stretch/>
        </p:blipFill>
        <p:spPr>
          <a:xfrm>
            <a:off x="2713073" y="3537043"/>
            <a:ext cx="668363" cy="338779"/>
          </a:xfrm>
          <a:prstGeom prst="rect">
            <a:avLst/>
          </a:prstGeom>
        </p:spPr>
      </p:pic>
      <p:pic>
        <p:nvPicPr>
          <p:cNvPr id="12" name="Picture 11"/>
          <p:cNvPicPr>
            <a:picLocks noChangeAspect="1"/>
          </p:cNvPicPr>
          <p:nvPr/>
        </p:nvPicPr>
        <p:blipFill rotWithShape="1">
          <a:blip r:embed="rId4"/>
          <a:srcRect l="4676" t="1012" r="6239" b="5952"/>
          <a:stretch/>
        </p:blipFill>
        <p:spPr>
          <a:xfrm>
            <a:off x="3562528" y="3538498"/>
            <a:ext cx="1275845" cy="338779"/>
          </a:xfrm>
          <a:prstGeom prst="rect">
            <a:avLst/>
          </a:prstGeom>
        </p:spPr>
      </p:pic>
      <p:pic>
        <p:nvPicPr>
          <p:cNvPr id="13" name="Picture 12"/>
          <p:cNvPicPr>
            <a:picLocks noChangeAspect="1"/>
          </p:cNvPicPr>
          <p:nvPr/>
        </p:nvPicPr>
        <p:blipFill rotWithShape="1">
          <a:blip r:embed="rId5"/>
          <a:srcRect l="2268" t="14687" r="1823" b="7209"/>
          <a:stretch/>
        </p:blipFill>
        <p:spPr>
          <a:xfrm>
            <a:off x="1369543" y="3592357"/>
            <a:ext cx="1267460" cy="284358"/>
          </a:xfrm>
          <a:prstGeom prst="rect">
            <a:avLst/>
          </a:prstGeom>
        </p:spPr>
      </p:pic>
      <p:pic>
        <p:nvPicPr>
          <p:cNvPr id="14" name="Picture 13"/>
          <p:cNvPicPr>
            <a:picLocks noChangeAspect="1"/>
          </p:cNvPicPr>
          <p:nvPr/>
        </p:nvPicPr>
        <p:blipFill rotWithShape="1">
          <a:blip r:embed="rId6"/>
          <a:srcRect b="3273"/>
          <a:stretch/>
        </p:blipFill>
        <p:spPr>
          <a:xfrm>
            <a:off x="3899965" y="3954331"/>
            <a:ext cx="811564" cy="227208"/>
          </a:xfrm>
          <a:prstGeom prst="rect">
            <a:avLst/>
          </a:prstGeom>
        </p:spPr>
      </p:pic>
      <p:pic>
        <p:nvPicPr>
          <p:cNvPr id="15" name="Picture 14"/>
          <p:cNvPicPr>
            <a:picLocks noChangeAspect="1"/>
          </p:cNvPicPr>
          <p:nvPr/>
        </p:nvPicPr>
        <p:blipFill>
          <a:blip r:embed="rId7"/>
          <a:stretch>
            <a:fillRect/>
          </a:stretch>
        </p:blipFill>
        <p:spPr>
          <a:xfrm>
            <a:off x="2305228" y="4259982"/>
            <a:ext cx="1107969" cy="239251"/>
          </a:xfrm>
          <a:prstGeom prst="rect">
            <a:avLst/>
          </a:prstGeom>
        </p:spPr>
      </p:pic>
      <p:pic>
        <p:nvPicPr>
          <p:cNvPr id="16" name="Picture 15"/>
          <p:cNvPicPr>
            <a:picLocks noChangeAspect="1"/>
          </p:cNvPicPr>
          <p:nvPr/>
        </p:nvPicPr>
        <p:blipFill>
          <a:blip r:embed="rId8"/>
          <a:stretch>
            <a:fillRect/>
          </a:stretch>
        </p:blipFill>
        <p:spPr>
          <a:xfrm>
            <a:off x="1881712" y="4663039"/>
            <a:ext cx="1144810" cy="324778"/>
          </a:xfrm>
          <a:prstGeom prst="rect">
            <a:avLst/>
          </a:prstGeom>
        </p:spPr>
      </p:pic>
      <p:pic>
        <p:nvPicPr>
          <p:cNvPr id="18" name="Picture 17"/>
          <p:cNvPicPr>
            <a:picLocks noChangeAspect="1"/>
          </p:cNvPicPr>
          <p:nvPr/>
        </p:nvPicPr>
        <p:blipFill>
          <a:blip r:embed="rId9"/>
          <a:stretch>
            <a:fillRect/>
          </a:stretch>
        </p:blipFill>
        <p:spPr>
          <a:xfrm>
            <a:off x="1135862" y="4207989"/>
            <a:ext cx="967821" cy="345562"/>
          </a:xfrm>
          <a:prstGeom prst="rect">
            <a:avLst/>
          </a:prstGeom>
        </p:spPr>
      </p:pic>
      <p:pic>
        <p:nvPicPr>
          <p:cNvPr id="21" name="Picture 20"/>
          <p:cNvPicPr>
            <a:picLocks noChangeAspect="1"/>
          </p:cNvPicPr>
          <p:nvPr/>
        </p:nvPicPr>
        <p:blipFill>
          <a:blip r:embed="rId10"/>
          <a:stretch>
            <a:fillRect/>
          </a:stretch>
        </p:blipFill>
        <p:spPr>
          <a:xfrm>
            <a:off x="4259563" y="4599581"/>
            <a:ext cx="1104609" cy="336398"/>
          </a:xfrm>
          <a:prstGeom prst="rect">
            <a:avLst/>
          </a:prstGeom>
        </p:spPr>
      </p:pic>
      <p:pic>
        <p:nvPicPr>
          <p:cNvPr id="22" name="Picture 21"/>
          <p:cNvPicPr>
            <a:picLocks noChangeAspect="1"/>
          </p:cNvPicPr>
          <p:nvPr/>
        </p:nvPicPr>
        <p:blipFill>
          <a:blip r:embed="rId11"/>
          <a:stretch>
            <a:fillRect/>
          </a:stretch>
        </p:blipFill>
        <p:spPr>
          <a:xfrm>
            <a:off x="392585" y="5054877"/>
            <a:ext cx="888065" cy="332146"/>
          </a:xfrm>
          <a:prstGeom prst="rect">
            <a:avLst/>
          </a:prstGeom>
        </p:spPr>
      </p:pic>
      <p:pic>
        <p:nvPicPr>
          <p:cNvPr id="23" name="Picture 22"/>
          <p:cNvPicPr>
            <a:picLocks noChangeAspect="1"/>
          </p:cNvPicPr>
          <p:nvPr/>
        </p:nvPicPr>
        <p:blipFill>
          <a:blip r:embed="rId12"/>
          <a:stretch>
            <a:fillRect/>
          </a:stretch>
        </p:blipFill>
        <p:spPr>
          <a:xfrm>
            <a:off x="2550367" y="5062230"/>
            <a:ext cx="1488597" cy="225254"/>
          </a:xfrm>
          <a:prstGeom prst="rect">
            <a:avLst/>
          </a:prstGeom>
        </p:spPr>
      </p:pic>
      <p:pic>
        <p:nvPicPr>
          <p:cNvPr id="24" name="Picture 23"/>
          <p:cNvPicPr>
            <a:picLocks noChangeAspect="1"/>
          </p:cNvPicPr>
          <p:nvPr/>
        </p:nvPicPr>
        <p:blipFill>
          <a:blip r:embed="rId13"/>
          <a:stretch>
            <a:fillRect/>
          </a:stretch>
        </p:blipFill>
        <p:spPr>
          <a:xfrm>
            <a:off x="4196448" y="5020250"/>
            <a:ext cx="1245574" cy="265881"/>
          </a:xfrm>
          <a:prstGeom prst="rect">
            <a:avLst/>
          </a:prstGeom>
        </p:spPr>
      </p:pic>
      <p:pic>
        <p:nvPicPr>
          <p:cNvPr id="25" name="Picture 24"/>
          <p:cNvPicPr>
            <a:picLocks noChangeAspect="1"/>
          </p:cNvPicPr>
          <p:nvPr/>
        </p:nvPicPr>
        <p:blipFill>
          <a:blip r:embed="rId14"/>
          <a:stretch>
            <a:fillRect/>
          </a:stretch>
        </p:blipFill>
        <p:spPr>
          <a:xfrm>
            <a:off x="133909" y="5504164"/>
            <a:ext cx="1103860" cy="271301"/>
          </a:xfrm>
          <a:prstGeom prst="rect">
            <a:avLst/>
          </a:prstGeom>
        </p:spPr>
      </p:pic>
      <p:pic>
        <p:nvPicPr>
          <p:cNvPr id="26" name="Picture 25"/>
          <p:cNvPicPr>
            <a:picLocks noChangeAspect="1"/>
          </p:cNvPicPr>
          <p:nvPr/>
        </p:nvPicPr>
        <p:blipFill>
          <a:blip r:embed="rId15"/>
          <a:stretch>
            <a:fillRect/>
          </a:stretch>
        </p:blipFill>
        <p:spPr>
          <a:xfrm>
            <a:off x="2597360" y="5400290"/>
            <a:ext cx="811567" cy="440824"/>
          </a:xfrm>
          <a:prstGeom prst="rect">
            <a:avLst/>
          </a:prstGeom>
        </p:spPr>
      </p:pic>
      <p:pic>
        <p:nvPicPr>
          <p:cNvPr id="27" name="Picture 26"/>
          <p:cNvPicPr>
            <a:picLocks noChangeAspect="1"/>
          </p:cNvPicPr>
          <p:nvPr/>
        </p:nvPicPr>
        <p:blipFill>
          <a:blip r:embed="rId16"/>
          <a:stretch>
            <a:fillRect/>
          </a:stretch>
        </p:blipFill>
        <p:spPr>
          <a:xfrm>
            <a:off x="819328" y="5874494"/>
            <a:ext cx="918628" cy="492072"/>
          </a:xfrm>
          <a:prstGeom prst="rect">
            <a:avLst/>
          </a:prstGeom>
        </p:spPr>
      </p:pic>
      <p:pic>
        <p:nvPicPr>
          <p:cNvPr id="28" name="Picture 27"/>
          <p:cNvPicPr>
            <a:picLocks noChangeAspect="1"/>
          </p:cNvPicPr>
          <p:nvPr/>
        </p:nvPicPr>
        <p:blipFill>
          <a:blip r:embed="rId17"/>
          <a:stretch>
            <a:fillRect/>
          </a:stretch>
        </p:blipFill>
        <p:spPr>
          <a:xfrm>
            <a:off x="1961833" y="5934030"/>
            <a:ext cx="1274977" cy="264515"/>
          </a:xfrm>
          <a:prstGeom prst="rect">
            <a:avLst/>
          </a:prstGeom>
        </p:spPr>
      </p:pic>
      <p:pic>
        <p:nvPicPr>
          <p:cNvPr id="29" name="Picture 28"/>
          <p:cNvPicPr>
            <a:picLocks noChangeAspect="1"/>
          </p:cNvPicPr>
          <p:nvPr/>
        </p:nvPicPr>
        <p:blipFill rotWithShape="1">
          <a:blip r:embed="rId18"/>
          <a:srcRect l="7091" t="6672" r="6922" b="6672"/>
          <a:stretch/>
        </p:blipFill>
        <p:spPr>
          <a:xfrm>
            <a:off x="3439019" y="5872798"/>
            <a:ext cx="1099567" cy="382208"/>
          </a:xfrm>
          <a:prstGeom prst="rect">
            <a:avLst/>
          </a:prstGeom>
        </p:spPr>
      </p:pic>
      <p:pic>
        <p:nvPicPr>
          <p:cNvPr id="30" name="Picture 29"/>
          <p:cNvPicPr>
            <a:picLocks noChangeAspect="1"/>
          </p:cNvPicPr>
          <p:nvPr/>
        </p:nvPicPr>
        <p:blipFill>
          <a:blip r:embed="rId19"/>
          <a:stretch>
            <a:fillRect/>
          </a:stretch>
        </p:blipFill>
        <p:spPr>
          <a:xfrm>
            <a:off x="3617178" y="4258052"/>
            <a:ext cx="941490" cy="265659"/>
          </a:xfrm>
          <a:prstGeom prst="rect">
            <a:avLst/>
          </a:prstGeom>
        </p:spPr>
      </p:pic>
      <p:sp>
        <p:nvSpPr>
          <p:cNvPr id="32" name="TextBox 31"/>
          <p:cNvSpPr txBox="1"/>
          <p:nvPr/>
        </p:nvSpPr>
        <p:spPr>
          <a:xfrm>
            <a:off x="568253" y="927084"/>
            <a:ext cx="4867640" cy="646331"/>
          </a:xfrm>
          <a:prstGeom prst="rect">
            <a:avLst/>
          </a:prstGeom>
          <a:solidFill>
            <a:srgbClr val="105984"/>
          </a:solidFill>
        </p:spPr>
        <p:style>
          <a:lnRef idx="0">
            <a:schemeClr val="accent3"/>
          </a:lnRef>
          <a:fillRef idx="3">
            <a:schemeClr val="accent3"/>
          </a:fillRef>
          <a:effectRef idx="3">
            <a:schemeClr val="accent3"/>
          </a:effectRef>
          <a:fontRef idx="minor">
            <a:schemeClr val="lt1"/>
          </a:fontRef>
        </p:style>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Electronic health record data from over 75% of primary care providers in Wisconsin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pic>
        <p:nvPicPr>
          <p:cNvPr id="2" name="Picture 1" descr="A picture containing plate, drawing&#10;&#10;Description generated with very high confidence">
            <a:extLst>
              <a:ext uri="{FF2B5EF4-FFF2-40B4-BE49-F238E27FC236}">
                <a16:creationId xmlns:a16="http://schemas.microsoft.com/office/drawing/2014/main" id="{0D922E3E-E99F-5B4D-E158-1D4ED35E4A89}"/>
              </a:ext>
            </a:extLst>
          </p:cNvPr>
          <p:cNvPicPr>
            <a:picLocks noChangeAspect="1"/>
          </p:cNvPicPr>
          <p:nvPr/>
        </p:nvPicPr>
        <p:blipFill>
          <a:blip r:embed="rId20"/>
          <a:stretch>
            <a:fillRect/>
          </a:stretch>
        </p:blipFill>
        <p:spPr>
          <a:xfrm>
            <a:off x="7639050" y="151908"/>
            <a:ext cx="2743200" cy="610583"/>
          </a:xfrm>
          <a:prstGeom prst="rect">
            <a:avLst/>
          </a:prstGeom>
        </p:spPr>
      </p:pic>
      <p:sp>
        <p:nvSpPr>
          <p:cNvPr id="5" name="TextBox 1">
            <a:extLst>
              <a:ext uri="{FF2B5EF4-FFF2-40B4-BE49-F238E27FC236}">
                <a16:creationId xmlns:a16="http://schemas.microsoft.com/office/drawing/2014/main" id="{9313822F-3D24-E5FF-717F-2817E08655E3}"/>
              </a:ext>
            </a:extLst>
          </p:cNvPr>
          <p:cNvSpPr txBox="1"/>
          <p:nvPr/>
        </p:nvSpPr>
        <p:spPr>
          <a:xfrm>
            <a:off x="6220819" y="875544"/>
            <a:ext cx="5572461" cy="307777"/>
          </a:xfrm>
          <a:prstGeom prst="rect">
            <a:avLst/>
          </a:prstGeom>
          <a:solidFill>
            <a:srgbClr val="105984"/>
          </a:solidFill>
        </p:spPr>
        <p:style>
          <a:lnRef idx="0">
            <a:schemeClr val="accent3"/>
          </a:lnRef>
          <a:fillRef idx="3">
            <a:schemeClr val="accent3"/>
          </a:fillRef>
          <a:effectRef idx="3">
            <a:schemeClr val="accent3"/>
          </a:effectRef>
          <a:fontRef idx="minor">
            <a:schemeClr val="lt1"/>
          </a:fontRef>
        </p:style>
        <p:txBody>
          <a:bodyPr wrap="square" lIns="91440" tIns="45720" rIns="91440" bIns="45720" rtlCol="0" anchor="t">
            <a:spAutoFit/>
          </a:bodyPr>
          <a:lstStyle>
            <a:defPPr>
              <a:defRPr lang="en-US"/>
            </a:defPPr>
            <a:lvl1pPr algn="l" defTabSz="457200" rtl="0" eaLnBrk="0" fontAlgn="base" hangingPunct="0">
              <a:spcBef>
                <a:spcPct val="0"/>
              </a:spcBef>
              <a:spcAft>
                <a:spcPct val="0"/>
              </a:spcAft>
              <a:defRPr kern="1200">
                <a:solidFill>
                  <a:schemeClr val="lt1"/>
                </a:solidFill>
                <a:latin typeface="+mn-lt"/>
                <a:ea typeface="+mn-ea"/>
                <a:cs typeface="+mn-cs"/>
              </a:defRPr>
            </a:lvl1pPr>
            <a:lvl2pPr marL="457200" algn="l" defTabSz="457200" rtl="0" eaLnBrk="0" fontAlgn="base" hangingPunct="0">
              <a:spcBef>
                <a:spcPct val="0"/>
              </a:spcBef>
              <a:spcAft>
                <a:spcPct val="0"/>
              </a:spcAft>
              <a:defRPr kern="1200">
                <a:solidFill>
                  <a:schemeClr val="lt1"/>
                </a:solidFill>
                <a:latin typeface="+mn-lt"/>
                <a:ea typeface="+mn-ea"/>
                <a:cs typeface="+mn-cs"/>
              </a:defRPr>
            </a:lvl2pPr>
            <a:lvl3pPr marL="914400" algn="l" defTabSz="457200" rtl="0" eaLnBrk="0" fontAlgn="base" hangingPunct="0">
              <a:spcBef>
                <a:spcPct val="0"/>
              </a:spcBef>
              <a:spcAft>
                <a:spcPct val="0"/>
              </a:spcAft>
              <a:defRPr kern="1200">
                <a:solidFill>
                  <a:schemeClr val="lt1"/>
                </a:solidFill>
                <a:latin typeface="+mn-lt"/>
                <a:ea typeface="+mn-ea"/>
                <a:cs typeface="+mn-cs"/>
              </a:defRPr>
            </a:lvl3pPr>
            <a:lvl4pPr marL="1371600" algn="l" defTabSz="457200" rtl="0" eaLnBrk="0" fontAlgn="base" hangingPunct="0">
              <a:spcBef>
                <a:spcPct val="0"/>
              </a:spcBef>
              <a:spcAft>
                <a:spcPct val="0"/>
              </a:spcAft>
              <a:defRPr kern="1200">
                <a:solidFill>
                  <a:schemeClr val="lt1"/>
                </a:solidFill>
                <a:latin typeface="+mn-lt"/>
                <a:ea typeface="+mn-ea"/>
                <a:cs typeface="+mn-cs"/>
              </a:defRPr>
            </a:lvl4pPr>
            <a:lvl5pPr marL="18288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a:ea typeface="+mn-ea"/>
                <a:cs typeface="+mn-cs"/>
              </a:rPr>
              <a:t>27 primary care measures identically coded across health systems</a:t>
            </a:r>
          </a:p>
        </p:txBody>
      </p:sp>
      <p:graphicFrame>
        <p:nvGraphicFramePr>
          <p:cNvPr id="34" name="Table 6">
            <a:extLst>
              <a:ext uri="{FF2B5EF4-FFF2-40B4-BE49-F238E27FC236}">
                <a16:creationId xmlns:a16="http://schemas.microsoft.com/office/drawing/2014/main" id="{2517A3ED-CD8B-52CA-6C8E-4D59ED956A7E}"/>
              </a:ext>
            </a:extLst>
          </p:cNvPr>
          <p:cNvGraphicFramePr>
            <a:graphicFrameLocks noGrp="1"/>
          </p:cNvGraphicFramePr>
          <p:nvPr/>
        </p:nvGraphicFramePr>
        <p:xfrm>
          <a:off x="6352732" y="1308026"/>
          <a:ext cx="5316248" cy="5358194"/>
        </p:xfrm>
        <a:graphic>
          <a:graphicData uri="http://schemas.openxmlformats.org/drawingml/2006/table">
            <a:tbl>
              <a:tblPr firstRow="1" bandRow="1">
                <a:tableStyleId>{2D5ABB26-0587-4C30-8999-92F81FD0307C}</a:tableStyleId>
              </a:tblPr>
              <a:tblGrid>
                <a:gridCol w="1566628">
                  <a:extLst>
                    <a:ext uri="{9D8B030D-6E8A-4147-A177-3AD203B41FA5}">
                      <a16:colId xmlns:a16="http://schemas.microsoft.com/office/drawing/2014/main" val="809832382"/>
                    </a:ext>
                  </a:extLst>
                </a:gridCol>
                <a:gridCol w="1729281">
                  <a:extLst>
                    <a:ext uri="{9D8B030D-6E8A-4147-A177-3AD203B41FA5}">
                      <a16:colId xmlns:a16="http://schemas.microsoft.com/office/drawing/2014/main" val="835069263"/>
                    </a:ext>
                  </a:extLst>
                </a:gridCol>
                <a:gridCol w="2020339">
                  <a:extLst>
                    <a:ext uri="{9D8B030D-6E8A-4147-A177-3AD203B41FA5}">
                      <a16:colId xmlns:a16="http://schemas.microsoft.com/office/drawing/2014/main" val="2158979706"/>
                    </a:ext>
                  </a:extLst>
                </a:gridCol>
              </a:tblGrid>
              <a:tr h="370840">
                <a:tc>
                  <a:txBody>
                    <a:bodyPr/>
                    <a:lstStyle/>
                    <a:p>
                      <a:pPr marL="0" lvl="0" indent="0" algn="ctr">
                        <a:lnSpc>
                          <a:spcPct val="110000"/>
                        </a:lnSpc>
                        <a:spcBef>
                          <a:spcPts val="0"/>
                        </a:spcBef>
                        <a:spcAft>
                          <a:spcPts val="0"/>
                        </a:spcAft>
                        <a:buNone/>
                      </a:pPr>
                      <a:r>
                        <a:rPr lang="en-US" sz="1600" b="1" i="0" u="none" strike="noStrike" noProof="0">
                          <a:solidFill>
                            <a:srgbClr val="000000"/>
                          </a:solidFill>
                          <a:latin typeface="Segoe UI"/>
                        </a:rPr>
                        <a:t>Vaccinations/Wellness</a:t>
                      </a:r>
                    </a:p>
                  </a:txBody>
                  <a:tcPr anchor="ctr">
                    <a:lnL w="0">
                      <a:noFill/>
                    </a:lnL>
                    <a:lnR w="0">
                      <a:noFill/>
                    </a:lnR>
                    <a:lnT w="0">
                      <a:noFill/>
                    </a:lnT>
                    <a:lnB w="0">
                      <a:noFill/>
                    </a:lnB>
                    <a:solidFill>
                      <a:srgbClr val="92D050"/>
                    </a:solidFill>
                  </a:tcPr>
                </a:tc>
                <a:tc gridSpan="2">
                  <a:txBody>
                    <a:bodyPr/>
                    <a:lstStyle/>
                    <a:p>
                      <a:pPr marL="112395" marR="0" lvl="0" indent="-112395" algn="l">
                        <a:lnSpc>
                          <a:spcPct val="110000"/>
                        </a:lnSpc>
                        <a:spcBef>
                          <a:spcPts val="0"/>
                        </a:spcBef>
                        <a:spcAft>
                          <a:spcPts val="0"/>
                        </a:spcAft>
                        <a:buClr>
                          <a:srgbClr val="000000"/>
                        </a:buClr>
                        <a:buFont typeface="Wingdings,Sans-Serif"/>
                        <a:buChar char=""/>
                      </a:pPr>
                      <a:r>
                        <a:rPr lang="en-US" sz="1200" b="0" i="0" u="none" strike="noStrike" noProof="0">
                          <a:solidFill>
                            <a:srgbClr val="000000"/>
                          </a:solidFill>
                          <a:latin typeface="Calibri"/>
                        </a:rPr>
                        <a:t>Childhood vaccinations</a:t>
                      </a:r>
                    </a:p>
                    <a:p>
                      <a:pPr marL="112395" marR="0" lvl="0" indent="-112395" algn="l">
                        <a:lnSpc>
                          <a:spcPct val="110000"/>
                        </a:lnSpc>
                        <a:spcBef>
                          <a:spcPts val="0"/>
                        </a:spcBef>
                        <a:spcAft>
                          <a:spcPts val="0"/>
                        </a:spcAft>
                        <a:buClr>
                          <a:srgbClr val="000000"/>
                        </a:buClr>
                        <a:buFont typeface="Wingdings,Sans-Serif"/>
                        <a:buChar char=""/>
                      </a:pPr>
                      <a:r>
                        <a:rPr lang="en-US" sz="1200" b="0" i="0" u="none" strike="noStrike" noProof="0">
                          <a:solidFill>
                            <a:srgbClr val="000000"/>
                          </a:solidFill>
                          <a:latin typeface="Calibri"/>
                        </a:rPr>
                        <a:t>Adolescent vaccinations</a:t>
                      </a:r>
                    </a:p>
                    <a:p>
                      <a:pPr marL="112395" marR="0" lvl="0" indent="-112395" algn="l">
                        <a:lnSpc>
                          <a:spcPct val="110000"/>
                        </a:lnSpc>
                        <a:spcBef>
                          <a:spcPts val="0"/>
                        </a:spcBef>
                        <a:spcAft>
                          <a:spcPts val="0"/>
                        </a:spcAft>
                        <a:buClr>
                          <a:srgbClr val="000000"/>
                        </a:buClr>
                        <a:buFont typeface="Wingdings,Sans-Serif"/>
                        <a:buChar char=""/>
                      </a:pPr>
                      <a:r>
                        <a:rPr lang="en-US" sz="1400" b="1" i="0" u="none" strike="noStrike" noProof="0">
                          <a:solidFill>
                            <a:srgbClr val="FF0000"/>
                          </a:solidFill>
                          <a:latin typeface="Calibri"/>
                        </a:rPr>
                        <a:t>HPV vaccination</a:t>
                      </a:r>
                    </a:p>
                    <a:p>
                      <a:pPr marL="112395" marR="0" lvl="0" indent="-112395" algn="l">
                        <a:lnSpc>
                          <a:spcPct val="110000"/>
                        </a:lnSpc>
                        <a:spcBef>
                          <a:spcPts val="0"/>
                        </a:spcBef>
                        <a:spcAft>
                          <a:spcPts val="0"/>
                        </a:spcAft>
                        <a:buClr>
                          <a:srgbClr val="000000"/>
                        </a:buClr>
                        <a:buFont typeface="Wingdings,Sans-Serif"/>
                        <a:buChar char=""/>
                      </a:pPr>
                      <a:r>
                        <a:rPr lang="en-US" sz="1200" b="0" i="0" u="none" strike="noStrike" noProof="0">
                          <a:solidFill>
                            <a:srgbClr val="000000"/>
                          </a:solidFill>
                          <a:latin typeface="Calibri"/>
                        </a:rPr>
                        <a:t>Pneumonia vaccination</a:t>
                      </a:r>
                    </a:p>
                    <a:p>
                      <a:pPr marL="112395" marR="0" lvl="0" indent="-112395" algn="l">
                        <a:lnSpc>
                          <a:spcPct val="110000"/>
                        </a:lnSpc>
                        <a:spcBef>
                          <a:spcPts val="0"/>
                        </a:spcBef>
                        <a:spcAft>
                          <a:spcPts val="0"/>
                        </a:spcAft>
                        <a:buClr>
                          <a:srgbClr val="000000"/>
                        </a:buClr>
                        <a:buFont typeface="Wingdings,Sans-Serif"/>
                        <a:buChar char=""/>
                      </a:pPr>
                      <a:r>
                        <a:rPr lang="en-US" sz="1200" b="0" i="0" u="none" strike="noStrike" noProof="0">
                          <a:solidFill>
                            <a:srgbClr val="000000"/>
                          </a:solidFill>
                          <a:latin typeface="Calibri"/>
                        </a:rPr>
                        <a:t>Well Child Visit in first 15 months of life</a:t>
                      </a:r>
                      <a:endParaRPr lang="en-US" sz="1200">
                        <a:latin typeface="Calibri"/>
                      </a:endParaRPr>
                    </a:p>
                  </a:txBody>
                  <a:tcPr anchor="ctr">
                    <a:lnL w="0">
                      <a:noFill/>
                    </a:lnL>
                    <a:lnR w="0">
                      <a:noFill/>
                    </a:lnR>
                    <a:lnT w="0">
                      <a:noFill/>
                    </a:lnT>
                    <a:lnB w="0">
                      <a:noFill/>
                    </a:lnB>
                    <a:solidFill>
                      <a:srgbClr val="F0F5D0">
                        <a:alpha val="64000"/>
                      </a:srgbClr>
                    </a:solidFill>
                  </a:tcPr>
                </a:tc>
                <a:tc hMerge="1">
                  <a:txBody>
                    <a:bodyPr/>
                    <a:lstStyle/>
                    <a:p>
                      <a:endParaRPr lang="en-US"/>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643900320"/>
                  </a:ext>
                </a:extLst>
              </a:tr>
              <a:tr h="370840">
                <a:tc>
                  <a:txBody>
                    <a:bodyPr/>
                    <a:lstStyle/>
                    <a:p>
                      <a:pPr marL="0" lvl="0" indent="0" algn="ctr">
                        <a:lnSpc>
                          <a:spcPct val="110000"/>
                        </a:lnSpc>
                        <a:spcBef>
                          <a:spcPts val="0"/>
                        </a:spcBef>
                        <a:spcAft>
                          <a:spcPts val="0"/>
                        </a:spcAft>
                        <a:buNone/>
                      </a:pPr>
                      <a:r>
                        <a:rPr lang="en-US" sz="1600" b="1" i="0" u="none" strike="noStrike" noProof="0">
                          <a:solidFill>
                            <a:schemeClr val="tx1"/>
                          </a:solidFill>
                          <a:latin typeface="Segoe UI"/>
                        </a:rPr>
                        <a:t>Screenings</a:t>
                      </a:r>
                    </a:p>
                  </a:txBody>
                  <a:tcPr anchor="ctr">
                    <a:lnL w="0">
                      <a:noFill/>
                    </a:lnL>
                    <a:lnR w="0">
                      <a:noFill/>
                    </a:lnR>
                    <a:lnT w="0">
                      <a:noFill/>
                    </a:lnT>
                    <a:lnB w="0">
                      <a:noFill/>
                    </a:lnB>
                    <a:solidFill>
                      <a:schemeClr val="accent3">
                        <a:lumMod val="60000"/>
                        <a:lumOff val="40000"/>
                      </a:schemeClr>
                    </a:solidFill>
                  </a:tcPr>
                </a:tc>
                <a:tc gridSpan="2">
                  <a:txBody>
                    <a:bodyPr/>
                    <a:lstStyle/>
                    <a:p>
                      <a:pPr marL="112395" marR="0" lvl="0" indent="-112395" algn="l">
                        <a:lnSpc>
                          <a:spcPct val="110000"/>
                        </a:lnSpc>
                        <a:spcBef>
                          <a:spcPts val="0"/>
                        </a:spcBef>
                        <a:spcAft>
                          <a:spcPts val="0"/>
                        </a:spcAft>
                        <a:buClr>
                          <a:srgbClr val="000000"/>
                        </a:buClr>
                        <a:buFont typeface="Wingdings,Sans-Serif"/>
                        <a:buChar char=""/>
                      </a:pPr>
                      <a:r>
                        <a:rPr lang="en-US" sz="1400" b="1" i="0" u="none" strike="noStrike" noProof="0">
                          <a:solidFill>
                            <a:srgbClr val="FF0000"/>
                          </a:solidFill>
                          <a:latin typeface="Calibri"/>
                        </a:rPr>
                        <a:t>Breast cancer screening</a:t>
                      </a:r>
                    </a:p>
                    <a:p>
                      <a:pPr marL="112395" marR="0" lvl="0" indent="-112395" algn="l">
                        <a:lnSpc>
                          <a:spcPct val="110000"/>
                        </a:lnSpc>
                        <a:spcBef>
                          <a:spcPts val="0"/>
                        </a:spcBef>
                        <a:spcAft>
                          <a:spcPts val="0"/>
                        </a:spcAft>
                        <a:buClr>
                          <a:srgbClr val="000000"/>
                        </a:buClr>
                        <a:buFont typeface="Wingdings,Sans-Serif"/>
                        <a:buChar char=""/>
                      </a:pPr>
                      <a:r>
                        <a:rPr lang="en-US" sz="1400" b="1" i="0" u="none" strike="noStrike" noProof="0">
                          <a:solidFill>
                            <a:srgbClr val="FF0000"/>
                          </a:solidFill>
                          <a:latin typeface="Calibri"/>
                        </a:rPr>
                        <a:t>Cervical cancer screening</a:t>
                      </a:r>
                    </a:p>
                    <a:p>
                      <a:pPr marL="112395" marR="0" lvl="0" indent="-112395" algn="l">
                        <a:lnSpc>
                          <a:spcPct val="110000"/>
                        </a:lnSpc>
                        <a:spcBef>
                          <a:spcPts val="0"/>
                        </a:spcBef>
                        <a:spcAft>
                          <a:spcPts val="0"/>
                        </a:spcAft>
                        <a:buClr>
                          <a:srgbClr val="000000"/>
                        </a:buClr>
                        <a:buFont typeface="Wingdings,Sans-Serif"/>
                        <a:buChar char=""/>
                      </a:pPr>
                      <a:r>
                        <a:rPr lang="en-US" sz="1200" b="0" i="0" u="none" strike="noStrike" noProof="0">
                          <a:solidFill>
                            <a:schemeClr val="tx1"/>
                          </a:solidFill>
                          <a:latin typeface="Calibri"/>
                        </a:rPr>
                        <a:t>Chlamydia screening in women</a:t>
                      </a:r>
                      <a:endParaRPr lang="en-US" sz="1200" b="0" i="0" u="none" strike="noStrike" noProof="0">
                        <a:solidFill>
                          <a:srgbClr val="000000"/>
                        </a:solidFill>
                        <a:latin typeface="Calibri"/>
                      </a:endParaRPr>
                    </a:p>
                    <a:p>
                      <a:pPr marL="112395" marR="0" lvl="0" indent="-112395" algn="l">
                        <a:lnSpc>
                          <a:spcPct val="110000"/>
                        </a:lnSpc>
                        <a:spcBef>
                          <a:spcPts val="0"/>
                        </a:spcBef>
                        <a:spcAft>
                          <a:spcPts val="0"/>
                        </a:spcAft>
                        <a:buClr>
                          <a:srgbClr val="000000"/>
                        </a:buClr>
                        <a:buFont typeface="Wingdings,Sans-Serif"/>
                        <a:buChar char=""/>
                      </a:pPr>
                      <a:r>
                        <a:rPr lang="en-US" sz="1400" b="1" i="0" u="none" strike="noStrike" noProof="0">
                          <a:solidFill>
                            <a:srgbClr val="FF0000"/>
                          </a:solidFill>
                          <a:latin typeface="Calibri"/>
                        </a:rPr>
                        <a:t>Colorectal cancer screening</a:t>
                      </a:r>
                    </a:p>
                    <a:p>
                      <a:pPr marL="112395" marR="0" lvl="0" indent="-112395" algn="l">
                        <a:lnSpc>
                          <a:spcPct val="110000"/>
                        </a:lnSpc>
                        <a:spcBef>
                          <a:spcPts val="0"/>
                        </a:spcBef>
                        <a:spcAft>
                          <a:spcPts val="0"/>
                        </a:spcAft>
                        <a:buClr>
                          <a:srgbClr val="000000"/>
                        </a:buClr>
                        <a:buFont typeface="Wingdings,Sans-Serif"/>
                        <a:buChar char=""/>
                      </a:pPr>
                      <a:r>
                        <a:rPr lang="en-US" sz="1200" b="0" i="0" u="none" strike="noStrike" noProof="0">
                          <a:solidFill>
                            <a:schemeClr val="tx1"/>
                          </a:solidFill>
                          <a:latin typeface="Calibri"/>
                        </a:rPr>
                        <a:t>Depression screening</a:t>
                      </a:r>
                      <a:endParaRPr lang="en-US" sz="1200">
                        <a:latin typeface="Calibri"/>
                      </a:endParaRPr>
                    </a:p>
                  </a:txBody>
                  <a:tcPr anchor="ctr">
                    <a:lnL w="0">
                      <a:noFill/>
                    </a:lnL>
                    <a:lnR w="0">
                      <a:noFill/>
                    </a:lnR>
                    <a:lnT w="0">
                      <a:noFill/>
                    </a:lnT>
                    <a:lnB w="0">
                      <a:noFill/>
                    </a:lnB>
                    <a:solidFill>
                      <a:srgbClr val="FFEACA">
                        <a:alpha val="31000"/>
                      </a:srgbClr>
                    </a:solidFill>
                  </a:tcPr>
                </a:tc>
                <a:tc hMerge="1">
                  <a:txBody>
                    <a:bodyPr/>
                    <a:lstStyle/>
                    <a:p>
                      <a:endParaRPr lang="en-US"/>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988373267"/>
                  </a:ext>
                </a:extLst>
              </a:tr>
              <a:tr h="370840">
                <a:tc>
                  <a:txBody>
                    <a:bodyPr/>
                    <a:lstStyle/>
                    <a:p>
                      <a:pPr marL="0" lvl="0" indent="0" algn="ctr">
                        <a:lnSpc>
                          <a:spcPct val="110000"/>
                        </a:lnSpc>
                        <a:spcBef>
                          <a:spcPts val="0"/>
                        </a:spcBef>
                        <a:spcAft>
                          <a:spcPts val="0"/>
                        </a:spcAft>
                        <a:buNone/>
                      </a:pPr>
                      <a:r>
                        <a:rPr lang="en-US" sz="1600" b="1" i="0" u="none" strike="noStrike" noProof="0">
                          <a:solidFill>
                            <a:schemeClr val="tx1"/>
                          </a:solidFill>
                          <a:latin typeface="Segoe UI"/>
                        </a:rPr>
                        <a:t>Risk Factors for Chronic Disease</a:t>
                      </a:r>
                    </a:p>
                  </a:txBody>
                  <a:tcPr anchor="ctr">
                    <a:lnL w="0">
                      <a:noFill/>
                    </a:lnL>
                    <a:lnR w="0">
                      <a:noFill/>
                    </a:lnR>
                    <a:lnT w="0">
                      <a:noFill/>
                    </a:lnT>
                    <a:lnB w="0">
                      <a:noFill/>
                    </a:lnB>
                    <a:solidFill>
                      <a:srgbClr val="A2F2E8"/>
                    </a:solidFill>
                  </a:tcPr>
                </a:tc>
                <a:tc gridSpan="2">
                  <a:txBody>
                    <a:bodyPr/>
                    <a:lstStyle/>
                    <a:p>
                      <a:pPr marL="112395" marR="0" lvl="0" indent="-112395" algn="l">
                        <a:lnSpc>
                          <a:spcPct val="110000"/>
                        </a:lnSpc>
                        <a:spcBef>
                          <a:spcPts val="0"/>
                        </a:spcBef>
                        <a:spcAft>
                          <a:spcPts val="0"/>
                        </a:spcAft>
                        <a:buClr>
                          <a:srgbClr val="000000"/>
                        </a:buClr>
                        <a:buFont typeface="Wingdings,Sans-Serif"/>
                        <a:buChar char=""/>
                      </a:pPr>
                      <a:r>
                        <a:rPr lang="en-US" sz="1200" b="0" i="0" u="none" strike="noStrike" noProof="0">
                          <a:solidFill>
                            <a:schemeClr val="tx1"/>
                          </a:solidFill>
                          <a:latin typeface="Calibri"/>
                        </a:rPr>
                        <a:t>Recommended Body Mass Index</a:t>
                      </a:r>
                      <a:endParaRPr lang="en-US" sz="1200" b="0" i="0" u="none" strike="noStrike" noProof="0">
                        <a:solidFill>
                          <a:srgbClr val="000000"/>
                        </a:solidFill>
                        <a:latin typeface="Calibri"/>
                      </a:endParaRPr>
                    </a:p>
                    <a:p>
                      <a:pPr marL="112395" marR="0" lvl="0" indent="-112395" algn="l">
                        <a:lnSpc>
                          <a:spcPct val="110000"/>
                        </a:lnSpc>
                        <a:spcBef>
                          <a:spcPts val="0"/>
                        </a:spcBef>
                        <a:spcAft>
                          <a:spcPts val="0"/>
                        </a:spcAft>
                        <a:buClr>
                          <a:srgbClr val="000000"/>
                        </a:buClr>
                        <a:buFont typeface="Wingdings,Sans-Serif"/>
                        <a:buChar char=""/>
                      </a:pPr>
                      <a:r>
                        <a:rPr lang="en-US" sz="1200" b="0" i="0" u="none" strike="noStrike" noProof="0">
                          <a:solidFill>
                            <a:schemeClr val="tx1"/>
                          </a:solidFill>
                          <a:latin typeface="Calibri"/>
                        </a:rPr>
                        <a:t>Blood Pressure Control</a:t>
                      </a:r>
                      <a:endParaRPr lang="en-US" sz="1200">
                        <a:latin typeface="Calibri"/>
                      </a:endParaRPr>
                    </a:p>
                  </a:txBody>
                  <a:tcPr anchor="ctr">
                    <a:lnL w="0">
                      <a:noFill/>
                    </a:lnL>
                    <a:lnR w="0">
                      <a:noFill/>
                    </a:lnR>
                    <a:lnT w="0">
                      <a:noFill/>
                    </a:lnT>
                    <a:lnB w="0">
                      <a:noFill/>
                    </a:lnB>
                    <a:solidFill>
                      <a:srgbClr val="A2F2D5">
                        <a:alpha val="28000"/>
                      </a:srgbClr>
                    </a:solidFill>
                  </a:tcPr>
                </a:tc>
                <a:tc hMerge="1">
                  <a:txBody>
                    <a:bodyPr/>
                    <a:lstStyle/>
                    <a:p>
                      <a:endParaRPr lang="en-US"/>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000936564"/>
                  </a:ext>
                </a:extLst>
              </a:tr>
              <a:tr h="370840">
                <a:tc>
                  <a:txBody>
                    <a:bodyPr/>
                    <a:lstStyle/>
                    <a:p>
                      <a:pPr marL="0" lvl="0" indent="0" algn="ctr">
                        <a:lnSpc>
                          <a:spcPct val="110000"/>
                        </a:lnSpc>
                        <a:spcBef>
                          <a:spcPts val="0"/>
                        </a:spcBef>
                        <a:spcAft>
                          <a:spcPts val="0"/>
                        </a:spcAft>
                        <a:buNone/>
                      </a:pPr>
                      <a:r>
                        <a:rPr lang="en-US" sz="1600" b="1" i="0" u="none" strike="noStrike" noProof="0">
                          <a:solidFill>
                            <a:schemeClr val="tx1"/>
                          </a:solidFill>
                          <a:latin typeface="Segoe UI"/>
                        </a:rPr>
                        <a:t>Heart Disease Care</a:t>
                      </a:r>
                    </a:p>
                  </a:txBody>
                  <a:tcPr anchor="ctr">
                    <a:lnL w="0">
                      <a:noFill/>
                    </a:lnL>
                    <a:lnR w="0">
                      <a:noFill/>
                    </a:lnR>
                    <a:lnT w="0">
                      <a:noFill/>
                    </a:lnT>
                    <a:lnB w="0">
                      <a:noFill/>
                    </a:lnB>
                    <a:solidFill>
                      <a:schemeClr val="accent1"/>
                    </a:solidFill>
                  </a:tcPr>
                </a:tc>
                <a:tc gridSpan="2">
                  <a:txBody>
                    <a:bodyPr/>
                    <a:lstStyle/>
                    <a:p>
                      <a:pPr marL="112395" marR="0" lvl="0" indent="-112395" algn="l">
                        <a:lnSpc>
                          <a:spcPct val="110000"/>
                        </a:lnSpc>
                        <a:spcBef>
                          <a:spcPts val="0"/>
                        </a:spcBef>
                        <a:spcAft>
                          <a:spcPts val="0"/>
                        </a:spcAft>
                        <a:buClr>
                          <a:srgbClr val="000000"/>
                        </a:buClr>
                        <a:buFont typeface="Wingdings,Sans-Serif"/>
                        <a:buChar char=""/>
                      </a:pPr>
                      <a:r>
                        <a:rPr lang="en-US" sz="1200" b="0" i="0" u="none" strike="noStrike" noProof="0">
                          <a:solidFill>
                            <a:schemeClr val="tx1"/>
                          </a:solidFill>
                          <a:latin typeface="Calibri"/>
                        </a:rPr>
                        <a:t>Blood Pressure Control</a:t>
                      </a:r>
                      <a:endParaRPr lang="en-US" sz="1200" b="0" i="0" u="none" strike="noStrike" noProof="0">
                        <a:solidFill>
                          <a:srgbClr val="000000"/>
                        </a:solidFill>
                        <a:latin typeface="Calibri"/>
                      </a:endParaRPr>
                    </a:p>
                    <a:p>
                      <a:pPr marL="112395" marR="0" lvl="0" indent="-112395" algn="l">
                        <a:lnSpc>
                          <a:spcPct val="110000"/>
                        </a:lnSpc>
                        <a:spcBef>
                          <a:spcPts val="0"/>
                        </a:spcBef>
                        <a:spcAft>
                          <a:spcPts val="0"/>
                        </a:spcAft>
                        <a:buClr>
                          <a:srgbClr val="000000"/>
                        </a:buClr>
                        <a:buFont typeface="Wingdings,Sans-Serif"/>
                        <a:buChar char=""/>
                      </a:pPr>
                      <a:r>
                        <a:rPr lang="en-US" sz="1200" b="0" i="0" u="none" strike="noStrike" noProof="0">
                          <a:solidFill>
                            <a:schemeClr val="tx1"/>
                          </a:solidFill>
                          <a:latin typeface="Calibri"/>
                        </a:rPr>
                        <a:t>Daily Aspirin</a:t>
                      </a:r>
                      <a:endParaRPr lang="en-US" sz="1200" b="0" i="0" u="none" strike="noStrike" noProof="0">
                        <a:solidFill>
                          <a:srgbClr val="000000"/>
                        </a:solidFill>
                        <a:latin typeface="Calibri"/>
                      </a:endParaRPr>
                    </a:p>
                    <a:p>
                      <a:pPr marL="112395" marR="0" lvl="0" indent="-112395" algn="l">
                        <a:lnSpc>
                          <a:spcPct val="110000"/>
                        </a:lnSpc>
                        <a:spcBef>
                          <a:spcPts val="0"/>
                        </a:spcBef>
                        <a:spcAft>
                          <a:spcPts val="0"/>
                        </a:spcAft>
                        <a:buClr>
                          <a:srgbClr val="000000"/>
                        </a:buClr>
                        <a:buFont typeface="Wingdings,Sans-Serif"/>
                        <a:buChar char=""/>
                      </a:pPr>
                      <a:r>
                        <a:rPr lang="en-US" sz="1200" b="0" i="0" u="none" strike="noStrike" noProof="0">
                          <a:solidFill>
                            <a:schemeClr val="tx1"/>
                          </a:solidFill>
                          <a:latin typeface="Calibri"/>
                        </a:rPr>
                        <a:t>Statin Use</a:t>
                      </a:r>
                      <a:endParaRPr lang="en-US" sz="1200" b="0" i="0" u="none" strike="noStrike" noProof="0">
                        <a:solidFill>
                          <a:srgbClr val="000000"/>
                        </a:solidFill>
                        <a:latin typeface="Calibri"/>
                      </a:endParaRPr>
                    </a:p>
                    <a:p>
                      <a:pPr marL="112395" marR="0" lvl="0" indent="-112395" algn="l">
                        <a:lnSpc>
                          <a:spcPct val="110000"/>
                        </a:lnSpc>
                        <a:spcBef>
                          <a:spcPts val="0"/>
                        </a:spcBef>
                        <a:spcAft>
                          <a:spcPts val="0"/>
                        </a:spcAft>
                        <a:buClr>
                          <a:srgbClr val="000000"/>
                        </a:buClr>
                        <a:buFont typeface="Wingdings,Sans-Serif"/>
                        <a:buChar char=""/>
                      </a:pPr>
                      <a:r>
                        <a:rPr lang="en-US" sz="1200" b="0" i="0" u="none" strike="noStrike" noProof="0">
                          <a:solidFill>
                            <a:schemeClr val="tx1"/>
                          </a:solidFill>
                          <a:latin typeface="Calibri"/>
                        </a:rPr>
                        <a:t>Tobacco-Free</a:t>
                      </a:r>
                      <a:endParaRPr lang="en-US" sz="1200" b="0" i="0" u="none" strike="noStrike" noProof="0">
                        <a:solidFill>
                          <a:srgbClr val="000000"/>
                        </a:solidFill>
                        <a:latin typeface="Calibri"/>
                      </a:endParaRPr>
                    </a:p>
                    <a:p>
                      <a:pPr marL="112395" marR="0" lvl="0" indent="-112395" algn="l">
                        <a:lnSpc>
                          <a:spcPct val="110000"/>
                        </a:lnSpc>
                        <a:spcBef>
                          <a:spcPts val="0"/>
                        </a:spcBef>
                        <a:spcAft>
                          <a:spcPts val="0"/>
                        </a:spcAft>
                        <a:buClr>
                          <a:srgbClr val="000000"/>
                        </a:buClr>
                        <a:buFont typeface="Wingdings,Sans-Serif"/>
                        <a:buChar char=""/>
                      </a:pPr>
                      <a:r>
                        <a:rPr lang="en-US" sz="1200" b="0" i="0" u="none" strike="noStrike" noProof="0">
                          <a:solidFill>
                            <a:schemeClr val="tx1"/>
                          </a:solidFill>
                          <a:latin typeface="Calibri"/>
                        </a:rPr>
                        <a:t>Optimal Control</a:t>
                      </a:r>
                      <a:endParaRPr lang="en-US" sz="1200">
                        <a:latin typeface="Calibri"/>
                      </a:endParaRPr>
                    </a:p>
                  </a:txBody>
                  <a:tcPr anchor="ctr">
                    <a:lnL w="0">
                      <a:noFill/>
                    </a:lnL>
                    <a:lnR w="0">
                      <a:noFill/>
                    </a:lnR>
                    <a:lnT w="0">
                      <a:noFill/>
                    </a:lnT>
                    <a:lnB w="0">
                      <a:noFill/>
                    </a:lnB>
                    <a:solidFill>
                      <a:srgbClr val="D8E8F1">
                        <a:alpha val="38000"/>
                      </a:srgbClr>
                    </a:solidFill>
                  </a:tcPr>
                </a:tc>
                <a:tc hMerge="1">
                  <a:txBody>
                    <a:bodyPr/>
                    <a:lstStyle/>
                    <a:p>
                      <a:endParaRPr lang="en-US"/>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391335072"/>
                  </a:ext>
                </a:extLst>
              </a:tr>
              <a:tr h="370840">
                <a:tc>
                  <a:txBody>
                    <a:bodyPr/>
                    <a:lstStyle/>
                    <a:p>
                      <a:pPr marL="0" lvl="0" indent="0" algn="ctr">
                        <a:lnSpc>
                          <a:spcPct val="110000"/>
                        </a:lnSpc>
                        <a:spcBef>
                          <a:spcPts val="0"/>
                        </a:spcBef>
                        <a:spcAft>
                          <a:spcPts val="0"/>
                        </a:spcAft>
                        <a:buNone/>
                      </a:pPr>
                      <a:r>
                        <a:rPr lang="en-US" sz="1600" b="1" i="0" u="none" strike="noStrike" noProof="0">
                          <a:solidFill>
                            <a:schemeClr val="tx1"/>
                          </a:solidFill>
                          <a:latin typeface="Segoe UI"/>
                        </a:rPr>
                        <a:t>Diabetes Care</a:t>
                      </a:r>
                    </a:p>
                  </a:txBody>
                  <a:tcPr anchor="ctr">
                    <a:lnL w="0">
                      <a:noFill/>
                    </a:lnL>
                    <a:lnR w="0">
                      <a:noFill/>
                    </a:lnR>
                    <a:lnT w="0">
                      <a:noFill/>
                    </a:lnT>
                    <a:lnB w="0">
                      <a:noFill/>
                    </a:lnB>
                    <a:solidFill>
                      <a:srgbClr val="7030A0">
                        <a:alpha val="61000"/>
                      </a:srgbClr>
                    </a:solidFill>
                  </a:tcPr>
                </a:tc>
                <a:tc>
                  <a:txBody>
                    <a:bodyPr/>
                    <a:lstStyle/>
                    <a:p>
                      <a:pPr marL="112395" marR="0" lvl="0" indent="-112395" algn="l">
                        <a:lnSpc>
                          <a:spcPct val="110000"/>
                        </a:lnSpc>
                        <a:spcBef>
                          <a:spcPts val="0"/>
                        </a:spcBef>
                        <a:spcAft>
                          <a:spcPts val="0"/>
                        </a:spcAft>
                        <a:buClr>
                          <a:srgbClr val="000000"/>
                        </a:buClr>
                        <a:buFont typeface="Wingdings,Sans-Serif"/>
                        <a:buChar char=""/>
                      </a:pPr>
                      <a:r>
                        <a:rPr lang="en-US" sz="1200" b="0" i="0" u="none" strike="noStrike" noProof="0">
                          <a:solidFill>
                            <a:schemeClr val="tx1"/>
                          </a:solidFill>
                          <a:latin typeface="Calibri"/>
                        </a:rPr>
                        <a:t>Blood Pressure Control</a:t>
                      </a:r>
                      <a:endParaRPr lang="en-US" sz="1200" b="0" i="0" u="none" strike="noStrike" noProof="0">
                        <a:solidFill>
                          <a:srgbClr val="000000"/>
                        </a:solidFill>
                        <a:latin typeface="Calibri"/>
                      </a:endParaRPr>
                    </a:p>
                    <a:p>
                      <a:pPr marL="112395" marR="0" lvl="0" indent="-112395" algn="l">
                        <a:lnSpc>
                          <a:spcPct val="110000"/>
                        </a:lnSpc>
                        <a:spcBef>
                          <a:spcPts val="0"/>
                        </a:spcBef>
                        <a:spcAft>
                          <a:spcPts val="0"/>
                        </a:spcAft>
                        <a:buClr>
                          <a:srgbClr val="000000"/>
                        </a:buClr>
                        <a:buFont typeface="Wingdings,Sans-Serif"/>
                        <a:buChar char=""/>
                      </a:pPr>
                      <a:r>
                        <a:rPr lang="en-US" sz="1200" b="0" i="0" u="none" strike="noStrike" noProof="0">
                          <a:solidFill>
                            <a:schemeClr val="tx1"/>
                          </a:solidFill>
                          <a:latin typeface="Calibri"/>
                        </a:rPr>
                        <a:t>Blood Sugar Control</a:t>
                      </a:r>
                      <a:endParaRPr lang="en-US" sz="1200" b="0" i="0" u="none" strike="noStrike" noProof="0">
                        <a:solidFill>
                          <a:srgbClr val="000000"/>
                        </a:solidFill>
                        <a:latin typeface="Calibri"/>
                      </a:endParaRPr>
                    </a:p>
                    <a:p>
                      <a:pPr marL="112395" marR="0" lvl="0" indent="-112395" algn="l">
                        <a:lnSpc>
                          <a:spcPct val="110000"/>
                        </a:lnSpc>
                        <a:spcBef>
                          <a:spcPts val="0"/>
                        </a:spcBef>
                        <a:spcAft>
                          <a:spcPts val="0"/>
                        </a:spcAft>
                        <a:buClr>
                          <a:srgbClr val="000000"/>
                        </a:buClr>
                        <a:buFont typeface="Wingdings,Sans-Serif"/>
                        <a:buChar char=""/>
                      </a:pPr>
                      <a:r>
                        <a:rPr lang="en-US" sz="1200" b="0" i="0" u="none" strike="noStrike" noProof="0">
                          <a:solidFill>
                            <a:schemeClr val="tx1"/>
                          </a:solidFill>
                          <a:latin typeface="Calibri"/>
                        </a:rPr>
                        <a:t>Blood Sugar Testing</a:t>
                      </a:r>
                      <a:endParaRPr lang="en-US" sz="1200" b="0" i="0" u="none" strike="noStrike" noProof="0">
                        <a:solidFill>
                          <a:srgbClr val="000000"/>
                        </a:solidFill>
                        <a:latin typeface="Calibri"/>
                      </a:endParaRPr>
                    </a:p>
                    <a:p>
                      <a:pPr marL="112395" marR="0" lvl="0" indent="-112395" algn="l">
                        <a:lnSpc>
                          <a:spcPct val="110000"/>
                        </a:lnSpc>
                        <a:spcBef>
                          <a:spcPts val="0"/>
                        </a:spcBef>
                        <a:spcAft>
                          <a:spcPts val="0"/>
                        </a:spcAft>
                        <a:buClr>
                          <a:srgbClr val="000000"/>
                        </a:buClr>
                        <a:buFont typeface="Wingdings,Sans-Serif"/>
                        <a:buChar char=""/>
                      </a:pPr>
                      <a:r>
                        <a:rPr lang="en-US" sz="1200" b="0" i="0" u="none" strike="noStrike" noProof="0">
                          <a:solidFill>
                            <a:schemeClr val="tx1"/>
                          </a:solidFill>
                          <a:latin typeface="Calibri"/>
                        </a:rPr>
                        <a:t>Daily Aspirin</a:t>
                      </a:r>
                      <a:endParaRPr lang="en-US" sz="1200" b="0" i="0" u="none" strike="noStrike" noProof="0">
                        <a:solidFill>
                          <a:srgbClr val="000000"/>
                        </a:solidFill>
                        <a:latin typeface="Calibri"/>
                      </a:endParaRPr>
                    </a:p>
                    <a:p>
                      <a:pPr marL="112395" marR="0" lvl="0" indent="-112395" algn="l">
                        <a:lnSpc>
                          <a:spcPct val="110000"/>
                        </a:lnSpc>
                        <a:spcBef>
                          <a:spcPts val="0"/>
                        </a:spcBef>
                        <a:spcAft>
                          <a:spcPts val="0"/>
                        </a:spcAft>
                        <a:buClr>
                          <a:srgbClr val="000000"/>
                        </a:buClr>
                        <a:buFont typeface="Wingdings,Sans-Serif"/>
                        <a:buChar char=""/>
                      </a:pPr>
                      <a:r>
                        <a:rPr lang="en-US" sz="1200" b="0" i="0" u="none" strike="noStrike" noProof="0">
                          <a:solidFill>
                            <a:schemeClr val="tx1"/>
                          </a:solidFill>
                          <a:latin typeface="Calibri"/>
                        </a:rPr>
                        <a:t>eGFR Test</a:t>
                      </a:r>
                      <a:endParaRPr lang="en-US" sz="1200" b="0" i="0" u="none" strike="noStrike" noProof="0">
                        <a:solidFill>
                          <a:srgbClr val="000000"/>
                        </a:solidFill>
                        <a:latin typeface="Calibri"/>
                      </a:endParaRPr>
                    </a:p>
                  </a:txBody>
                  <a:tcPr anchor="ctr">
                    <a:lnL w="0">
                      <a:noFill/>
                    </a:lnL>
                    <a:lnR w="0">
                      <a:noFill/>
                    </a:lnR>
                    <a:lnT w="0">
                      <a:noFill/>
                    </a:lnT>
                    <a:lnB w="0">
                      <a:noFill/>
                    </a:lnB>
                    <a:solidFill>
                      <a:srgbClr val="BAA7D8">
                        <a:alpha val="23000"/>
                      </a:srgbClr>
                    </a:solidFill>
                  </a:tcPr>
                </a:tc>
                <a:tc>
                  <a:txBody>
                    <a:bodyPr/>
                    <a:lstStyle/>
                    <a:p>
                      <a:pPr marL="112395" marR="0" lvl="0" indent="-112395" algn="l">
                        <a:lnSpc>
                          <a:spcPct val="110000"/>
                        </a:lnSpc>
                        <a:spcBef>
                          <a:spcPts val="0"/>
                        </a:spcBef>
                        <a:spcAft>
                          <a:spcPts val="0"/>
                        </a:spcAft>
                        <a:buClr>
                          <a:srgbClr val="000000"/>
                        </a:buClr>
                        <a:buFont typeface="Wingdings,Sans-Serif"/>
                        <a:buChar char=""/>
                      </a:pPr>
                      <a:r>
                        <a:rPr lang="en-US" sz="1200" b="0" i="0" u="none" strike="noStrike" noProof="0">
                          <a:solidFill>
                            <a:schemeClr val="tx1"/>
                          </a:solidFill>
                          <a:latin typeface="Calibri"/>
                        </a:rPr>
                        <a:t>Kidney Function Monitored</a:t>
                      </a:r>
                      <a:endParaRPr lang="en-US" sz="1200" b="0" i="0" u="none" strike="noStrike" noProof="0">
                        <a:solidFill>
                          <a:srgbClr val="000000"/>
                        </a:solidFill>
                        <a:latin typeface="Calibri"/>
                      </a:endParaRPr>
                    </a:p>
                    <a:p>
                      <a:pPr marL="112395" marR="0" lvl="0" indent="-112395" algn="l">
                        <a:lnSpc>
                          <a:spcPct val="110000"/>
                        </a:lnSpc>
                        <a:spcBef>
                          <a:spcPts val="0"/>
                        </a:spcBef>
                        <a:spcAft>
                          <a:spcPts val="0"/>
                        </a:spcAft>
                        <a:buClr>
                          <a:srgbClr val="000000"/>
                        </a:buClr>
                        <a:buFont typeface="Wingdings,Sans-Serif"/>
                        <a:buChar char=""/>
                      </a:pPr>
                      <a:r>
                        <a:rPr lang="en-US" sz="1200" b="0" i="0" u="none" strike="noStrike" noProof="0">
                          <a:solidFill>
                            <a:schemeClr val="tx1"/>
                          </a:solidFill>
                          <a:latin typeface="Calibri"/>
                        </a:rPr>
                        <a:t>Optimal Control</a:t>
                      </a:r>
                      <a:endParaRPr lang="en-US" sz="1200" b="0" i="0" u="none" strike="noStrike" noProof="0">
                        <a:solidFill>
                          <a:srgbClr val="000000"/>
                        </a:solidFill>
                        <a:latin typeface="Calibri"/>
                      </a:endParaRPr>
                    </a:p>
                    <a:p>
                      <a:pPr marL="112395" marR="0" lvl="0" indent="-112395" algn="l">
                        <a:lnSpc>
                          <a:spcPct val="110000"/>
                        </a:lnSpc>
                        <a:spcBef>
                          <a:spcPts val="0"/>
                        </a:spcBef>
                        <a:spcAft>
                          <a:spcPts val="0"/>
                        </a:spcAft>
                        <a:buClr>
                          <a:srgbClr val="000000"/>
                        </a:buClr>
                        <a:buFont typeface="Wingdings,Sans-Serif"/>
                        <a:buChar char=""/>
                      </a:pPr>
                      <a:r>
                        <a:rPr lang="en-US" sz="1200" b="0" i="0" u="none" strike="noStrike" noProof="0">
                          <a:solidFill>
                            <a:schemeClr val="tx1"/>
                          </a:solidFill>
                          <a:latin typeface="Calibri"/>
                        </a:rPr>
                        <a:t>Optimal Testing</a:t>
                      </a:r>
                      <a:endParaRPr lang="en-US" sz="1200" b="0" i="0" u="none" strike="noStrike" noProof="0">
                        <a:solidFill>
                          <a:srgbClr val="000000"/>
                        </a:solidFill>
                        <a:latin typeface="Calibri"/>
                      </a:endParaRPr>
                    </a:p>
                    <a:p>
                      <a:pPr marL="112395" marR="0" lvl="0" indent="-112395" algn="l">
                        <a:lnSpc>
                          <a:spcPct val="110000"/>
                        </a:lnSpc>
                        <a:spcBef>
                          <a:spcPts val="0"/>
                        </a:spcBef>
                        <a:spcAft>
                          <a:spcPts val="0"/>
                        </a:spcAft>
                        <a:buClr>
                          <a:srgbClr val="000000"/>
                        </a:buClr>
                        <a:buFont typeface="Wingdings,Sans-Serif"/>
                        <a:buChar char=""/>
                      </a:pPr>
                      <a:r>
                        <a:rPr lang="en-US" sz="1200" b="0" i="0" u="none" strike="noStrike" noProof="0">
                          <a:solidFill>
                            <a:schemeClr val="tx1"/>
                          </a:solidFill>
                          <a:latin typeface="Calibri"/>
                        </a:rPr>
                        <a:t>Tobacco-Free</a:t>
                      </a:r>
                      <a:endParaRPr lang="en-US" sz="1200" b="0" i="0" u="none" strike="noStrike" noProof="0">
                        <a:solidFill>
                          <a:srgbClr val="000000"/>
                        </a:solidFill>
                        <a:latin typeface="Calibri"/>
                      </a:endParaRPr>
                    </a:p>
                    <a:p>
                      <a:pPr marL="112395" marR="0" lvl="0" indent="-112395" algn="l">
                        <a:lnSpc>
                          <a:spcPct val="110000"/>
                        </a:lnSpc>
                        <a:spcBef>
                          <a:spcPts val="0"/>
                        </a:spcBef>
                        <a:spcAft>
                          <a:spcPts val="0"/>
                        </a:spcAft>
                        <a:buClr>
                          <a:srgbClr val="000000"/>
                        </a:buClr>
                        <a:buFont typeface="Wingdings,Sans-Serif"/>
                        <a:buChar char=""/>
                      </a:pPr>
                      <a:r>
                        <a:rPr lang="en-US" sz="1200" b="0" i="0" u="none" strike="noStrike" noProof="0">
                          <a:solidFill>
                            <a:schemeClr val="tx1"/>
                          </a:solidFill>
                          <a:latin typeface="Calibri"/>
                        </a:rPr>
                        <a:t>Statin Use</a:t>
                      </a:r>
                      <a:endParaRPr lang="en-US" sz="1200">
                        <a:latin typeface="Calibri"/>
                      </a:endParaRPr>
                    </a:p>
                  </a:txBody>
                  <a:tcPr anchor="ctr">
                    <a:lnL w="0">
                      <a:noFill/>
                    </a:lnL>
                    <a:lnR w="0">
                      <a:noFill/>
                    </a:lnR>
                    <a:lnT w="0">
                      <a:noFill/>
                    </a:lnT>
                    <a:lnB w="0">
                      <a:noFill/>
                    </a:lnB>
                    <a:solidFill>
                      <a:srgbClr val="BAA7D8">
                        <a:alpha val="23000"/>
                      </a:srgbClr>
                    </a:solidFill>
                  </a:tcPr>
                </a:tc>
                <a:extLst>
                  <a:ext uri="{0D108BD9-81ED-4DB2-BD59-A6C34878D82A}">
                    <a16:rowId xmlns:a16="http://schemas.microsoft.com/office/drawing/2014/main" val="560934719"/>
                  </a:ext>
                </a:extLst>
              </a:tr>
            </a:tbl>
          </a:graphicData>
        </a:graphic>
      </p:graphicFrame>
      <p:pic>
        <p:nvPicPr>
          <p:cNvPr id="37" name="Picture 2" descr="A person in a white coat sitting at a desk with a computer&#10;&#10;Description automatically generated">
            <a:extLst>
              <a:ext uri="{FF2B5EF4-FFF2-40B4-BE49-F238E27FC236}">
                <a16:creationId xmlns:a16="http://schemas.microsoft.com/office/drawing/2014/main" id="{B22E59DB-9F65-B036-428D-D5FB620FAB94}"/>
              </a:ext>
            </a:extLst>
          </p:cNvPr>
          <p:cNvPicPr>
            <a:picLocks noChangeAspect="1"/>
          </p:cNvPicPr>
          <p:nvPr/>
        </p:nvPicPr>
        <p:blipFill>
          <a:blip r:embed="rId21"/>
          <a:stretch>
            <a:fillRect/>
          </a:stretch>
        </p:blipFill>
        <p:spPr>
          <a:xfrm>
            <a:off x="1622850" y="1672622"/>
            <a:ext cx="2467032" cy="1654187"/>
          </a:xfrm>
          <a:prstGeom prst="rect">
            <a:avLst/>
          </a:prstGeom>
        </p:spPr>
      </p:pic>
      <p:sp>
        <p:nvSpPr>
          <p:cNvPr id="39" name="Arrow: Right 38">
            <a:extLst>
              <a:ext uri="{FF2B5EF4-FFF2-40B4-BE49-F238E27FC236}">
                <a16:creationId xmlns:a16="http://schemas.microsoft.com/office/drawing/2014/main" id="{D593DD42-7E67-F7E6-5F27-F02968EF863B}"/>
              </a:ext>
            </a:extLst>
          </p:cNvPr>
          <p:cNvSpPr/>
          <p:nvPr/>
        </p:nvSpPr>
        <p:spPr>
          <a:xfrm>
            <a:off x="4638453" y="2499537"/>
            <a:ext cx="1231604" cy="496185"/>
          </a:xfrm>
          <a:prstGeom prst="rightArrow">
            <a:avLst/>
          </a:prstGeom>
          <a:solidFill>
            <a:srgbClr val="8C9BA3"/>
          </a:solidFill>
          <a:ln>
            <a:solidFill>
              <a:srgbClr val="8C9B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descr="A black and grey logo&#10;&#10;Description automatically generated">
            <a:extLst>
              <a:ext uri="{FF2B5EF4-FFF2-40B4-BE49-F238E27FC236}">
                <a16:creationId xmlns:a16="http://schemas.microsoft.com/office/drawing/2014/main" id="{31F06126-70B4-7438-3C60-F527BA1684CB}"/>
              </a:ext>
            </a:extLst>
          </p:cNvPr>
          <p:cNvPicPr>
            <a:picLocks noChangeAspect="1"/>
          </p:cNvPicPr>
          <p:nvPr/>
        </p:nvPicPr>
        <p:blipFill>
          <a:blip r:embed="rId22"/>
          <a:stretch>
            <a:fillRect/>
          </a:stretch>
        </p:blipFill>
        <p:spPr>
          <a:xfrm>
            <a:off x="523875" y="4001685"/>
            <a:ext cx="1990725" cy="150029"/>
          </a:xfrm>
          <a:prstGeom prst="rect">
            <a:avLst/>
          </a:prstGeom>
        </p:spPr>
      </p:pic>
      <p:pic>
        <p:nvPicPr>
          <p:cNvPr id="48" name="Picture 47">
            <a:extLst>
              <a:ext uri="{FF2B5EF4-FFF2-40B4-BE49-F238E27FC236}">
                <a16:creationId xmlns:a16="http://schemas.microsoft.com/office/drawing/2014/main" id="{80B8ADD0-9D52-34B7-74E0-540D9C9B7E53}"/>
              </a:ext>
            </a:extLst>
          </p:cNvPr>
          <p:cNvPicPr>
            <a:picLocks noChangeAspect="1"/>
          </p:cNvPicPr>
          <p:nvPr/>
        </p:nvPicPr>
        <p:blipFill>
          <a:blip r:embed="rId23"/>
          <a:stretch>
            <a:fillRect/>
          </a:stretch>
        </p:blipFill>
        <p:spPr>
          <a:xfrm>
            <a:off x="2728913" y="3976688"/>
            <a:ext cx="942975" cy="180975"/>
          </a:xfrm>
          <a:prstGeom prst="rect">
            <a:avLst/>
          </a:prstGeom>
        </p:spPr>
      </p:pic>
      <p:pic>
        <p:nvPicPr>
          <p:cNvPr id="50" name="Picture 49" descr="A close-up of a logo&#10;&#10;Description automatically generated">
            <a:extLst>
              <a:ext uri="{FF2B5EF4-FFF2-40B4-BE49-F238E27FC236}">
                <a16:creationId xmlns:a16="http://schemas.microsoft.com/office/drawing/2014/main" id="{6E41D909-78EC-2106-6D91-A91C1DDCB9A5}"/>
              </a:ext>
            </a:extLst>
          </p:cNvPr>
          <p:cNvPicPr>
            <a:picLocks noChangeAspect="1"/>
          </p:cNvPicPr>
          <p:nvPr/>
        </p:nvPicPr>
        <p:blipFill>
          <a:blip r:embed="rId24"/>
          <a:stretch>
            <a:fillRect/>
          </a:stretch>
        </p:blipFill>
        <p:spPr>
          <a:xfrm>
            <a:off x="326781" y="4666622"/>
            <a:ext cx="1447800" cy="267956"/>
          </a:xfrm>
          <a:prstGeom prst="rect">
            <a:avLst/>
          </a:prstGeom>
        </p:spPr>
      </p:pic>
      <p:pic>
        <p:nvPicPr>
          <p:cNvPr id="51" name="Picture 50" descr="Blue text on a white background&#10;&#10;Description automatically generated">
            <a:extLst>
              <a:ext uri="{FF2B5EF4-FFF2-40B4-BE49-F238E27FC236}">
                <a16:creationId xmlns:a16="http://schemas.microsoft.com/office/drawing/2014/main" id="{26D6A4A3-5736-8E4F-21FA-6F95521D599E}"/>
              </a:ext>
            </a:extLst>
          </p:cNvPr>
          <p:cNvPicPr>
            <a:picLocks noChangeAspect="1"/>
          </p:cNvPicPr>
          <p:nvPr/>
        </p:nvPicPr>
        <p:blipFill rotWithShape="1">
          <a:blip r:embed="rId25"/>
          <a:srcRect t="-1157" r="10769" b="-847"/>
          <a:stretch/>
        </p:blipFill>
        <p:spPr>
          <a:xfrm>
            <a:off x="1409700" y="5058350"/>
            <a:ext cx="1104901" cy="369203"/>
          </a:xfrm>
          <a:prstGeom prst="rect">
            <a:avLst/>
          </a:prstGeom>
        </p:spPr>
      </p:pic>
      <p:pic>
        <p:nvPicPr>
          <p:cNvPr id="55" name="Picture 54">
            <a:extLst>
              <a:ext uri="{FF2B5EF4-FFF2-40B4-BE49-F238E27FC236}">
                <a16:creationId xmlns:a16="http://schemas.microsoft.com/office/drawing/2014/main" id="{0903F897-C4EE-41B9-6CBD-E42465B98833}"/>
              </a:ext>
            </a:extLst>
          </p:cNvPr>
          <p:cNvPicPr>
            <a:picLocks noChangeAspect="1"/>
          </p:cNvPicPr>
          <p:nvPr/>
        </p:nvPicPr>
        <p:blipFill>
          <a:blip r:embed="rId26"/>
          <a:stretch>
            <a:fillRect/>
          </a:stretch>
        </p:blipFill>
        <p:spPr>
          <a:xfrm>
            <a:off x="3562350" y="5503754"/>
            <a:ext cx="1438275" cy="231992"/>
          </a:xfrm>
          <a:prstGeom prst="rect">
            <a:avLst/>
          </a:prstGeom>
        </p:spPr>
      </p:pic>
      <p:pic>
        <p:nvPicPr>
          <p:cNvPr id="6" name="Picture 5" descr="A close up of a logo&#10;&#10;Description automatically generated">
            <a:extLst>
              <a:ext uri="{FF2B5EF4-FFF2-40B4-BE49-F238E27FC236}">
                <a16:creationId xmlns:a16="http://schemas.microsoft.com/office/drawing/2014/main" id="{5D8B502C-05D5-0D99-BF0D-AAEDBCECF105}"/>
              </a:ext>
            </a:extLst>
          </p:cNvPr>
          <p:cNvPicPr>
            <a:picLocks noChangeAspect="1"/>
          </p:cNvPicPr>
          <p:nvPr/>
        </p:nvPicPr>
        <p:blipFill>
          <a:blip r:embed="rId27"/>
          <a:stretch>
            <a:fillRect/>
          </a:stretch>
        </p:blipFill>
        <p:spPr>
          <a:xfrm>
            <a:off x="3103928" y="4660772"/>
            <a:ext cx="1023817" cy="281609"/>
          </a:xfrm>
          <a:prstGeom prst="rect">
            <a:avLst/>
          </a:prstGeom>
        </p:spPr>
      </p:pic>
      <p:pic>
        <p:nvPicPr>
          <p:cNvPr id="7" name="Picture 6" descr="Access Community Health Center in Frisco Tx Texas | Health center ...">
            <a:extLst>
              <a:ext uri="{FF2B5EF4-FFF2-40B4-BE49-F238E27FC236}">
                <a16:creationId xmlns:a16="http://schemas.microsoft.com/office/drawing/2014/main" id="{4347AB78-7681-6336-8DEF-CD2EA1A7AC49}"/>
              </a:ext>
            </a:extLst>
          </p:cNvPr>
          <p:cNvPicPr>
            <a:picLocks noChangeAspect="1"/>
          </p:cNvPicPr>
          <p:nvPr/>
        </p:nvPicPr>
        <p:blipFill rotWithShape="1">
          <a:blip r:embed="rId28"/>
          <a:srcRect t="11500" b="19052"/>
          <a:stretch/>
        </p:blipFill>
        <p:spPr>
          <a:xfrm>
            <a:off x="523875" y="3467100"/>
            <a:ext cx="676275" cy="465732"/>
          </a:xfrm>
          <a:prstGeom prst="rect">
            <a:avLst/>
          </a:prstGeom>
        </p:spPr>
      </p:pic>
      <p:pic>
        <p:nvPicPr>
          <p:cNvPr id="8" name="Picture 7" descr="Sixteenth Street Community Health Centers To Expand Primary Care and ...">
            <a:extLst>
              <a:ext uri="{FF2B5EF4-FFF2-40B4-BE49-F238E27FC236}">
                <a16:creationId xmlns:a16="http://schemas.microsoft.com/office/drawing/2014/main" id="{2606A50D-B8B3-3836-0CFD-D874B8592602}"/>
              </a:ext>
            </a:extLst>
          </p:cNvPr>
          <p:cNvPicPr>
            <a:picLocks noChangeAspect="1"/>
          </p:cNvPicPr>
          <p:nvPr/>
        </p:nvPicPr>
        <p:blipFill>
          <a:blip r:embed="rId29"/>
          <a:stretch>
            <a:fillRect/>
          </a:stretch>
        </p:blipFill>
        <p:spPr>
          <a:xfrm>
            <a:off x="1397057" y="5485361"/>
            <a:ext cx="1063510" cy="373553"/>
          </a:xfrm>
          <a:prstGeom prst="rect">
            <a:avLst/>
          </a:prstGeom>
        </p:spPr>
      </p:pic>
    </p:spTree>
    <p:extLst>
      <p:ext uri="{BB962C8B-B14F-4D97-AF65-F5344CB8AC3E}">
        <p14:creationId xmlns:p14="http://schemas.microsoft.com/office/powerpoint/2010/main" val="388755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94767F-ABC2-B96F-025C-D0E7D6B54938}"/>
              </a:ext>
            </a:extLst>
          </p:cNvPr>
          <p:cNvSpPr/>
          <p:nvPr/>
        </p:nvSpPr>
        <p:spPr>
          <a:xfrm>
            <a:off x="3413414" y="893618"/>
            <a:ext cx="4615292" cy="596611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p:cNvSpPr>
            <a:spLocks noGrp="1"/>
          </p:cNvSpPr>
          <p:nvPr>
            <p:ph type="title"/>
          </p:nvPr>
        </p:nvSpPr>
        <p:spPr>
          <a:xfrm>
            <a:off x="4443163" y="159682"/>
            <a:ext cx="3311747" cy="657842"/>
          </a:xfrm>
        </p:spPr>
        <p:txBody>
          <a:bodyPr anchor="t"/>
          <a:lstStyle/>
          <a:p>
            <a:r>
              <a:rPr lang="en-US" altLang="en-US" sz="3200">
                <a:latin typeface="Arial"/>
                <a:ea typeface="ＭＳ Ｐゴシック"/>
                <a:cs typeface="Arial"/>
              </a:rPr>
              <a:t>NHP Resources</a:t>
            </a:r>
            <a:endParaRPr lang="en-US" sz="4000"/>
          </a:p>
        </p:txBody>
      </p:sp>
      <p:sp>
        <p:nvSpPr>
          <p:cNvPr id="11" name="Rectangle 10">
            <a:extLst>
              <a:ext uri="{FF2B5EF4-FFF2-40B4-BE49-F238E27FC236}">
                <a16:creationId xmlns:a16="http://schemas.microsoft.com/office/drawing/2014/main" id="{35FFE075-D5EE-2748-B02F-FA360652F4F1}"/>
              </a:ext>
            </a:extLst>
          </p:cNvPr>
          <p:cNvSpPr/>
          <p:nvPr/>
        </p:nvSpPr>
        <p:spPr>
          <a:xfrm>
            <a:off x="221261" y="4802197"/>
            <a:ext cx="2861414" cy="6858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Maps </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to help in selecting measures/ZIPs of interest</a:t>
            </a:r>
          </a:p>
        </p:txBody>
      </p:sp>
      <p:pic>
        <p:nvPicPr>
          <p:cNvPr id="13" name="Picture 12"/>
          <p:cNvPicPr>
            <a:picLocks noChangeAspect="1"/>
          </p:cNvPicPr>
          <p:nvPr/>
        </p:nvPicPr>
        <p:blipFill>
          <a:blip r:embed="rId3"/>
          <a:stretch>
            <a:fillRect/>
          </a:stretch>
        </p:blipFill>
        <p:spPr>
          <a:xfrm>
            <a:off x="416790" y="1839442"/>
            <a:ext cx="2474343" cy="2817390"/>
          </a:xfrm>
          <a:prstGeom prst="rect">
            <a:avLst/>
          </a:prstGeom>
          <a:ln>
            <a:noFill/>
          </a:ln>
          <a:effectLst>
            <a:outerShdw blurRad="50800" dist="38100" dir="2700000" algn="tl" rotWithShape="0">
              <a:prstClr val="black">
                <a:alpha val="40000"/>
              </a:prstClr>
            </a:outerShdw>
          </a:effectLst>
        </p:spPr>
      </p:pic>
      <p:sp>
        <p:nvSpPr>
          <p:cNvPr id="15" name="Rectangle 14">
            <a:extLst>
              <a:ext uri="{FF2B5EF4-FFF2-40B4-BE49-F238E27FC236}">
                <a16:creationId xmlns:a16="http://schemas.microsoft.com/office/drawing/2014/main" id="{68660789-3319-1046-AE53-67BB5474E1AD}"/>
              </a:ext>
            </a:extLst>
          </p:cNvPr>
          <p:cNvSpPr/>
          <p:nvPr/>
        </p:nvSpPr>
        <p:spPr>
          <a:xfrm>
            <a:off x="3530910" y="2478772"/>
            <a:ext cx="1992043" cy="6598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Health Outcome and Care Reports </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using WCHQ data</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pic>
        <p:nvPicPr>
          <p:cNvPr id="16" name="Picture 15">
            <a:extLst>
              <a:ext uri="{FF2B5EF4-FFF2-40B4-BE49-F238E27FC236}">
                <a16:creationId xmlns:a16="http://schemas.microsoft.com/office/drawing/2014/main" id="{612362ED-2594-B446-9DC1-8B19E1CA05C3}"/>
              </a:ext>
            </a:extLst>
          </p:cNvPr>
          <p:cNvPicPr>
            <a:picLocks noChangeAspect="1"/>
          </p:cNvPicPr>
          <p:nvPr/>
        </p:nvPicPr>
        <p:blipFill>
          <a:blip r:embed="rId4"/>
          <a:stretch>
            <a:fillRect/>
          </a:stretch>
        </p:blipFill>
        <p:spPr>
          <a:xfrm>
            <a:off x="3776885" y="4143563"/>
            <a:ext cx="1516352" cy="2003077"/>
          </a:xfrm>
          <a:prstGeom prst="rect">
            <a:avLst/>
          </a:prstGeom>
          <a:ln>
            <a:solidFill>
              <a:schemeClr val="tx2"/>
            </a:solidFill>
          </a:ln>
          <a:effectLst>
            <a:outerShdw blurRad="50800" dist="38100" dir="2700000" algn="tl" rotWithShape="0">
              <a:prstClr val="black">
                <a:alpha val="40000"/>
              </a:prstClr>
            </a:outerShdw>
          </a:effectLst>
        </p:spPr>
      </p:pic>
      <p:sp>
        <p:nvSpPr>
          <p:cNvPr id="20" name="Rectangle 19">
            <a:extLst>
              <a:ext uri="{FF2B5EF4-FFF2-40B4-BE49-F238E27FC236}">
                <a16:creationId xmlns:a16="http://schemas.microsoft.com/office/drawing/2014/main" id="{EC5896B8-047B-1549-84B9-1EE5A5C15760}"/>
              </a:ext>
            </a:extLst>
          </p:cNvPr>
          <p:cNvSpPr/>
          <p:nvPr/>
        </p:nvSpPr>
        <p:spPr>
          <a:xfrm>
            <a:off x="9587376" y="3119330"/>
            <a:ext cx="2044755" cy="4207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Partnerships tool</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21" name="Rectangle 20">
            <a:extLst>
              <a:ext uri="{FF2B5EF4-FFF2-40B4-BE49-F238E27FC236}">
                <a16:creationId xmlns:a16="http://schemas.microsoft.com/office/drawing/2014/main" id="{EC5896B8-047B-1549-84B9-1EE5A5C15760}"/>
              </a:ext>
            </a:extLst>
          </p:cNvPr>
          <p:cNvSpPr/>
          <p:nvPr/>
        </p:nvSpPr>
        <p:spPr>
          <a:xfrm>
            <a:off x="9592289" y="2246903"/>
            <a:ext cx="1638326" cy="406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Action tools</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14" name="Rectangle 13">
            <a:extLst>
              <a:ext uri="{FF2B5EF4-FFF2-40B4-BE49-F238E27FC236}">
                <a16:creationId xmlns:a16="http://schemas.microsoft.com/office/drawing/2014/main" id="{D45FAF5C-9930-4107-B030-E214D0AA1DA7}"/>
              </a:ext>
            </a:extLst>
          </p:cNvPr>
          <p:cNvSpPr/>
          <p:nvPr/>
        </p:nvSpPr>
        <p:spPr>
          <a:xfrm>
            <a:off x="9590124" y="3789192"/>
            <a:ext cx="1471802" cy="3820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Policy tool</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pic>
        <p:nvPicPr>
          <p:cNvPr id="18" name="Graphic 6" descr="Clapper board with solid fill">
            <a:extLst>
              <a:ext uri="{FF2B5EF4-FFF2-40B4-BE49-F238E27FC236}">
                <a16:creationId xmlns:a16="http://schemas.microsoft.com/office/drawing/2014/main" id="{E8F70A01-A347-BB27-CDCA-DCE1E5E117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41771" y="2245573"/>
            <a:ext cx="522729" cy="412736"/>
          </a:xfrm>
          <a:prstGeom prst="rect">
            <a:avLst/>
          </a:prstGeom>
        </p:spPr>
      </p:pic>
      <p:pic>
        <p:nvPicPr>
          <p:cNvPr id="2" name="Picture 2" descr="Text&#10;&#10;Description automatically generated">
            <a:extLst>
              <a:ext uri="{FF2B5EF4-FFF2-40B4-BE49-F238E27FC236}">
                <a16:creationId xmlns:a16="http://schemas.microsoft.com/office/drawing/2014/main" id="{40860169-E233-28A6-74E0-EA6E43F8890C}"/>
              </a:ext>
            </a:extLst>
          </p:cNvPr>
          <p:cNvPicPr>
            <a:picLocks noChangeAspect="1"/>
          </p:cNvPicPr>
          <p:nvPr/>
        </p:nvPicPr>
        <p:blipFill>
          <a:blip r:embed="rId7"/>
          <a:stretch>
            <a:fillRect/>
          </a:stretch>
        </p:blipFill>
        <p:spPr>
          <a:xfrm>
            <a:off x="6030605" y="4138398"/>
            <a:ext cx="1557054" cy="2008242"/>
          </a:xfrm>
          <a:prstGeom prst="rect">
            <a:avLst/>
          </a:prstGeom>
          <a:ln>
            <a:solidFill>
              <a:schemeClr val="tx2"/>
            </a:solidFill>
          </a:ln>
        </p:spPr>
      </p:pic>
      <p:sp>
        <p:nvSpPr>
          <p:cNvPr id="22" name="Rectangle 21">
            <a:extLst>
              <a:ext uri="{FF2B5EF4-FFF2-40B4-BE49-F238E27FC236}">
                <a16:creationId xmlns:a16="http://schemas.microsoft.com/office/drawing/2014/main" id="{6F3C3EC3-C05C-6545-C09A-70A4F68ABC34}"/>
              </a:ext>
            </a:extLst>
          </p:cNvPr>
          <p:cNvSpPr/>
          <p:nvPr/>
        </p:nvSpPr>
        <p:spPr>
          <a:xfrm>
            <a:off x="5570806" y="2320188"/>
            <a:ext cx="2457900" cy="6598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Social Determinants of Health Reports </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using Census data</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cxnSp>
        <p:nvCxnSpPr>
          <p:cNvPr id="5" name="Straight Arrow Connector 4">
            <a:extLst>
              <a:ext uri="{FF2B5EF4-FFF2-40B4-BE49-F238E27FC236}">
                <a16:creationId xmlns:a16="http://schemas.microsoft.com/office/drawing/2014/main" id="{62537C5F-6F4A-0F56-5CDB-DD1E5BA408DB}"/>
              </a:ext>
            </a:extLst>
          </p:cNvPr>
          <p:cNvCxnSpPr/>
          <p:nvPr/>
        </p:nvCxnSpPr>
        <p:spPr>
          <a:xfrm flipV="1">
            <a:off x="1730" y="876299"/>
            <a:ext cx="12191998" cy="34636"/>
          </a:xfrm>
          <a:prstGeom prst="straightConnector1">
            <a:avLst/>
          </a:prstGeom>
          <a:ln w="28575">
            <a:solidFill>
              <a:srgbClr val="115884"/>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B956E6B-3E1B-4FAE-2AE1-05446BF126C6}"/>
              </a:ext>
            </a:extLst>
          </p:cNvPr>
          <p:cNvSpPr txBox="1"/>
          <p:nvPr/>
        </p:nvSpPr>
        <p:spPr>
          <a:xfrm>
            <a:off x="1146317" y="953365"/>
            <a:ext cx="10200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a:ea typeface="+mn-ea"/>
                <a:cs typeface="Calibri"/>
              </a:rPr>
              <a:t>Maps</a:t>
            </a:r>
          </a:p>
        </p:txBody>
      </p:sp>
      <p:sp>
        <p:nvSpPr>
          <p:cNvPr id="23" name="TextBox 22">
            <a:extLst>
              <a:ext uri="{FF2B5EF4-FFF2-40B4-BE49-F238E27FC236}">
                <a16:creationId xmlns:a16="http://schemas.microsoft.com/office/drawing/2014/main" id="{E1E8EFB5-BB39-82A6-EA17-8346B32CE493}"/>
              </a:ext>
            </a:extLst>
          </p:cNvPr>
          <p:cNvSpPr txBox="1"/>
          <p:nvPr/>
        </p:nvSpPr>
        <p:spPr>
          <a:xfrm>
            <a:off x="9655752" y="953365"/>
            <a:ext cx="10200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a:ea typeface="+mn-ea"/>
                <a:cs typeface="Calibri"/>
              </a:rPr>
              <a:t>Tools</a:t>
            </a:r>
          </a:p>
        </p:txBody>
      </p:sp>
      <p:sp>
        <p:nvSpPr>
          <p:cNvPr id="24" name="TextBox 23">
            <a:extLst>
              <a:ext uri="{FF2B5EF4-FFF2-40B4-BE49-F238E27FC236}">
                <a16:creationId xmlns:a16="http://schemas.microsoft.com/office/drawing/2014/main" id="{E940AF15-E891-AB20-6D5D-564D820D5D0B}"/>
              </a:ext>
            </a:extLst>
          </p:cNvPr>
          <p:cNvSpPr txBox="1"/>
          <p:nvPr/>
        </p:nvSpPr>
        <p:spPr>
          <a:xfrm>
            <a:off x="5094666" y="891003"/>
            <a:ext cx="128674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alibri"/>
                <a:ea typeface="+mn-ea"/>
                <a:cs typeface="Calibri"/>
              </a:rPr>
              <a:t>Reports</a:t>
            </a:r>
          </a:p>
        </p:txBody>
      </p:sp>
      <p:sp>
        <p:nvSpPr>
          <p:cNvPr id="25" name="Rectangle 24">
            <a:extLst>
              <a:ext uri="{FF2B5EF4-FFF2-40B4-BE49-F238E27FC236}">
                <a16:creationId xmlns:a16="http://schemas.microsoft.com/office/drawing/2014/main" id="{A6C21CDE-7E34-06C9-2A48-3CDD30D5C1A1}"/>
              </a:ext>
            </a:extLst>
          </p:cNvPr>
          <p:cNvSpPr/>
          <p:nvPr/>
        </p:nvSpPr>
        <p:spPr>
          <a:xfrm>
            <a:off x="4950135" y="1452670"/>
            <a:ext cx="1553893" cy="261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a:ea typeface="+mn-ea"/>
                <a:cs typeface="Calibri"/>
              </a:rPr>
              <a:t>2 Categories</a:t>
            </a:r>
          </a:p>
        </p:txBody>
      </p:sp>
      <p:pic>
        <p:nvPicPr>
          <p:cNvPr id="12" name="Picture 14" descr="A picture containing plate, drawing&#10;&#10;Description generated with very high confidence">
            <a:extLst>
              <a:ext uri="{FF2B5EF4-FFF2-40B4-BE49-F238E27FC236}">
                <a16:creationId xmlns:a16="http://schemas.microsoft.com/office/drawing/2014/main" id="{9656A433-0441-8314-A7FF-2B4377BD4477}"/>
              </a:ext>
            </a:extLst>
          </p:cNvPr>
          <p:cNvPicPr>
            <a:picLocks noChangeAspect="1"/>
          </p:cNvPicPr>
          <p:nvPr/>
        </p:nvPicPr>
        <p:blipFill>
          <a:blip r:embed="rId8"/>
          <a:stretch>
            <a:fillRect/>
          </a:stretch>
        </p:blipFill>
        <p:spPr>
          <a:xfrm>
            <a:off x="3524876" y="3528369"/>
            <a:ext cx="2004110" cy="411352"/>
          </a:xfrm>
          <a:prstGeom prst="rect">
            <a:avLst/>
          </a:prstGeom>
        </p:spPr>
      </p:pic>
      <p:pic>
        <p:nvPicPr>
          <p:cNvPr id="27" name="Picture 27" descr="A picture containing text&#10;&#10;Description automatically generated">
            <a:extLst>
              <a:ext uri="{FF2B5EF4-FFF2-40B4-BE49-F238E27FC236}">
                <a16:creationId xmlns:a16="http://schemas.microsoft.com/office/drawing/2014/main" id="{4AF9B993-8A05-42C7-3E3E-F929142F7124}"/>
              </a:ext>
            </a:extLst>
          </p:cNvPr>
          <p:cNvPicPr>
            <a:picLocks noChangeAspect="1"/>
          </p:cNvPicPr>
          <p:nvPr/>
        </p:nvPicPr>
        <p:blipFill>
          <a:blip r:embed="rId9"/>
          <a:stretch>
            <a:fillRect/>
          </a:stretch>
        </p:blipFill>
        <p:spPr>
          <a:xfrm>
            <a:off x="6034217" y="3400918"/>
            <a:ext cx="1553442" cy="579294"/>
          </a:xfrm>
          <a:prstGeom prst="rect">
            <a:avLst/>
          </a:prstGeom>
        </p:spPr>
      </p:pic>
      <p:cxnSp>
        <p:nvCxnSpPr>
          <p:cNvPr id="28" name="Straight Arrow Connector 27">
            <a:extLst>
              <a:ext uri="{FF2B5EF4-FFF2-40B4-BE49-F238E27FC236}">
                <a16:creationId xmlns:a16="http://schemas.microsoft.com/office/drawing/2014/main" id="{244E9DB0-B8EC-24B7-3086-1B209DE16083}"/>
              </a:ext>
            </a:extLst>
          </p:cNvPr>
          <p:cNvCxnSpPr>
            <a:cxnSpLocks/>
          </p:cNvCxnSpPr>
          <p:nvPr/>
        </p:nvCxnSpPr>
        <p:spPr>
          <a:xfrm>
            <a:off x="5742709" y="1750868"/>
            <a:ext cx="1057047" cy="47590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E3F2AB7-6D3A-F2A8-F677-4CD927811900}"/>
              </a:ext>
            </a:extLst>
          </p:cNvPr>
          <p:cNvCxnSpPr>
            <a:cxnSpLocks/>
          </p:cNvCxnSpPr>
          <p:nvPr/>
        </p:nvCxnSpPr>
        <p:spPr>
          <a:xfrm flipH="1">
            <a:off x="4682836" y="1750868"/>
            <a:ext cx="1025236" cy="49470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4F18A48-D10D-6C18-70A2-9958F5EB27C2}"/>
              </a:ext>
            </a:extLst>
          </p:cNvPr>
          <p:cNvSpPr/>
          <p:nvPr/>
        </p:nvSpPr>
        <p:spPr>
          <a:xfrm>
            <a:off x="9590124" y="4654165"/>
            <a:ext cx="2187721" cy="3915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Placing SDOH in context tool</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pic>
        <p:nvPicPr>
          <p:cNvPr id="19" name="Graphic 10" descr="Cycle with people with solid fill">
            <a:extLst>
              <a:ext uri="{FF2B5EF4-FFF2-40B4-BE49-F238E27FC236}">
                <a16:creationId xmlns:a16="http://schemas.microsoft.com/office/drawing/2014/main" id="{145F8778-6ECE-BF14-0D93-FF61786334F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44269" y="2921934"/>
            <a:ext cx="564292" cy="564292"/>
          </a:xfrm>
          <a:prstGeom prst="rect">
            <a:avLst/>
          </a:prstGeom>
        </p:spPr>
      </p:pic>
      <p:pic>
        <p:nvPicPr>
          <p:cNvPr id="30" name="Graphic 17" descr="Home1 with solid fill">
            <a:extLst>
              <a:ext uri="{FF2B5EF4-FFF2-40B4-BE49-F238E27FC236}">
                <a16:creationId xmlns:a16="http://schemas.microsoft.com/office/drawing/2014/main" id="{9F195BB7-D0D3-756D-5EC2-951CDA6FE07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899032" y="4585534"/>
            <a:ext cx="448749" cy="448749"/>
          </a:xfrm>
          <a:prstGeom prst="rect">
            <a:avLst/>
          </a:prstGeom>
        </p:spPr>
      </p:pic>
      <p:pic>
        <p:nvPicPr>
          <p:cNvPr id="32" name="Graphic 12" descr="Clipboard with solid fill">
            <a:extLst>
              <a:ext uri="{FF2B5EF4-FFF2-40B4-BE49-F238E27FC236}">
                <a16:creationId xmlns:a16="http://schemas.microsoft.com/office/drawing/2014/main" id="{86F616AE-FFC6-006A-7893-34D498B37F1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899707" y="3793779"/>
            <a:ext cx="452763" cy="453564"/>
          </a:xfrm>
          <a:prstGeom prst="rect">
            <a:avLst/>
          </a:prstGeom>
        </p:spPr>
      </p:pic>
    </p:spTree>
    <p:extLst>
      <p:ext uri="{BB962C8B-B14F-4D97-AF65-F5344CB8AC3E}">
        <p14:creationId xmlns:p14="http://schemas.microsoft.com/office/powerpoint/2010/main" val="857969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C4180-E152-CBCF-352C-BCC76EF5B5F4}"/>
              </a:ext>
            </a:extLst>
          </p:cNvPr>
          <p:cNvSpPr>
            <a:spLocks noGrp="1"/>
          </p:cNvSpPr>
          <p:nvPr>
            <p:ph type="title"/>
          </p:nvPr>
        </p:nvSpPr>
        <p:spPr>
          <a:xfrm>
            <a:off x="838200" y="130111"/>
            <a:ext cx="10515600" cy="641717"/>
          </a:xfrm>
        </p:spPr>
        <p:txBody>
          <a:bodyPr>
            <a:normAutofit fontScale="90000"/>
          </a:bodyPr>
          <a:lstStyle/>
          <a:p>
            <a:pPr algn="ctr"/>
            <a:r>
              <a:rPr lang="en-US">
                <a:cs typeface="Calibri Light"/>
              </a:rPr>
              <a:t>Colorectal Cancer Screening Rates (2022)</a:t>
            </a:r>
          </a:p>
        </p:txBody>
      </p:sp>
      <p:pic>
        <p:nvPicPr>
          <p:cNvPr id="3" name="Picture 2" descr="A map of the state of wisconsin&#10;&#10;Description automatically generated">
            <a:extLst>
              <a:ext uri="{FF2B5EF4-FFF2-40B4-BE49-F238E27FC236}">
                <a16:creationId xmlns:a16="http://schemas.microsoft.com/office/drawing/2014/main" id="{406CBCFF-E9F0-95D3-8255-06C4028B767D}"/>
              </a:ext>
            </a:extLst>
          </p:cNvPr>
          <p:cNvPicPr>
            <a:picLocks noChangeAspect="1"/>
          </p:cNvPicPr>
          <p:nvPr/>
        </p:nvPicPr>
        <p:blipFill rotWithShape="1">
          <a:blip r:embed="rId2"/>
          <a:srcRect l="12576" t="7053" r="16024" b="2771"/>
          <a:stretch/>
        </p:blipFill>
        <p:spPr>
          <a:xfrm>
            <a:off x="3250306" y="925154"/>
            <a:ext cx="5691388" cy="5802735"/>
          </a:xfrm>
          <a:prstGeom prst="rect">
            <a:avLst/>
          </a:prstGeom>
        </p:spPr>
      </p:pic>
      <p:pic>
        <p:nvPicPr>
          <p:cNvPr id="4" name="Picture 3" descr="A white background with black text&#10;&#10;Description automatically generated">
            <a:extLst>
              <a:ext uri="{FF2B5EF4-FFF2-40B4-BE49-F238E27FC236}">
                <a16:creationId xmlns:a16="http://schemas.microsoft.com/office/drawing/2014/main" id="{A52A079F-1864-BC9C-6F02-D88B8039FE89}"/>
              </a:ext>
            </a:extLst>
          </p:cNvPr>
          <p:cNvPicPr>
            <a:picLocks noChangeAspect="1"/>
          </p:cNvPicPr>
          <p:nvPr/>
        </p:nvPicPr>
        <p:blipFill>
          <a:blip r:embed="rId3"/>
          <a:stretch>
            <a:fillRect/>
          </a:stretch>
        </p:blipFill>
        <p:spPr>
          <a:xfrm>
            <a:off x="7172591" y="925154"/>
            <a:ext cx="1769103" cy="1318842"/>
          </a:xfrm>
          <a:prstGeom prst="rect">
            <a:avLst/>
          </a:prstGeom>
          <a:ln>
            <a:solidFill>
              <a:schemeClr val="tx1">
                <a:lumMod val="50000"/>
                <a:lumOff val="50000"/>
              </a:schemeClr>
            </a:solidFill>
          </a:ln>
        </p:spPr>
      </p:pic>
    </p:spTree>
    <p:extLst>
      <p:ext uri="{BB962C8B-B14F-4D97-AF65-F5344CB8AC3E}">
        <p14:creationId xmlns:p14="http://schemas.microsoft.com/office/powerpoint/2010/main" val="1445218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6AA839C-98B0-EE4F-A8A7-12D583A1A6FF}"/>
              </a:ext>
            </a:extLst>
          </p:cNvPr>
          <p:cNvSpPr txBox="1"/>
          <p:nvPr/>
        </p:nvSpPr>
        <p:spPr>
          <a:xfrm>
            <a:off x="1113810" y="2975093"/>
            <a:ext cx="4496409" cy="237322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sz="5400" b="0" i="0" u="none" strike="noStrike" kern="1200" cap="none" spc="0" normalizeH="0" baseline="0" noProof="0">
                <a:ln>
                  <a:noFill/>
                </a:ln>
                <a:solidFill>
                  <a:srgbClr val="000000"/>
                </a:solidFill>
                <a:effectLst/>
                <a:uLnTx/>
                <a:uFillTx/>
                <a:latin typeface="Calibri Light" panose="020F0302020204030204"/>
                <a:ea typeface="+mn-ea"/>
                <a:cs typeface="+mn-cs"/>
              </a:rPr>
              <a:t>Sample Report: Page 1</a:t>
            </a:r>
          </a:p>
        </p:txBody>
      </p:sp>
      <p:grpSp>
        <p:nvGrpSpPr>
          <p:cNvPr id="20" name="Group 19">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21" name="Rectangle 2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 name="Rectangle 24">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oster of a cancer screening&#10;&#10;Description automatically generated">
            <a:extLst>
              <a:ext uri="{FF2B5EF4-FFF2-40B4-BE49-F238E27FC236}">
                <a16:creationId xmlns:a16="http://schemas.microsoft.com/office/drawing/2014/main" id="{79EB81D6-6F55-E814-BFCE-355DF0B90086}"/>
              </a:ext>
            </a:extLst>
          </p:cNvPr>
          <p:cNvPicPr>
            <a:picLocks noChangeAspect="1"/>
          </p:cNvPicPr>
          <p:nvPr/>
        </p:nvPicPr>
        <p:blipFill>
          <a:blip r:embed="rId2"/>
          <a:stretch>
            <a:fillRect/>
          </a:stretch>
        </p:blipFill>
        <p:spPr>
          <a:xfrm>
            <a:off x="5979716" y="389638"/>
            <a:ext cx="5421551" cy="6000180"/>
          </a:xfrm>
          <a:prstGeom prst="rect">
            <a:avLst/>
          </a:prstGeom>
          <a:ln>
            <a:noFill/>
          </a:ln>
        </p:spPr>
      </p:pic>
    </p:spTree>
    <p:extLst>
      <p:ext uri="{BB962C8B-B14F-4D97-AF65-F5344CB8AC3E}">
        <p14:creationId xmlns:p14="http://schemas.microsoft.com/office/powerpoint/2010/main" val="3150204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6AA839C-98B0-EE4F-A8A7-12D583A1A6FF}"/>
              </a:ext>
            </a:extLst>
          </p:cNvPr>
          <p:cNvSpPr txBox="1"/>
          <p:nvPr/>
        </p:nvSpPr>
        <p:spPr>
          <a:xfrm>
            <a:off x="1113810" y="2975093"/>
            <a:ext cx="4424522" cy="237322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sz="5400" b="0" i="0" u="none" strike="noStrike" kern="1200" cap="none" spc="0" normalizeH="0" baseline="0" noProof="0">
                <a:ln>
                  <a:noFill/>
                </a:ln>
                <a:solidFill>
                  <a:srgbClr val="000000"/>
                </a:solidFill>
                <a:effectLst/>
                <a:uLnTx/>
                <a:uFillTx/>
                <a:latin typeface="Calibri Light" panose="020F0302020204030204"/>
                <a:ea typeface="+mn-ea"/>
                <a:cs typeface="+mn-cs"/>
              </a:rPr>
              <a:t>Sample Report: Page 2</a:t>
            </a:r>
          </a:p>
        </p:txBody>
      </p:sp>
      <p:grpSp>
        <p:nvGrpSpPr>
          <p:cNvPr id="20" name="Group 19">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21" name="Rectangle 2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 name="Rectangle 24">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181C7D7-586D-6E3C-6228-6BEF03B0E577}"/>
              </a:ext>
            </a:extLst>
          </p:cNvPr>
          <p:cNvPicPr>
            <a:picLocks noChangeAspect="1"/>
          </p:cNvPicPr>
          <p:nvPr/>
        </p:nvPicPr>
        <p:blipFill>
          <a:blip r:embed="rId2"/>
          <a:stretch>
            <a:fillRect/>
          </a:stretch>
        </p:blipFill>
        <p:spPr>
          <a:xfrm>
            <a:off x="6157528" y="477778"/>
            <a:ext cx="5071778" cy="5939864"/>
          </a:xfrm>
          <a:prstGeom prst="rect">
            <a:avLst/>
          </a:prstGeom>
          <a:ln>
            <a:noFill/>
          </a:ln>
        </p:spPr>
      </p:pic>
    </p:spTree>
    <p:extLst>
      <p:ext uri="{BB962C8B-B14F-4D97-AF65-F5344CB8AC3E}">
        <p14:creationId xmlns:p14="http://schemas.microsoft.com/office/powerpoint/2010/main" val="4043803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6AA839C-98B0-EE4F-A8A7-12D583A1A6FF}"/>
              </a:ext>
            </a:extLst>
          </p:cNvPr>
          <p:cNvSpPr txBox="1"/>
          <p:nvPr/>
        </p:nvSpPr>
        <p:spPr>
          <a:xfrm>
            <a:off x="1113810" y="2975093"/>
            <a:ext cx="4424522" cy="237322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sz="5400" b="0" i="0" u="none" strike="noStrike" kern="1200" cap="none" spc="0" normalizeH="0" baseline="0" noProof="0">
                <a:ln>
                  <a:noFill/>
                </a:ln>
                <a:solidFill>
                  <a:srgbClr val="000000"/>
                </a:solidFill>
                <a:effectLst/>
                <a:uLnTx/>
                <a:uFillTx/>
                <a:latin typeface="Calibri Light" panose="020F0302020204030204"/>
                <a:ea typeface="+mn-ea"/>
                <a:cs typeface="+mn-cs"/>
              </a:rPr>
              <a:t>Sample Report: Page 3</a:t>
            </a:r>
          </a:p>
        </p:txBody>
      </p:sp>
      <p:grpSp>
        <p:nvGrpSpPr>
          <p:cNvPr id="20" name="Group 19">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21" name="Rectangle 2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5" name="Rectangle 24">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lose-up of a paper&#10;&#10;Description automatically generated">
            <a:extLst>
              <a:ext uri="{FF2B5EF4-FFF2-40B4-BE49-F238E27FC236}">
                <a16:creationId xmlns:a16="http://schemas.microsoft.com/office/drawing/2014/main" id="{C99CC54D-F188-A03C-D7DC-522315958ED2}"/>
              </a:ext>
            </a:extLst>
          </p:cNvPr>
          <p:cNvPicPr>
            <a:picLocks noChangeAspect="1"/>
          </p:cNvPicPr>
          <p:nvPr/>
        </p:nvPicPr>
        <p:blipFill>
          <a:blip r:embed="rId2"/>
          <a:stretch>
            <a:fillRect/>
          </a:stretch>
        </p:blipFill>
        <p:spPr>
          <a:xfrm>
            <a:off x="6183333" y="418466"/>
            <a:ext cx="5124864" cy="5986598"/>
          </a:xfrm>
          <a:prstGeom prst="rect">
            <a:avLst/>
          </a:prstGeom>
          <a:ln>
            <a:noFill/>
          </a:ln>
        </p:spPr>
      </p:pic>
    </p:spTree>
    <p:extLst>
      <p:ext uri="{BB962C8B-B14F-4D97-AF65-F5344CB8AC3E}">
        <p14:creationId xmlns:p14="http://schemas.microsoft.com/office/powerpoint/2010/main" val="16798455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548</Words>
  <Application>Microsoft Office PowerPoint</Application>
  <PresentationFormat>Widescreen</PresentationFormat>
  <Paragraphs>122</Paragraphs>
  <Slides>14</Slides>
  <Notes>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14</vt:i4>
      </vt:variant>
    </vt:vector>
  </HeadingPairs>
  <TitlesOfParts>
    <vt:vector size="23" baseType="lpstr">
      <vt:lpstr>Arial</vt:lpstr>
      <vt:lpstr>Calibri</vt:lpstr>
      <vt:lpstr>Calibri Light</vt:lpstr>
      <vt:lpstr>Century Gothic</vt:lpstr>
      <vt:lpstr>Segoe UI</vt:lpstr>
      <vt:lpstr>Wingdings,Sans-Serif</vt:lpstr>
      <vt:lpstr>Office Theme</vt:lpstr>
      <vt:lpstr>1_Office Theme</vt:lpstr>
      <vt:lpstr>2_office theme</vt:lpstr>
      <vt:lpstr>PowerPoint Presentation</vt:lpstr>
      <vt:lpstr>PowerPoint Presentation</vt:lpstr>
      <vt:lpstr>The Challenge and Opportunity</vt:lpstr>
      <vt:lpstr>The Opportunity </vt:lpstr>
      <vt:lpstr>NHP Resources</vt:lpstr>
      <vt:lpstr>Colorectal Cancer Screening Rates (2022)</vt:lpstr>
      <vt:lpstr>PowerPoint Presentation</vt:lpstr>
      <vt:lpstr>PowerPoint Presentation</vt:lpstr>
      <vt:lpstr>PowerPoint Presentation</vt:lpstr>
      <vt:lpstr>NHP request process, stakeholders, and uses</vt:lpstr>
      <vt:lpstr>Requesting NHP Reports</vt:lpstr>
      <vt:lpstr>Data improvements in progress</vt:lpstr>
      <vt:lpstr>NHP Sponsors and Partners Over Time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Peeters</dc:creator>
  <cp:lastModifiedBy>Alex Peeters</cp:lastModifiedBy>
  <cp:revision>1</cp:revision>
  <dcterms:created xsi:type="dcterms:W3CDTF">2023-11-07T14:44:01Z</dcterms:created>
  <dcterms:modified xsi:type="dcterms:W3CDTF">2023-11-07T14:44:01Z</dcterms:modified>
</cp:coreProperties>
</file>