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2" r:id="rId15"/>
    <p:sldId id="303"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97" r:id="rId37"/>
    <p:sldId id="298" r:id="rId38"/>
    <p:sldId id="299" r:id="rId39"/>
    <p:sldId id="289" r:id="rId40"/>
    <p:sldId id="290" r:id="rId41"/>
    <p:sldId id="291" r:id="rId42"/>
    <p:sldId id="292" r:id="rId43"/>
    <p:sldId id="293" r:id="rId44"/>
    <p:sldId id="294" r:id="rId45"/>
    <p:sldId id="295" r:id="rId46"/>
    <p:sldId id="296"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Franklin Gothic" panose="020B0604020202020204" charset="0"/>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4" y="1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obaccoischanging.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uthinitiative.org/sites/default/files/media/files/2020/05/Vaping%20Lingo%20Dictionary_5.21_Final.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rive.google.com/file/d/1fw5sMBHUQvYHLjBrrqv7nZat8tSMrFrm/view?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jamanetwork.com/journals/jamapediatrics/fullarticle/266621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obaccofreekids.org/problem/toll-us/wiscons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obaccofreekids.org/problem/toll-us/wisconsi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obwis.org/documents/451/Orientation_Kit_Policy_timeline.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1f914bbe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1f914bb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d521de69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d521de69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175be28f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175be28f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Speaker Notes: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Key takeaways: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tobacco industry targets certain population groups — typically those who are already marginalized.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tobacco industry targets these populations by: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Developing culturally tailored images and messages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Sponsoring cultural events and offering free samples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Advertising more heavily in their neighborhoods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Using price promotions and coupons to make tobacco more affordable and easier to access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Portraying tobacco as a way to relieve stress and look confident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a:solidFill>
                  <a:schemeClr val="dk1"/>
                </a:solidFill>
              </a:rPr>
              <a:t>Ad Examples</a:t>
            </a:r>
            <a:r>
              <a:rPr lang="en">
                <a:solidFill>
                  <a:schemeClr val="dk1"/>
                </a:solidFill>
              </a:rPr>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 Targets LGBTQ community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B: Targets Race/Ethnic groups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 Targets low-socioeconomic status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 Targets persons with behavioral health issues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Image sources:</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A: Trinkets &amp; Trash, https://trinketsandtrash.org/detail.php?item_number=213662</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B: Trinkets &amp; Trash, https://trinketsandtrash.org/detail.php?artifactid=3645&amp;page=5 (cropped)</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C: New York Times, http://www.nytimes.com/2014/03/17/business/states-urge-retail-giants-with-pharmacies-to-stop-selling-tobacco-products.html (cropped)</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D: Trinkets &amp; Trash, https://trinketsandtrash.org/detail.php?artifactid=9775&amp;page=4 </a:t>
            </a: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d521de69a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d521de69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This targeting increases adult smoking rates among these groups, and their negative health outcomes as a result.</a:t>
            </a:r>
            <a:endParaRPr/>
          </a:p>
          <a:p>
            <a:pPr marL="457200" lvl="0" indent="-298450" algn="l" rtl="0">
              <a:spcBef>
                <a:spcPts val="0"/>
              </a:spcBef>
              <a:spcAft>
                <a:spcPts val="0"/>
              </a:spcAft>
              <a:buSzPts val="1100"/>
              <a:buChar char="●"/>
            </a:pPr>
            <a:r>
              <a:rPr lang="en"/>
              <a:t>Callout (if needed) certain populations and compare it to WI adult average</a:t>
            </a:r>
            <a:endParaRPr/>
          </a:p>
          <a:p>
            <a:pPr marL="0" lvl="0" indent="0" algn="l" rtl="0">
              <a:spcBef>
                <a:spcPts val="0"/>
              </a:spcBef>
              <a:spcAft>
                <a:spcPts val="0"/>
              </a:spcAft>
              <a:buNone/>
            </a:pPr>
            <a:endParaRPr/>
          </a:p>
          <a:p>
            <a:pPr marL="0" lvl="0" indent="0" algn="l" rtl="0">
              <a:spcBef>
                <a:spcPts val="0"/>
              </a:spcBef>
              <a:spcAft>
                <a:spcPts val="0"/>
              </a:spcAft>
              <a:buNone/>
            </a:pPr>
            <a:r>
              <a:rPr lang="en"/>
              <a:t>Source: 2019 BRFSS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d521de69a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d521de69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Not everyone has a fair opportunity to achieve their greatest level of health.</a:t>
            </a:r>
            <a:endParaRPr/>
          </a:p>
          <a:p>
            <a:pPr marL="457200" lvl="0" indent="-298450" algn="l" rtl="0">
              <a:spcBef>
                <a:spcPts val="0"/>
              </a:spcBef>
              <a:spcAft>
                <a:spcPts val="0"/>
              </a:spcAft>
              <a:buSzPts val="1100"/>
              <a:buChar char="●"/>
            </a:pPr>
            <a:r>
              <a:rPr lang="en"/>
              <a:t>The circumstances surrounding a person’s life also increases their rate of commercial tobacco use.</a:t>
            </a:r>
            <a:endParaRPr/>
          </a:p>
          <a:p>
            <a:pPr marL="457200" lvl="0" indent="-298450" algn="l" rtl="0">
              <a:spcBef>
                <a:spcPts val="0"/>
              </a:spcBef>
              <a:spcAft>
                <a:spcPts val="0"/>
              </a:spcAft>
              <a:buSzPts val="1100"/>
              <a:buChar char="●"/>
            </a:pPr>
            <a:r>
              <a:rPr lang="en"/>
              <a:t>Strategies that address issues such as poverty and discrimination should be considered a public health issue and are social determinants that impact tobacco prevention and control.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175be28fb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9175be28fb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9175be28fb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d521de69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d521de69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Use this slide to add any relevant information or graphics from the WRAP results for your area.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d521de69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d521de69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50621a07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50621a07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Speaker Notes:</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Wisconsin Department of Health Services “Tobacco is Changing” campaign, focuses on educating parents about candy flavored tobacco products, including e-cigarettes, that are tempting kids into tobacco addiction. </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Parents can learn more at</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www.TobaccoisChanging.com</a:t>
            </a:r>
            <a:r>
              <a:rPr lang="en">
                <a:solidFill>
                  <a:schemeClr val="dk1"/>
                </a:solidFill>
              </a:rPr>
              <a:t>, where they can view the different types of tobacco products, read about issues like flavoring, packaging, and menthol, get tips for talking to their kids, and even get connected with their local tobacco prevention and control coalition. In addition, the campaign and website include short videos that are meant to be shared on social media. Let’s take a look at one of those videos now.</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1f914bbe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1f914bbe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Speaker Notes: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SzPts val="1100"/>
              <a:buChar char="●"/>
            </a:pPr>
            <a:r>
              <a:rPr lang="en">
                <a:highlight>
                  <a:srgbClr val="FFFFFF"/>
                </a:highlight>
              </a:rPr>
              <a:t>Flavored cigarettes were banned in the U.S. in 2009, in part because of their popularity with kids. Because the new law only applied to cigarettes, flavored tobacco quickly took on new shapes and styles. Now a tide of next generation tobacco products in sweet, candy, and fruit flavors have made their way onto store shelves.</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Today, you can find the same flavorings used to make popular candies and treats in cigars, e-cigarettes, and smokeless tobacco products. One trendy new e-cigarette is even sold with a multi-pack of sweet flavors. The options seem endless and include flavors like cherry, grape, cotton candy, sour apple, fruit medley, root beer float, and gummy bear. But such flavors aren't really surprising once you realize most tobacco users start before they turn 18.</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How much do sweet flavors matter to young people? A lot. In Wisconsin, 89% of high schoolers say they wouldn't try an e-cigarette—the most popular tobacco product among youth today—if it wasn't flavored.</a:t>
            </a:r>
            <a:endParaRPr>
              <a:highlight>
                <a:srgbClr val="FFFFFF"/>
              </a:highlight>
            </a:endParaRPr>
          </a:p>
          <a:p>
            <a:pPr marL="0" lvl="0" indent="0" algn="l" rtl="0">
              <a:spcBef>
                <a:spcPts val="14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20c781f53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920c781f53_2_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a:solidFill>
                  <a:schemeClr val="dk1"/>
                </a:solidFill>
              </a:rPr>
              <a:t>Speaker Notes:</a:t>
            </a:r>
            <a:br>
              <a:rPr lang="en">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 conventional cigarette use is declining, e-cigarette use is rising.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Why is this a problem?</a:t>
            </a:r>
            <a:endParaRPr>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a:solidFill>
                  <a:schemeClr val="dk1"/>
                </a:solidFill>
                <a:highlight>
                  <a:srgbClr val="FFFFFF"/>
                </a:highlight>
              </a:rPr>
              <a:t>Most e-cigarettes contain nicotine, which is highly addictive.</a:t>
            </a:r>
            <a:endParaRPr>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a:solidFill>
                  <a:schemeClr val="dk1"/>
                </a:solidFill>
                <a:highlight>
                  <a:srgbClr val="FFFFFF"/>
                </a:highlight>
              </a:rPr>
              <a:t>Can harm brain development</a:t>
            </a:r>
            <a:endParaRPr/>
          </a:p>
          <a:p>
            <a:pPr marL="0" lvl="0" indent="0" algn="l" rtl="0">
              <a:spcBef>
                <a:spcPts val="1200"/>
              </a:spcBef>
              <a:spcAft>
                <a:spcPts val="0"/>
              </a:spcAft>
              <a:buNone/>
            </a:pPr>
            <a:endParaRPr/>
          </a:p>
        </p:txBody>
      </p:sp>
      <p:sp>
        <p:nvSpPr>
          <p:cNvPr id="190" name="Google Shape;190;g920c781f53_2_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 </a:t>
            </a:r>
            <a:endParaRPr/>
          </a:p>
          <a:p>
            <a:pPr marL="0" lvl="0" indent="0" algn="l" rtl="0">
              <a:spcBef>
                <a:spcPts val="0"/>
              </a:spcBef>
              <a:spcAft>
                <a:spcPts val="0"/>
              </a:spcAft>
              <a:buNone/>
            </a:pPr>
            <a:endParaRPr sz="1200">
              <a:solidFill>
                <a:srgbClr val="365F91"/>
              </a:solidFill>
              <a:latin typeface="Courier New"/>
              <a:ea typeface="Courier New"/>
              <a:cs typeface="Courier New"/>
              <a:sym typeface="Courier New"/>
            </a:endParaRPr>
          </a:p>
          <a:p>
            <a:pPr marL="457200" lvl="0" indent="-298450" algn="l" rtl="0">
              <a:spcBef>
                <a:spcPts val="0"/>
              </a:spcBef>
              <a:spcAft>
                <a:spcPts val="0"/>
              </a:spcAft>
              <a:buSzPts val="1100"/>
              <a:buChar char="●"/>
            </a:pPr>
            <a:r>
              <a:rPr lang="en"/>
              <a:t>The Wisconsin TPCP recognizes that traditional and commercial tobacco are different in the way they are planted, grown, harvested, prepared, and used.</a:t>
            </a:r>
            <a:endParaRPr/>
          </a:p>
          <a:p>
            <a:pPr marL="457200" lvl="0" indent="-298450" algn="l" rtl="0">
              <a:lnSpc>
                <a:spcPct val="115000"/>
              </a:lnSpc>
              <a:spcBef>
                <a:spcPts val="0"/>
              </a:spcBef>
              <a:spcAft>
                <a:spcPts val="0"/>
              </a:spcAft>
              <a:buSzPts val="1100"/>
              <a:buChar char="●"/>
            </a:pPr>
            <a:r>
              <a:rPr lang="en"/>
              <a:t>Traditional tobacco is and has been used in sacred ways by American Indians for centuries.</a:t>
            </a:r>
            <a:endParaRPr/>
          </a:p>
          <a:p>
            <a:pPr marL="457200" lvl="0" indent="-298450" algn="l" rtl="0">
              <a:lnSpc>
                <a:spcPct val="115000"/>
              </a:lnSpc>
              <a:spcBef>
                <a:spcPts val="0"/>
              </a:spcBef>
              <a:spcAft>
                <a:spcPts val="0"/>
              </a:spcAft>
              <a:buSzPts val="1100"/>
              <a:buChar char="●"/>
            </a:pPr>
            <a:r>
              <a:rPr lang="en"/>
              <a:t>Commercial tobacco is manufactured by companies for recreational and habitual use in cigarettes, smokeless tobacco, pipe tobacco, cigars, hookahs, and other products. Commercial tobacco is mass produced and sold for profit.</a:t>
            </a:r>
            <a:endParaRPr/>
          </a:p>
          <a:p>
            <a:pPr marL="457200" lvl="0" indent="-298450" algn="l" rtl="0">
              <a:lnSpc>
                <a:spcPct val="115000"/>
              </a:lnSpc>
              <a:spcBef>
                <a:spcPts val="0"/>
              </a:spcBef>
              <a:spcAft>
                <a:spcPts val="0"/>
              </a:spcAft>
              <a:buSzPts val="1100"/>
              <a:buChar char="●"/>
            </a:pPr>
            <a:r>
              <a:rPr lang="en"/>
              <a:t>The term tobacco used in this presentation refers to commercial tobacco products. It does not seek to impinge upon sacred use of traditional tobacco in American Indian communities.</a:t>
            </a:r>
            <a:endParaRPr/>
          </a:p>
          <a:p>
            <a:pPr marL="0" lvl="0" indent="0" algn="l" rtl="0">
              <a:spcBef>
                <a:spcPts val="12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20c781f53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920c781f53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Speaker Notes: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Tell the story about the work you’ve done with school districts. What have you heard from leadership? What are they struggling with? What initiatives have you helped implement? </a:t>
            </a:r>
            <a:endParaRPr/>
          </a:p>
        </p:txBody>
      </p:sp>
      <p:sp>
        <p:nvSpPr>
          <p:cNvPr id="200" name="Google Shape;200;g920c781f53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50a002cb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50a002cb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Speaker Notes:</a:t>
            </a:r>
            <a:br>
              <a:rPr lang="en">
                <a:solidFill>
                  <a:schemeClr val="dk1"/>
                </a:solidFill>
              </a:rPr>
            </a:b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With the dramatic increase of e-cigarette use over the last few years, we wanted to see if you can identify these new products addicting youth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Recently, tobacco products are designed to mimic other youth items, increasing their appeal and making them easy to camouflage from parents/guardians.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Coordinator note: keep up to date on ENDS market and current trends and update as needed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Explain what you have heard from school leadership, resource officers, and community members for what’s trending.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Explain how these pose a challenge due to the loophole in the federal flavor restriction (products like JUUL aren’t allowed to be flavored because they are cartridge based, but these products either use e-liquid or are disposable, exempting them from the ban).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1600"/>
              </a:spcAft>
              <a:buNone/>
            </a:pPr>
            <a:r>
              <a:rPr lang="en" u="sng">
                <a:solidFill>
                  <a:srgbClr val="0097A7"/>
                </a:solidFill>
                <a:hlinkClick r:id="rId3">
                  <a:extLst>
                    <a:ext uri="{A12FA001-AC4F-418D-AE19-62706E023703}">
                      <ahyp:hlinkClr xmlns:ahyp="http://schemas.microsoft.com/office/drawing/2018/hyperlinkcolor" val="tx"/>
                    </a:ext>
                  </a:extLst>
                </a:hlinkClick>
              </a:rPr>
              <a:t>Vaping Lingo Dictionary</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50a002cbd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50a002cbd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Speaker Notes:</a:t>
            </a:r>
            <a:br>
              <a:rPr lang="en">
                <a:solidFill>
                  <a:schemeClr val="dk1"/>
                </a:solidFill>
              </a:rPr>
            </a:b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Recently, tobacco products are designed to mimic other youth items, increasing their appeal and making them easy to camouflage from parents/guardians.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Products shown are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JUUL pod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STIG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Sourin Drop</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JUUL Device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Multiple vape pens/devices</a:t>
            </a:r>
            <a:endParaRPr>
              <a:solidFill>
                <a:schemeClr val="dk1"/>
              </a:solidFill>
            </a:endParaRPr>
          </a:p>
          <a:p>
            <a:pPr marL="457200" lvl="0" indent="-298450" algn="l" rtl="0">
              <a:spcBef>
                <a:spcPts val="0"/>
              </a:spcBef>
              <a:spcAft>
                <a:spcPts val="0"/>
              </a:spcAft>
              <a:buSzPts val="1100"/>
              <a:buChar char="●"/>
            </a:pPr>
            <a:r>
              <a:rPr lang="en">
                <a:solidFill>
                  <a:schemeClr val="dk1"/>
                </a:solidFill>
              </a:rPr>
              <a:t>Additional interactive activity (after covid and in person meetings resume). FACT has provided the </a:t>
            </a:r>
            <a:r>
              <a:rPr lang="en" u="sng">
                <a:solidFill>
                  <a:schemeClr val="hlink"/>
                </a:solidFill>
                <a:hlinkClick r:id="rId3"/>
              </a:rPr>
              <a:t>Spot The Not activity to be printed and used</a:t>
            </a:r>
            <a:r>
              <a:rPr lang="en">
                <a:solidFill>
                  <a:schemeClr val="dk1"/>
                </a:solidFill>
              </a:rPr>
              <a:t>. Consider using FACT members to present this topic</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20c781f53_2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920c781f53_2_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Speaker Notes: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In discussing latest trends, it’s important to first know about the components of the latest and most popular products among youth. Most products made today contain similar components and that is a battery, atomizer, the e-liquid, a cartridge, and the aerosol. </a:t>
            </a:r>
            <a:endParaRPr/>
          </a:p>
          <a:p>
            <a:pPr marL="457200" lvl="0" indent="-298450" algn="l" rtl="0">
              <a:spcBef>
                <a:spcPts val="0"/>
              </a:spcBef>
              <a:spcAft>
                <a:spcPts val="0"/>
              </a:spcAft>
              <a:buSzPts val="1100"/>
              <a:buChar char="●"/>
            </a:pPr>
            <a:r>
              <a:rPr lang="en"/>
              <a:t>Show the products if you have them available: </a:t>
            </a:r>
            <a:endParaRPr/>
          </a:p>
          <a:p>
            <a:pPr marL="914400" lvl="1" indent="-298450" algn="l" rtl="0">
              <a:spcBef>
                <a:spcPts val="0"/>
              </a:spcBef>
              <a:spcAft>
                <a:spcPts val="0"/>
              </a:spcAft>
              <a:buSzPts val="1100"/>
              <a:buChar char="○"/>
            </a:pPr>
            <a:r>
              <a:rPr lang="en"/>
              <a:t>Battery </a:t>
            </a:r>
            <a:endParaRPr/>
          </a:p>
          <a:p>
            <a:pPr marL="914400" lvl="1" indent="-298450" algn="l" rtl="0">
              <a:spcBef>
                <a:spcPts val="0"/>
              </a:spcBef>
              <a:spcAft>
                <a:spcPts val="0"/>
              </a:spcAft>
              <a:buSzPts val="1100"/>
              <a:buChar char="○"/>
            </a:pPr>
            <a:r>
              <a:rPr lang="en"/>
              <a:t>Atomizer</a:t>
            </a:r>
            <a:endParaRPr/>
          </a:p>
          <a:p>
            <a:pPr marL="914400" lvl="1" indent="-298450" algn="l" rtl="0">
              <a:spcBef>
                <a:spcPts val="0"/>
              </a:spcBef>
              <a:spcAft>
                <a:spcPts val="0"/>
              </a:spcAft>
              <a:buSzPts val="1100"/>
              <a:buChar char="○"/>
            </a:pPr>
            <a:r>
              <a:rPr lang="en"/>
              <a:t>E-liquid – this is for refillable products only</a:t>
            </a:r>
            <a:endParaRPr/>
          </a:p>
          <a:p>
            <a:pPr marL="914400" lvl="1" indent="-298450" algn="l" rtl="0">
              <a:spcBef>
                <a:spcPts val="0"/>
              </a:spcBef>
              <a:spcAft>
                <a:spcPts val="0"/>
              </a:spcAft>
              <a:buSzPts val="1100"/>
              <a:buChar char="○"/>
            </a:pPr>
            <a:r>
              <a:rPr lang="en"/>
              <a:t>Cartridge – this Is for cartridge based products only</a:t>
            </a:r>
            <a:endParaRPr/>
          </a:p>
          <a:p>
            <a:pPr marL="914400" lvl="1" indent="-298450" algn="l" rtl="0">
              <a:spcBef>
                <a:spcPts val="0"/>
              </a:spcBef>
              <a:spcAft>
                <a:spcPts val="0"/>
              </a:spcAft>
              <a:buSzPts val="1100"/>
              <a:buChar char="○"/>
            </a:pPr>
            <a:r>
              <a:rPr lang="en"/>
              <a:t>Aerosol – this is what’s inhaled and released into the air </a:t>
            </a:r>
            <a:endParaRPr/>
          </a:p>
          <a:p>
            <a:pPr marL="0" lvl="0" indent="0" algn="l" rtl="0">
              <a:spcBef>
                <a:spcPts val="0"/>
              </a:spcBef>
              <a:spcAft>
                <a:spcPts val="0"/>
              </a:spcAft>
              <a:buNone/>
            </a:pPr>
            <a:endParaRPr/>
          </a:p>
        </p:txBody>
      </p:sp>
      <p:sp>
        <p:nvSpPr>
          <p:cNvPr id="224" name="Google Shape;224;g920c781f53_2_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20c781f53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920c781f53_2_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Speaker Notes: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As you can see by these images, products are different. But how the tobacco industry gets people addicted has remained the same.</a:t>
            </a:r>
            <a:endParaRPr/>
          </a:p>
          <a:p>
            <a:pPr marL="457200" lvl="0" indent="-298450" algn="l" rtl="0">
              <a:spcBef>
                <a:spcPts val="0"/>
              </a:spcBef>
              <a:spcAft>
                <a:spcPts val="0"/>
              </a:spcAft>
              <a:buSzPts val="1100"/>
              <a:buChar char="●"/>
            </a:pPr>
            <a:r>
              <a:rPr lang="en"/>
              <a:t>We know that tobacco is still the #1 cause of preventable death and disease in the United States. What’s at the root of that? Nicotine addiction.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1" name="Google Shape;231;g920c781f53_2_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d521de69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d521de69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1f914bbe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1f914bbe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Youth who use any non-cigarette tobacco product, like e-cigarettes, are more likely to start smoking cigarettes, resulting in the potential to reverse public health gains in combating smoking.</a:t>
            </a:r>
            <a:endParaRPr/>
          </a:p>
          <a:p>
            <a:pPr marL="0" lvl="0" indent="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hlink"/>
                </a:solidFill>
                <a:hlinkClick r:id="rId3"/>
              </a:rPr>
              <a:t>JAMA Pediatrics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1f914bbe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1f914bbe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The addictive nicotine found in flavored tobacco products and e-cigarettes harms brain development in adolescents, which may affect memory and attention.</a:t>
            </a:r>
            <a:endParaRPr/>
          </a:p>
          <a:p>
            <a:pPr marL="457200" lvl="0" indent="-298450" algn="l" rtl="0">
              <a:spcBef>
                <a:spcPts val="0"/>
              </a:spcBef>
              <a:spcAft>
                <a:spcPts val="0"/>
              </a:spcAft>
              <a:buSzPts val="1100"/>
              <a:buChar char="●"/>
            </a:pPr>
            <a:r>
              <a:rPr lang="en"/>
              <a:t>Can also prime the adolescent brain for addiction to other tobacco products and drugs.</a:t>
            </a:r>
            <a:endParaRPr/>
          </a:p>
          <a:p>
            <a:pPr marL="457200" lvl="0" indent="-298450" algn="l" rtl="0">
              <a:spcBef>
                <a:spcPts val="0"/>
              </a:spcBef>
              <a:spcAft>
                <a:spcPts val="0"/>
              </a:spcAft>
              <a:buSzPts val="1100"/>
              <a:buChar char="●"/>
            </a:pPr>
            <a:r>
              <a:rPr lang="en"/>
              <a:t>Chemicals found in e-cigarettes can cause irreparable lung disease.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1f914bbe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91f914bbe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E-cigarette aerosol can contain harmful chemicals.</a:t>
            </a:r>
            <a:endParaRPr/>
          </a:p>
          <a:p>
            <a:pPr marL="457200" lvl="0" indent="-298450" algn="l" rtl="0">
              <a:spcBef>
                <a:spcPts val="0"/>
              </a:spcBef>
              <a:spcAft>
                <a:spcPts val="0"/>
              </a:spcAft>
              <a:buSzPts val="1100"/>
              <a:buChar char="●"/>
            </a:pPr>
            <a:r>
              <a:rPr lang="en"/>
              <a:t>E-cigarettes can undermine clean indoor air policies.  If exempt from clean indoor air policies, the ‘smoky look’ creates confusion with enforcement.</a:t>
            </a:r>
            <a:endParaRPr/>
          </a:p>
          <a:p>
            <a:pPr marL="457200" lvl="0" indent="-298450" algn="l" rtl="0">
              <a:spcBef>
                <a:spcPts val="0"/>
              </a:spcBef>
              <a:spcAft>
                <a:spcPts val="0"/>
              </a:spcAft>
              <a:buSzPts val="1100"/>
              <a:buChar char="●"/>
            </a:pPr>
            <a:r>
              <a:rPr lang="en"/>
              <a:t>Instead of comparing the aerosol from e-cigarettes to secondhand smoke, we should be comparing it to clean air.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1f914bbe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1f914bbe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Speaker Notes:</a:t>
            </a:r>
            <a:endParaRPr>
              <a:highlight>
                <a:srgbClr val="FFFFFF"/>
              </a:highlight>
            </a:endParaRPr>
          </a:p>
          <a:p>
            <a:pPr marL="457200" lvl="0" indent="0" algn="l" rtl="0">
              <a:spcBef>
                <a:spcPts val="0"/>
              </a:spcBef>
              <a:spcAft>
                <a:spcPts val="0"/>
              </a:spcAft>
              <a:buNone/>
            </a:pPr>
            <a:endParaRPr>
              <a:highlight>
                <a:srgbClr val="FFFFFF"/>
              </a:highlight>
            </a:endParaRPr>
          </a:p>
          <a:p>
            <a:pPr marL="457200" lvl="0" indent="-298450" algn="l" rtl="0">
              <a:spcBef>
                <a:spcPts val="0"/>
              </a:spcBef>
              <a:spcAft>
                <a:spcPts val="0"/>
              </a:spcAft>
              <a:buSzPts val="1100"/>
              <a:buChar char="●"/>
            </a:pPr>
            <a:r>
              <a:rPr lang="en">
                <a:highlight>
                  <a:srgbClr val="FFFFFF"/>
                </a:highlight>
              </a:rPr>
              <a:t>Menthol’s minty, cooling effect helps mask the harshness of cigarette smoke and e-cigarette aerosol, reducing airway pain and irritation. </a:t>
            </a:r>
            <a:endParaRPr>
              <a:highlight>
                <a:srgbClr val="FFFFFF"/>
              </a:highlight>
            </a:endParaRPr>
          </a:p>
          <a:p>
            <a:pPr marL="457200" lvl="0" indent="-298450" algn="l" rtl="0">
              <a:spcBef>
                <a:spcPts val="0"/>
              </a:spcBef>
              <a:spcAft>
                <a:spcPts val="0"/>
              </a:spcAft>
              <a:buSzPts val="1100"/>
              <a:buChar char="●"/>
            </a:pPr>
            <a:r>
              <a:rPr lang="en">
                <a:highlight>
                  <a:srgbClr val="FFFFFF"/>
                </a:highlight>
              </a:rPr>
              <a:t>Because of this, many people believe menthol products are less harmful. Nothing could be further from the truth.</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d521de69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d521de69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Speaker Notes: </a:t>
            </a:r>
            <a:endParaRPr/>
          </a:p>
          <a:p>
            <a:pPr marL="0" lvl="0" indent="0" algn="l" rtl="0">
              <a:spcBef>
                <a:spcPts val="0"/>
              </a:spcBef>
              <a:spcAft>
                <a:spcPts val="0"/>
              </a:spcAft>
              <a:buNone/>
            </a:pPr>
            <a:endParaRPr/>
          </a:p>
          <a:p>
            <a:pPr marL="0" lvl="0" indent="0" algn="l" rtl="0">
              <a:spcBef>
                <a:spcPts val="0"/>
              </a:spcBef>
              <a:spcAft>
                <a:spcPts val="0"/>
              </a:spcAft>
              <a:buNone/>
            </a:pPr>
            <a:r>
              <a:rPr lang="en"/>
              <a:t>Overall takeaways for this section:</a:t>
            </a:r>
            <a:endParaRPr/>
          </a:p>
          <a:p>
            <a:pPr marL="457200" lvl="0" indent="-298450" algn="l" rtl="0">
              <a:spcBef>
                <a:spcPts val="0"/>
              </a:spcBef>
              <a:spcAft>
                <a:spcPts val="0"/>
              </a:spcAft>
              <a:buSzPts val="1100"/>
              <a:buChar char="●"/>
            </a:pPr>
            <a:r>
              <a:rPr lang="en"/>
              <a:t>Basic understanding of your alliance.</a:t>
            </a:r>
            <a:endParaRPr/>
          </a:p>
          <a:p>
            <a:pPr marL="0" lvl="0" indent="0" algn="l" rtl="0">
              <a:spcBef>
                <a:spcPts val="0"/>
              </a:spcBef>
              <a:spcAft>
                <a:spcPts val="0"/>
              </a:spcAft>
              <a:buNone/>
            </a:pPr>
            <a:endParaRPr/>
          </a:p>
          <a:p>
            <a:pPr marL="0" lvl="0" indent="0" algn="l" rtl="0">
              <a:spcBef>
                <a:spcPts val="0"/>
              </a:spcBef>
              <a:spcAft>
                <a:spcPts val="0"/>
              </a:spcAft>
              <a:buNone/>
            </a:pPr>
            <a:r>
              <a:rPr lang="en"/>
              <a:t>Ideas:</a:t>
            </a:r>
            <a:endParaRPr/>
          </a:p>
          <a:p>
            <a:pPr marL="457200" lvl="0" indent="-298450" algn="l" rtl="0">
              <a:spcBef>
                <a:spcPts val="0"/>
              </a:spcBef>
              <a:spcAft>
                <a:spcPts val="0"/>
              </a:spcAft>
              <a:buSzPts val="1100"/>
              <a:buChar char="●"/>
            </a:pPr>
            <a:r>
              <a:rPr lang="en"/>
              <a:t>Add your logo to this slide</a:t>
            </a:r>
            <a:endParaRPr/>
          </a:p>
          <a:p>
            <a:pPr marL="457200" lvl="0" indent="-298450" algn="l" rtl="0">
              <a:spcBef>
                <a:spcPts val="0"/>
              </a:spcBef>
              <a:spcAft>
                <a:spcPts val="0"/>
              </a:spcAft>
              <a:buSzPts val="1100"/>
              <a:buChar char="●"/>
            </a:pPr>
            <a:r>
              <a:rPr lang="en"/>
              <a:t>Add slides with bullet points highlighting your coverage area, information about your alliance and populations of focus, etc.</a:t>
            </a:r>
            <a:endParaRPr/>
          </a:p>
          <a:p>
            <a:pPr marL="457200" lvl="0" indent="-298450" algn="l" rtl="0">
              <a:spcBef>
                <a:spcPts val="0"/>
              </a:spcBef>
              <a:spcAft>
                <a:spcPts val="0"/>
              </a:spcAft>
              <a:buSzPts val="1100"/>
              <a:buChar char="●"/>
            </a:pPr>
            <a:r>
              <a:rPr lang="en"/>
              <a:t>Include pictures</a:t>
            </a:r>
            <a:endParaRPr/>
          </a:p>
          <a:p>
            <a:pPr marL="457200" lvl="0" indent="-298450" algn="l" rtl="0">
              <a:spcBef>
                <a:spcPts val="0"/>
              </a:spcBef>
              <a:spcAft>
                <a:spcPts val="0"/>
              </a:spcAft>
              <a:buSzPts val="1100"/>
              <a:buChar char="●"/>
            </a:pPr>
            <a:r>
              <a:rPr lang="en"/>
              <a:t>Keep it a little basic to leave room for more in-depth information at the end in the section about local efforts to address tobacco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d521de69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d521de69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Add slides here to provide some information on what your alliance is doing to address tobacco issues in your area. Again, think about what will be most important / interesting / relevant to your audience.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1f914bbe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1f914bbe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Link the alliance work to these efforts. For example, our alliance works with statewide agencies like First Breath and the Quit Line to help people quit, Our alliance works closely with schools and retailers to keep youth from starting to use tobacco.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175be28fb_4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9175be28fb_4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Share work your alliance/coalition has done to protect people from the dangers of secondhand smoke by adding e-cigarettes to municipal ordinances, multi-unit housing, First Breath etc. </a:t>
            </a:r>
            <a:endParaRPr/>
          </a:p>
          <a:p>
            <a:pPr marL="457200" lvl="0" indent="-298450" algn="l" rtl="0">
              <a:spcBef>
                <a:spcPts val="0"/>
              </a:spcBef>
              <a:spcAft>
                <a:spcPts val="0"/>
              </a:spcAft>
              <a:buSzPts val="1100"/>
              <a:buChar char="●"/>
            </a:pPr>
            <a:r>
              <a:rPr lang="en"/>
              <a:t>This is your opportunity to add stories to bring the issue close to home and showcase the work being done by the alliance/coalition.</a:t>
            </a:r>
            <a:endParaRPr/>
          </a:p>
        </p:txBody>
      </p:sp>
      <p:sp>
        <p:nvSpPr>
          <p:cNvPr id="282" name="Google Shape;282;g9175be28fb_4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908e4cf95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908e4cf95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Share anything else that’s been done locally related to local tobacco prevention efforts</a:t>
            </a:r>
            <a:endParaRPr/>
          </a:p>
          <a:p>
            <a:pPr marL="457200" lvl="0" indent="-298450" algn="l" rtl="0">
              <a:spcBef>
                <a:spcPts val="0"/>
              </a:spcBef>
              <a:spcAft>
                <a:spcPts val="0"/>
              </a:spcAft>
              <a:buSzPts val="1100"/>
              <a:buChar char="●"/>
            </a:pPr>
            <a:r>
              <a:rPr lang="en"/>
              <a:t>What’s been accomplished? </a:t>
            </a:r>
            <a:endParaRPr/>
          </a:p>
          <a:p>
            <a:pPr marL="457200" lvl="0" indent="-298450" algn="l" rtl="0">
              <a:spcBef>
                <a:spcPts val="0"/>
              </a:spcBef>
              <a:spcAft>
                <a:spcPts val="0"/>
              </a:spcAft>
              <a:buSzPts val="1100"/>
              <a:buChar char="●"/>
            </a:pPr>
            <a:r>
              <a:rPr lang="en"/>
              <a:t>Where are we headed? </a:t>
            </a:r>
            <a:endParaRPr/>
          </a:p>
          <a:p>
            <a:pPr marL="457200" lvl="0" indent="-298450" algn="l" rtl="0">
              <a:spcBef>
                <a:spcPts val="0"/>
              </a:spcBef>
              <a:spcAft>
                <a:spcPts val="0"/>
              </a:spcAft>
              <a:buSzPts val="1100"/>
              <a:buChar char="●"/>
            </a:pPr>
            <a:r>
              <a:rPr lang="en"/>
              <a:t>How to get involved.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50a002cb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50a002cb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 </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Ending Slide</a:t>
            </a:r>
            <a:endParaRPr/>
          </a:p>
          <a:p>
            <a:pPr marL="457200" lvl="0" indent="-298450" algn="l" rtl="0">
              <a:spcBef>
                <a:spcPts val="0"/>
              </a:spcBef>
              <a:spcAft>
                <a:spcPts val="0"/>
              </a:spcAft>
              <a:buSzPts val="1100"/>
              <a:buChar char="●"/>
            </a:pPr>
            <a:r>
              <a:rPr lang="en"/>
              <a:t>Insert logo</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50a002cbd_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50a002cbd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175be28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9175be28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New research from the Journal of Adolescent Health demonstrates young people who have ever used e-cigarettes are more likely to be diagnosed with COVID-19..</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20c781f5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20c781f5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50a002cbd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950a002cbd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Share anything that recently happened nationally that could be relevant to your audience (example: Tobacco 21 or CA passing a flavor restriction)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d521de69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d521de69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If you’d like to discuss funding somewhere in the presentation, consider including this info from the education packet.</a:t>
            </a:r>
            <a:endParaRPr/>
          </a:p>
          <a:p>
            <a:pPr marL="457200" lvl="0" indent="-298450" algn="l" rtl="0">
              <a:spcBef>
                <a:spcPts val="0"/>
              </a:spcBef>
              <a:spcAft>
                <a:spcPts val="0"/>
              </a:spcAft>
              <a:buSzPts val="1100"/>
              <a:buChar char="●"/>
            </a:pPr>
            <a:r>
              <a:rPr lang="en"/>
              <a:t>Background information: In 2002, Wisconsin traded 25 years worth of tobacco settlement payments to partially balance a single budget.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1f914bbef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1f914bbe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Alliance map</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Speaker Notes: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 Tobacco Prevention and Control Program funds 16 Alliances across the state (13 TPC Alliances and 3 Catalyst Alliances). In addition, Wisconsin Wins activities are conducted in all counties except three. Due to limited resources, there are not Alliances and FACT groups in all counties of the state.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950a002cbd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950a002cbd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Speaker Notes:</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E-cigarettes produce an aerosol (also referred to as vapor) upon each inhalation that resembles and tastes like the smoke produced by cigars and cigarettes.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While the health effects of the aerosol are unknown, initial lab tests conducted by the FDA found detectable levels of toxic cancer-causing chemicals, including an ingredient used in anti-freeze.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10 known carcinogens, heavy metals (including tin, silver, copper, and lead) and volatile organic compounds have been identified in the e-cigarette aerosol.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91f914bbe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91f914bbe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Potential resources to share, depending on audience.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d521de69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d521de69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521de69a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521de69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 </a:t>
            </a:r>
            <a:endParaRPr/>
          </a:p>
          <a:p>
            <a:pPr marL="0" lvl="0" indent="0" algn="l" rtl="0">
              <a:spcBef>
                <a:spcPts val="0"/>
              </a:spcBef>
              <a:spcAft>
                <a:spcPts val="0"/>
              </a:spcAft>
              <a:buNone/>
            </a:pPr>
            <a:endParaRPr>
              <a:highlight>
                <a:srgbClr val="FFFFFF"/>
              </a:highlight>
            </a:endParaRPr>
          </a:p>
          <a:p>
            <a:pPr marL="457200" lvl="0" indent="-298450" algn="l" rtl="0">
              <a:spcBef>
                <a:spcPts val="0"/>
              </a:spcBef>
              <a:spcAft>
                <a:spcPts val="0"/>
              </a:spcAft>
              <a:buSzPts val="1100"/>
              <a:buChar char="●"/>
            </a:pPr>
            <a:r>
              <a:rPr lang="en">
                <a:highlight>
                  <a:srgbClr val="FFFFFF"/>
                </a:highlight>
              </a:rPr>
              <a:t>Though adult smoking has decreased in Wisconsin, tobacco is still the leading cause of preventable death in the state.</a:t>
            </a:r>
            <a:endParaRPr>
              <a:highlight>
                <a:srgbClr val="FFFFFF"/>
              </a:highlight>
            </a:endParaRPr>
          </a:p>
          <a:p>
            <a:pPr marL="457200" lvl="0" indent="-298450" algn="l" rtl="0">
              <a:spcBef>
                <a:spcPts val="0"/>
              </a:spcBef>
              <a:spcAft>
                <a:spcPts val="0"/>
              </a:spcAft>
              <a:buSzPts val="1100"/>
              <a:buChar char="●"/>
            </a:pPr>
            <a:r>
              <a:rPr lang="en">
                <a:highlight>
                  <a:srgbClr val="FFFFFF"/>
                </a:highlight>
              </a:rPr>
              <a:t>Source: </a:t>
            </a:r>
            <a:r>
              <a:rPr lang="en" u="sng">
                <a:highlight>
                  <a:srgbClr val="FFFFFF"/>
                </a:highlight>
                <a:hlinkClick r:id="rId3"/>
              </a:rPr>
              <a:t>https://www.tobaccofreekids.org/problem/toll-us/wisconsin</a:t>
            </a:r>
            <a:r>
              <a:rPr lang="en">
                <a:highlight>
                  <a:srgbClr val="FFFFFF"/>
                </a:highlight>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08e4cf95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08e4cf95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Speaker Notes: </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SzPts val="1100"/>
              <a:buChar char="●"/>
            </a:pPr>
            <a:r>
              <a:rPr lang="en"/>
              <a:t>Tobacco use is expensive — and not only for the user.</a:t>
            </a:r>
            <a:endParaRPr/>
          </a:p>
          <a:p>
            <a:pPr marL="457200" lvl="0" indent="-298450" algn="l" rtl="0">
              <a:spcBef>
                <a:spcPts val="0"/>
              </a:spcBef>
              <a:spcAft>
                <a:spcPts val="0"/>
              </a:spcAft>
              <a:buSzPts val="1100"/>
              <a:buChar char="●"/>
            </a:pPr>
            <a:r>
              <a:rPr lang="en"/>
              <a:t>Source: </a:t>
            </a:r>
            <a:r>
              <a:rPr lang="en" u="sng">
                <a:solidFill>
                  <a:schemeClr val="hlink"/>
                </a:solidFill>
                <a:hlinkClick r:id="rId3"/>
              </a:rPr>
              <a:t>https://www.tobaccofreekids.org/problem/toll-us/wisconsin</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04499892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04499892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Speaker Notes: </a:t>
            </a:r>
            <a:endParaRPr>
              <a:solidFill>
                <a:schemeClr val="dk1"/>
              </a:solidFill>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Use this slide to add information about tobacco issues that are specific to your local area. Consider the issues that are most likely to be of interest to your specific audience.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d521de69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d521de69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0" lvl="0" indent="0" algn="l" rtl="0">
              <a:spcBef>
                <a:spcPts val="0"/>
              </a:spcBef>
              <a:spcAft>
                <a:spcPts val="0"/>
              </a:spcAft>
              <a:buNone/>
            </a:pPr>
            <a:endParaRPr/>
          </a:p>
          <a:p>
            <a:pPr marL="0" lvl="0" indent="0" algn="l" rtl="0">
              <a:spcBef>
                <a:spcPts val="0"/>
              </a:spcBef>
              <a:spcAft>
                <a:spcPts val="0"/>
              </a:spcAft>
              <a:buNone/>
            </a:pPr>
            <a:r>
              <a:rPr lang="en"/>
              <a:t>SLIDE DIRECTIONS: Pick and choose dates that are relevant to you and your audience and make your slide personalized based on the timeline</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a:t>
            </a:r>
            <a:endParaRPr/>
          </a:p>
          <a:p>
            <a:pPr marL="0" lvl="0" indent="457200" algn="l" rtl="0">
              <a:spcBef>
                <a:spcPts val="0"/>
              </a:spcBef>
              <a:spcAft>
                <a:spcPts val="0"/>
              </a:spcAft>
              <a:buNone/>
            </a:pPr>
            <a:r>
              <a:rPr lang="en"/>
              <a:t>2010 - Smokefree Air Law Passes</a:t>
            </a:r>
            <a:endParaRPr/>
          </a:p>
          <a:p>
            <a:pPr marL="0" lvl="0" indent="457200" algn="l" rtl="0">
              <a:spcBef>
                <a:spcPts val="0"/>
              </a:spcBef>
              <a:spcAft>
                <a:spcPts val="0"/>
              </a:spcAft>
              <a:buNone/>
            </a:pPr>
            <a:r>
              <a:rPr lang="en"/>
              <a:t>2018 - Wausau passed smoke free parks </a:t>
            </a:r>
            <a:endParaRPr/>
          </a:p>
          <a:p>
            <a:pPr marL="0" lvl="0" indent="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hlink"/>
                </a:solidFill>
                <a:hlinkClick r:id="rId3"/>
              </a:rPr>
              <a:t>https://tobwis.org/documents/451/Orientation_Kit_Policy_timeline.pdf</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5" name="Google Shape;55;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1600"/>
              </a:spcBef>
              <a:spcAft>
                <a:spcPts val="0"/>
              </a:spcAft>
              <a:buClr>
                <a:schemeClr val="dk1"/>
              </a:buClr>
              <a:buSzPts val="1400"/>
              <a:buChar char="○"/>
              <a:defRPr sz="1100"/>
            </a:lvl2pPr>
            <a:lvl3pPr marL="1371600" lvl="2" indent="-317500" algn="l">
              <a:lnSpc>
                <a:spcPct val="90000"/>
              </a:lnSpc>
              <a:spcBef>
                <a:spcPts val="1600"/>
              </a:spcBef>
              <a:spcAft>
                <a:spcPts val="0"/>
              </a:spcAft>
              <a:buClr>
                <a:schemeClr val="dk1"/>
              </a:buClr>
              <a:buSzPts val="1400"/>
              <a:buChar char="■"/>
              <a:defRPr sz="1100"/>
            </a:lvl3pPr>
            <a:lvl4pPr marL="1828800" lvl="3" indent="-317500" algn="l">
              <a:lnSpc>
                <a:spcPct val="90000"/>
              </a:lnSpc>
              <a:spcBef>
                <a:spcPts val="1600"/>
              </a:spcBef>
              <a:spcAft>
                <a:spcPts val="0"/>
              </a:spcAft>
              <a:buClr>
                <a:schemeClr val="dk1"/>
              </a:buClr>
              <a:buSzPts val="1400"/>
              <a:buChar char="●"/>
              <a:defRPr sz="1100"/>
            </a:lvl4pPr>
            <a:lvl5pPr marL="2286000" lvl="4" indent="-317500" algn="l">
              <a:lnSpc>
                <a:spcPct val="90000"/>
              </a:lnSpc>
              <a:spcBef>
                <a:spcPts val="1600"/>
              </a:spcBef>
              <a:spcAft>
                <a:spcPts val="0"/>
              </a:spcAft>
              <a:buClr>
                <a:schemeClr val="dk1"/>
              </a:buClr>
              <a:buSzPts val="1400"/>
              <a:buChar char="○"/>
              <a:defRPr sz="1100"/>
            </a:lvl5pPr>
            <a:lvl6pPr marL="2743200" lvl="5" indent="-317500" algn="l">
              <a:lnSpc>
                <a:spcPct val="90000"/>
              </a:lnSpc>
              <a:spcBef>
                <a:spcPts val="1600"/>
              </a:spcBef>
              <a:spcAft>
                <a:spcPts val="0"/>
              </a:spcAft>
              <a:buClr>
                <a:schemeClr val="dk1"/>
              </a:buClr>
              <a:buSzPts val="1400"/>
              <a:buChar char="■"/>
              <a:defRPr sz="1100"/>
            </a:lvl6pPr>
            <a:lvl7pPr marL="3200400" lvl="6" indent="-317500" algn="l">
              <a:lnSpc>
                <a:spcPct val="90000"/>
              </a:lnSpc>
              <a:spcBef>
                <a:spcPts val="1600"/>
              </a:spcBef>
              <a:spcAft>
                <a:spcPts val="0"/>
              </a:spcAft>
              <a:buClr>
                <a:schemeClr val="dk1"/>
              </a:buClr>
              <a:buSzPts val="1400"/>
              <a:buChar char="●"/>
              <a:defRPr sz="1100"/>
            </a:lvl7pPr>
            <a:lvl8pPr marL="3657600" lvl="7" indent="-317500" algn="l">
              <a:lnSpc>
                <a:spcPct val="90000"/>
              </a:lnSpc>
              <a:spcBef>
                <a:spcPts val="1600"/>
              </a:spcBef>
              <a:spcAft>
                <a:spcPts val="0"/>
              </a:spcAft>
              <a:buClr>
                <a:schemeClr val="dk1"/>
              </a:buClr>
              <a:buSzPts val="1400"/>
              <a:buChar char="○"/>
              <a:defRPr sz="1100"/>
            </a:lvl8pPr>
            <a:lvl9pPr marL="4114800" lvl="8" indent="-317500" algn="l">
              <a:lnSpc>
                <a:spcPct val="90000"/>
              </a:lnSpc>
              <a:spcBef>
                <a:spcPts val="1600"/>
              </a:spcBef>
              <a:spcAft>
                <a:spcPts val="1600"/>
              </a:spcAft>
              <a:buClr>
                <a:schemeClr val="dk1"/>
              </a:buClr>
              <a:buSzPts val="1400"/>
              <a:buChar char="■"/>
              <a:defRPr sz="1100"/>
            </a:lvl9pPr>
          </a:lstStyle>
          <a:p>
            <a:endParaRPr/>
          </a:p>
        </p:txBody>
      </p:sp>
      <p:sp>
        <p:nvSpPr>
          <p:cNvPr id="56" name="Google Shape;56;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7" name="Google Shape;57;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8" name="Google Shape;58;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222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36971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b="1">
                <a:solidFill>
                  <a:srgbClr val="000000"/>
                </a:solidFill>
              </a:defRPr>
            </a:lvl1pPr>
            <a:lvl2pPr lvl="1">
              <a:buNone/>
              <a:defRPr b="1">
                <a:solidFill>
                  <a:srgbClr val="000000"/>
                </a:solidFill>
              </a:defRPr>
            </a:lvl2pPr>
            <a:lvl3pPr lvl="2">
              <a:buNone/>
              <a:defRPr b="1">
                <a:solidFill>
                  <a:srgbClr val="000000"/>
                </a:solidFill>
              </a:defRPr>
            </a:lvl3pPr>
            <a:lvl4pPr lvl="3">
              <a:buNone/>
              <a:defRPr b="1">
                <a:solidFill>
                  <a:srgbClr val="000000"/>
                </a:solidFill>
              </a:defRPr>
            </a:lvl4pPr>
            <a:lvl5pPr lvl="4">
              <a:buNone/>
              <a:defRPr b="1">
                <a:solidFill>
                  <a:srgbClr val="000000"/>
                </a:solidFill>
              </a:defRPr>
            </a:lvl5pPr>
            <a:lvl6pPr lvl="5">
              <a:buNone/>
              <a:defRPr b="1">
                <a:solidFill>
                  <a:srgbClr val="000000"/>
                </a:solidFill>
              </a:defRPr>
            </a:lvl6pPr>
            <a:lvl7pPr lvl="6">
              <a:buNone/>
              <a:defRPr b="1">
                <a:solidFill>
                  <a:srgbClr val="000000"/>
                </a:solidFill>
              </a:defRPr>
            </a:lvl7pPr>
            <a:lvl8pPr lvl="7">
              <a:buNone/>
              <a:defRPr b="1">
                <a:solidFill>
                  <a:srgbClr val="000000"/>
                </a:solidFill>
              </a:defRPr>
            </a:lvl8pPr>
            <a:lvl9pPr lvl="8">
              <a:buNone/>
              <a:defRPr b="1">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Franklin Gothic"/>
              <a:buNone/>
              <a:defRPr sz="2800" b="1">
                <a:solidFill>
                  <a:srgbClr val="FFFFFF"/>
                </a:solidFill>
                <a:highlight>
                  <a:srgbClr val="00204E"/>
                </a:highlight>
                <a:latin typeface="Franklin Gothic"/>
                <a:ea typeface="Franklin Gothic"/>
                <a:cs typeface="Franklin Gothic"/>
                <a:sym typeface="Franklin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222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00204E"/>
              </a:buClr>
              <a:buSzPts val="1800"/>
              <a:buFont typeface="Calibri"/>
              <a:buChar char="●"/>
              <a:defRPr sz="1800">
                <a:solidFill>
                  <a:srgbClr val="00204E"/>
                </a:solidFill>
                <a:latin typeface="Calibri"/>
                <a:ea typeface="Calibri"/>
                <a:cs typeface="Calibri"/>
                <a:sym typeface="Calibri"/>
              </a:defRPr>
            </a:lvl1pPr>
            <a:lvl2pPr marL="914400" lvl="1" indent="-317500">
              <a:lnSpc>
                <a:spcPct val="115000"/>
              </a:lnSpc>
              <a:spcBef>
                <a:spcPts val="1600"/>
              </a:spcBef>
              <a:spcAft>
                <a:spcPts val="0"/>
              </a:spcAft>
              <a:buClr>
                <a:srgbClr val="00204E"/>
              </a:buClr>
              <a:buSzPts val="1400"/>
              <a:buFont typeface="Calibri"/>
              <a:buChar char="○"/>
              <a:defRPr>
                <a:solidFill>
                  <a:srgbClr val="00204E"/>
                </a:solidFill>
                <a:latin typeface="Calibri"/>
                <a:ea typeface="Calibri"/>
                <a:cs typeface="Calibri"/>
                <a:sym typeface="Calibri"/>
              </a:defRPr>
            </a:lvl2pPr>
            <a:lvl3pPr marL="1371600" lvl="2" indent="-317500">
              <a:lnSpc>
                <a:spcPct val="115000"/>
              </a:lnSpc>
              <a:spcBef>
                <a:spcPts val="1600"/>
              </a:spcBef>
              <a:spcAft>
                <a:spcPts val="0"/>
              </a:spcAft>
              <a:buClr>
                <a:srgbClr val="00204E"/>
              </a:buClr>
              <a:buSzPts val="1400"/>
              <a:buFont typeface="Calibri"/>
              <a:buChar char="■"/>
              <a:defRPr>
                <a:solidFill>
                  <a:srgbClr val="00204E"/>
                </a:solidFill>
                <a:latin typeface="Calibri"/>
                <a:ea typeface="Calibri"/>
                <a:cs typeface="Calibri"/>
                <a:sym typeface="Calibri"/>
              </a:defRPr>
            </a:lvl3pPr>
            <a:lvl4pPr marL="1828800" lvl="3" indent="-317500">
              <a:lnSpc>
                <a:spcPct val="115000"/>
              </a:lnSpc>
              <a:spcBef>
                <a:spcPts val="1600"/>
              </a:spcBef>
              <a:spcAft>
                <a:spcPts val="0"/>
              </a:spcAft>
              <a:buClr>
                <a:srgbClr val="00204E"/>
              </a:buClr>
              <a:buSzPts val="1400"/>
              <a:buFont typeface="Calibri"/>
              <a:buChar char="●"/>
              <a:defRPr>
                <a:solidFill>
                  <a:srgbClr val="00204E"/>
                </a:solidFill>
                <a:latin typeface="Calibri"/>
                <a:ea typeface="Calibri"/>
                <a:cs typeface="Calibri"/>
                <a:sym typeface="Calibri"/>
              </a:defRPr>
            </a:lvl4pPr>
            <a:lvl5pPr marL="2286000" lvl="4" indent="-317500">
              <a:lnSpc>
                <a:spcPct val="115000"/>
              </a:lnSpc>
              <a:spcBef>
                <a:spcPts val="1600"/>
              </a:spcBef>
              <a:spcAft>
                <a:spcPts val="0"/>
              </a:spcAft>
              <a:buClr>
                <a:srgbClr val="00204E"/>
              </a:buClr>
              <a:buSzPts val="1400"/>
              <a:buFont typeface="Calibri"/>
              <a:buChar char="○"/>
              <a:defRPr>
                <a:solidFill>
                  <a:srgbClr val="00204E"/>
                </a:solidFill>
                <a:latin typeface="Calibri"/>
                <a:ea typeface="Calibri"/>
                <a:cs typeface="Calibri"/>
                <a:sym typeface="Calibri"/>
              </a:defRPr>
            </a:lvl5pPr>
            <a:lvl6pPr marL="2743200" lvl="5" indent="-317500">
              <a:lnSpc>
                <a:spcPct val="115000"/>
              </a:lnSpc>
              <a:spcBef>
                <a:spcPts val="1600"/>
              </a:spcBef>
              <a:spcAft>
                <a:spcPts val="0"/>
              </a:spcAft>
              <a:buClr>
                <a:srgbClr val="00204E"/>
              </a:buClr>
              <a:buSzPts val="1400"/>
              <a:buFont typeface="Calibri"/>
              <a:buChar char="■"/>
              <a:defRPr>
                <a:solidFill>
                  <a:srgbClr val="00204E"/>
                </a:solidFill>
                <a:latin typeface="Calibri"/>
                <a:ea typeface="Calibri"/>
                <a:cs typeface="Calibri"/>
                <a:sym typeface="Calibri"/>
              </a:defRPr>
            </a:lvl6pPr>
            <a:lvl7pPr marL="3200400" lvl="6" indent="-317500">
              <a:lnSpc>
                <a:spcPct val="115000"/>
              </a:lnSpc>
              <a:spcBef>
                <a:spcPts val="1600"/>
              </a:spcBef>
              <a:spcAft>
                <a:spcPts val="0"/>
              </a:spcAft>
              <a:buClr>
                <a:srgbClr val="00204E"/>
              </a:buClr>
              <a:buSzPts val="1400"/>
              <a:buFont typeface="Calibri"/>
              <a:buChar char="●"/>
              <a:defRPr>
                <a:solidFill>
                  <a:srgbClr val="00204E"/>
                </a:solidFill>
                <a:latin typeface="Calibri"/>
                <a:ea typeface="Calibri"/>
                <a:cs typeface="Calibri"/>
                <a:sym typeface="Calibri"/>
              </a:defRPr>
            </a:lvl7pPr>
            <a:lvl8pPr marL="3657600" lvl="7" indent="-317500">
              <a:lnSpc>
                <a:spcPct val="115000"/>
              </a:lnSpc>
              <a:spcBef>
                <a:spcPts val="1600"/>
              </a:spcBef>
              <a:spcAft>
                <a:spcPts val="0"/>
              </a:spcAft>
              <a:buClr>
                <a:srgbClr val="00204E"/>
              </a:buClr>
              <a:buSzPts val="1400"/>
              <a:buFont typeface="Calibri"/>
              <a:buChar char="○"/>
              <a:defRPr>
                <a:solidFill>
                  <a:srgbClr val="00204E"/>
                </a:solidFill>
                <a:latin typeface="Calibri"/>
                <a:ea typeface="Calibri"/>
                <a:cs typeface="Calibri"/>
                <a:sym typeface="Calibri"/>
              </a:defRPr>
            </a:lvl8pPr>
            <a:lvl9pPr marL="4114800" lvl="8" indent="-317500">
              <a:lnSpc>
                <a:spcPct val="115000"/>
              </a:lnSpc>
              <a:spcBef>
                <a:spcPts val="1600"/>
              </a:spcBef>
              <a:spcAft>
                <a:spcPts val="1600"/>
              </a:spcAft>
              <a:buClr>
                <a:srgbClr val="00204E"/>
              </a:buClr>
              <a:buSzPts val="1400"/>
              <a:buFont typeface="Calibri"/>
              <a:buChar char="■"/>
              <a:defRPr>
                <a:solidFill>
                  <a:srgbClr val="00204E"/>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flipH="1">
            <a:off x="0" y="4374475"/>
            <a:ext cx="9144000" cy="769200"/>
          </a:xfrm>
          <a:prstGeom prst="rtTriangl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5" y="4374475"/>
            <a:ext cx="4058400" cy="769200"/>
          </a:xfrm>
          <a:prstGeom prst="rtTriangle">
            <a:avLst/>
          </a:prstGeom>
          <a:solidFill>
            <a:srgbClr val="FFFFFF"/>
          </a:solidFill>
          <a:ln w="2857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a:blip r:embed="rId14">
            <a:alphaModFix/>
          </a:blip>
          <a:stretch>
            <a:fillRect/>
          </a:stretch>
        </p:blipFill>
        <p:spPr>
          <a:xfrm>
            <a:off x="159275" y="4727213"/>
            <a:ext cx="1057625" cy="265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b41__v4Vt6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vox.com/2019/1/25/18194953/vape-juul-e-cigarette-market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8" Type="http://schemas.openxmlformats.org/officeDocument/2006/relationships/hyperlink" Target="https://www.dhs.wisconsin.gov/non-dhs/dph/e-cigarette-letter-schools-jan2020.pdf" TargetMode="External"/><Relationship Id="rId3" Type="http://schemas.openxmlformats.org/officeDocument/2006/relationships/hyperlink" Target="https://www.dhs.wisconsin.gov/tobaccoischanging/index.htm" TargetMode="External"/><Relationship Id="rId7" Type="http://schemas.openxmlformats.org/officeDocument/2006/relationships/hyperlink" Target="https://www.youtube.com/watch?v=gjYT4YG7jOk"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truthinitiative.org/research-resources/emerging-tobacco-products/most-juul-related-instagram-posts-appeal-youth-culture" TargetMode="External"/><Relationship Id="rId11" Type="http://schemas.openxmlformats.org/officeDocument/2006/relationships/hyperlink" Target="https://www.dhs.wisconsin.gov/tobacco/data.htm" TargetMode="External"/><Relationship Id="rId5" Type="http://schemas.openxmlformats.org/officeDocument/2006/relationships/hyperlink" Target="https://truthinitiative.org/sites/default/files/media/files/2020/05/Vaping%20Lingo%20Dictionary_5.21_Final.pdf" TargetMode="External"/><Relationship Id="rId10" Type="http://schemas.openxmlformats.org/officeDocument/2006/relationships/hyperlink" Target="https://tobwis.org/toolkits/educational-advocacy/" TargetMode="External"/><Relationship Id="rId4" Type="http://schemas.openxmlformats.org/officeDocument/2006/relationships/hyperlink" Target="https://ctri.wisc.edu/quit-line/" TargetMode="External"/><Relationship Id="rId9" Type="http://schemas.openxmlformats.org/officeDocument/2006/relationships/hyperlink" Target="https://drive.google.com/file/d/16AtOr8SsiVbrZcjd3k1vIT47uAmxEP4H/view?usp=shar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tobaccofreekids.org/problem/toll-us/wisconsi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FIRST: How to use this slide deck</a:t>
            </a:r>
            <a:endParaRPr/>
          </a:p>
        </p:txBody>
      </p:sp>
      <p:sp>
        <p:nvSpPr>
          <p:cNvPr id="64" name="Google Shape;64;p14"/>
          <p:cNvSpPr txBox="1">
            <a:spLocks noGrp="1"/>
          </p:cNvSpPr>
          <p:nvPr>
            <p:ph type="body" idx="1"/>
          </p:nvPr>
        </p:nvSpPr>
        <p:spPr>
          <a:xfrm>
            <a:off x="311700" y="1152475"/>
            <a:ext cx="8520600" cy="32220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AutoNum type="arabicPeriod"/>
            </a:pPr>
            <a:r>
              <a:rPr lang="en" sz="1700"/>
              <a:t>Review the content of this presentation and the guiding notes on each slide, and think about your audience. Pull out any information that may not be relevant to them, and change wording where necessary. Consider retitling the presentation as necessary.</a:t>
            </a:r>
            <a:endParaRPr sz="1700"/>
          </a:p>
          <a:p>
            <a:pPr marL="457200" lvl="0" indent="-336550" algn="l" rtl="0">
              <a:spcBef>
                <a:spcPts val="0"/>
              </a:spcBef>
              <a:spcAft>
                <a:spcPts val="0"/>
              </a:spcAft>
              <a:buSzPts val="1700"/>
              <a:buAutoNum type="arabicPeriod"/>
            </a:pPr>
            <a:r>
              <a:rPr lang="en" sz="1700"/>
              <a:t>Insert local information and data where indicated — especially on issues that will speak to your audience.</a:t>
            </a:r>
            <a:endParaRPr sz="1700"/>
          </a:p>
          <a:p>
            <a:pPr marL="457200" lvl="0" indent="-336550" algn="l" rtl="0">
              <a:spcBef>
                <a:spcPts val="0"/>
              </a:spcBef>
              <a:spcAft>
                <a:spcPts val="0"/>
              </a:spcAft>
              <a:buSzPts val="1700"/>
              <a:buAutoNum type="arabicPeriod"/>
            </a:pPr>
            <a:r>
              <a:rPr lang="en" sz="1700"/>
              <a:t>Remove any slides or information that are not relevant for your purposes.</a:t>
            </a:r>
            <a:endParaRPr sz="1700"/>
          </a:p>
          <a:p>
            <a:pPr marL="457200" lvl="0" indent="-336550" algn="l" rtl="0">
              <a:spcBef>
                <a:spcPts val="0"/>
              </a:spcBef>
              <a:spcAft>
                <a:spcPts val="0"/>
              </a:spcAft>
              <a:buSzPts val="1700"/>
              <a:buAutoNum type="arabicPeriod"/>
            </a:pPr>
            <a:r>
              <a:rPr lang="en" sz="1700"/>
              <a:t>OPTIONAL: The appendix at the end contains resources (videos, images, etc.) that may be helpful throughout the presentation. Review these and place them where desired in the presentation.</a:t>
            </a:r>
            <a:endParaRPr sz="1700"/>
          </a:p>
          <a:p>
            <a:pPr marL="457200" lvl="0" indent="-336550" algn="l" rtl="0">
              <a:spcBef>
                <a:spcPts val="0"/>
              </a:spcBef>
              <a:spcAft>
                <a:spcPts val="0"/>
              </a:spcAft>
              <a:buSzPts val="1700"/>
              <a:buAutoNum type="arabicPeriod"/>
            </a:pPr>
            <a:r>
              <a:rPr lang="en" sz="1700"/>
              <a:t>DELETE THIS SLIDE and the appendix before presenting!</a:t>
            </a:r>
            <a:endParaRPr sz="1700"/>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4D3C0CF-790C-4689-AFF4-50FA3B6BDBBE}"/>
              </a:ext>
            </a:extLst>
          </p:cNvPr>
          <p:cNvPicPr>
            <a:picLocks noChangeAspect="1"/>
          </p:cNvPicPr>
          <p:nvPr/>
        </p:nvPicPr>
        <p:blipFill rotWithShape="1">
          <a:blip r:embed="rId3"/>
          <a:srcRect l="5055" r="7215" b="4726"/>
          <a:stretch/>
        </p:blipFill>
        <p:spPr>
          <a:xfrm rot="1064501">
            <a:off x="4690421" y="727787"/>
            <a:ext cx="4165004" cy="3146530"/>
          </a:xfrm>
          <a:prstGeom prst="rect">
            <a:avLst/>
          </a:prstGeom>
        </p:spPr>
      </p:pic>
      <p:sp>
        <p:nvSpPr>
          <p:cNvPr id="126" name="Google Shape;126;p2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Industry targeting </a:t>
            </a:r>
            <a:br>
              <a:rPr lang="en" dirty="0"/>
            </a:br>
            <a:r>
              <a:rPr lang="en" dirty="0"/>
              <a:t>and other factors</a:t>
            </a:r>
            <a:br>
              <a:rPr lang="en" dirty="0"/>
            </a:br>
            <a:r>
              <a:rPr lang="en" dirty="0"/>
              <a:t>drive up tobacco use.</a:t>
            </a:r>
            <a:endParaRPr dirty="0"/>
          </a:p>
        </p:txBody>
      </p:sp>
      <p:sp>
        <p:nvSpPr>
          <p:cNvPr id="127" name="Google Shape;12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33" name="Google Shape;133;p24"/>
          <p:cNvSpPr txBox="1">
            <a:spLocks noGrp="1"/>
          </p:cNvSpPr>
          <p:nvPr>
            <p:ph type="title"/>
          </p:nvPr>
        </p:nvSpPr>
        <p:spPr>
          <a:xfrm>
            <a:off x="172675" y="193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Industry Targeting </a:t>
            </a:r>
            <a:endParaRPr/>
          </a:p>
        </p:txBody>
      </p:sp>
      <p:pic>
        <p:nvPicPr>
          <p:cNvPr id="134" name="Google Shape;134;p24"/>
          <p:cNvPicPr preferRelativeResize="0"/>
          <p:nvPr/>
        </p:nvPicPr>
        <p:blipFill>
          <a:blip r:embed="rId3">
            <a:alphaModFix/>
          </a:blip>
          <a:stretch>
            <a:fillRect/>
          </a:stretch>
        </p:blipFill>
        <p:spPr>
          <a:xfrm>
            <a:off x="272750" y="1065663"/>
            <a:ext cx="2171775" cy="2583647"/>
          </a:xfrm>
          <a:prstGeom prst="rect">
            <a:avLst/>
          </a:prstGeom>
          <a:noFill/>
          <a:ln>
            <a:noFill/>
          </a:ln>
        </p:spPr>
      </p:pic>
      <p:pic>
        <p:nvPicPr>
          <p:cNvPr id="135" name="Google Shape;135;p24"/>
          <p:cNvPicPr preferRelativeResize="0"/>
          <p:nvPr/>
        </p:nvPicPr>
        <p:blipFill>
          <a:blip r:embed="rId4">
            <a:alphaModFix/>
          </a:blip>
          <a:stretch>
            <a:fillRect/>
          </a:stretch>
        </p:blipFill>
        <p:spPr>
          <a:xfrm>
            <a:off x="2658625" y="1024625"/>
            <a:ext cx="1830640" cy="2693225"/>
          </a:xfrm>
          <a:prstGeom prst="rect">
            <a:avLst/>
          </a:prstGeom>
          <a:noFill/>
          <a:ln>
            <a:noFill/>
          </a:ln>
        </p:spPr>
      </p:pic>
      <p:pic>
        <p:nvPicPr>
          <p:cNvPr id="136" name="Google Shape;136;p24"/>
          <p:cNvPicPr preferRelativeResize="0"/>
          <p:nvPr/>
        </p:nvPicPr>
        <p:blipFill>
          <a:blip r:embed="rId5">
            <a:alphaModFix/>
          </a:blip>
          <a:stretch>
            <a:fillRect/>
          </a:stretch>
        </p:blipFill>
        <p:spPr>
          <a:xfrm>
            <a:off x="4703375" y="1032500"/>
            <a:ext cx="2171771" cy="2677450"/>
          </a:xfrm>
          <a:prstGeom prst="rect">
            <a:avLst/>
          </a:prstGeom>
          <a:noFill/>
          <a:ln>
            <a:noFill/>
          </a:ln>
        </p:spPr>
      </p:pic>
      <p:pic>
        <p:nvPicPr>
          <p:cNvPr id="137" name="Google Shape;137;p24"/>
          <p:cNvPicPr preferRelativeResize="0"/>
          <p:nvPr/>
        </p:nvPicPr>
        <p:blipFill>
          <a:blip r:embed="rId6">
            <a:alphaModFix/>
          </a:blip>
          <a:stretch>
            <a:fillRect/>
          </a:stretch>
        </p:blipFill>
        <p:spPr>
          <a:xfrm>
            <a:off x="7076300" y="1018763"/>
            <a:ext cx="1944850" cy="26774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43" name="Google Shape;143;p25"/>
          <p:cNvPicPr preferRelativeResize="0"/>
          <p:nvPr/>
        </p:nvPicPr>
        <p:blipFill rotWithShape="1">
          <a:blip r:embed="rId3">
            <a:alphaModFix/>
          </a:blip>
          <a:srcRect b="3975"/>
          <a:stretch/>
        </p:blipFill>
        <p:spPr>
          <a:xfrm>
            <a:off x="1141050" y="969450"/>
            <a:ext cx="6861901" cy="3485200"/>
          </a:xfrm>
          <a:prstGeom prst="rect">
            <a:avLst/>
          </a:prstGeom>
          <a:noFill/>
          <a:ln>
            <a:noFill/>
          </a:ln>
        </p:spPr>
      </p:pic>
      <p:sp>
        <p:nvSpPr>
          <p:cNvPr id="144" name="Google Shape;144;p25"/>
          <p:cNvSpPr txBox="1">
            <a:spLocks noGrp="1"/>
          </p:cNvSpPr>
          <p:nvPr>
            <p:ph type="title"/>
          </p:nvPr>
        </p:nvSpPr>
        <p:spPr>
          <a:xfrm>
            <a:off x="172675" y="193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Industry Targeting </a:t>
            </a:r>
            <a:endParaRPr/>
          </a:p>
        </p:txBody>
      </p:sp>
      <p:sp>
        <p:nvSpPr>
          <p:cNvPr id="145" name="Google Shape;145;p25"/>
          <p:cNvSpPr txBox="1"/>
          <p:nvPr/>
        </p:nvSpPr>
        <p:spPr>
          <a:xfrm>
            <a:off x="4298250" y="4454650"/>
            <a:ext cx="40146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Source: 2018 WI Behavioral Risk Factor Surveillance System</a:t>
            </a:r>
            <a:endParaRPr sz="120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51" name="Google Shape;151;p26"/>
          <p:cNvPicPr preferRelativeResize="0"/>
          <p:nvPr/>
        </p:nvPicPr>
        <p:blipFill>
          <a:blip r:embed="rId3">
            <a:alphaModFix/>
          </a:blip>
          <a:stretch>
            <a:fillRect/>
          </a:stretch>
        </p:blipFill>
        <p:spPr>
          <a:xfrm>
            <a:off x="152400" y="1577425"/>
            <a:ext cx="8839201" cy="1988643"/>
          </a:xfrm>
          <a:prstGeom prst="rect">
            <a:avLst/>
          </a:prstGeom>
          <a:noFill/>
          <a:ln>
            <a:noFill/>
          </a:ln>
        </p:spPr>
      </p:pic>
      <p:sp>
        <p:nvSpPr>
          <p:cNvPr id="152" name="Google Shape;152;p26"/>
          <p:cNvSpPr txBox="1">
            <a:spLocks noGrp="1"/>
          </p:cNvSpPr>
          <p:nvPr>
            <p:ph type="title"/>
          </p:nvPr>
        </p:nvSpPr>
        <p:spPr>
          <a:xfrm>
            <a:off x="172675" y="193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Industry Targeting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0A7BA2-EDA3-4CD8-82E6-3686181C43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Picture 5" descr="Text&#10;&#10;Description automatically generated">
            <a:extLst>
              <a:ext uri="{FF2B5EF4-FFF2-40B4-BE49-F238E27FC236}">
                <a16:creationId xmlns:a16="http://schemas.microsoft.com/office/drawing/2014/main" id="{B23BAFF8-EE37-4FFA-B52C-AF152CE79C2C}"/>
              </a:ext>
            </a:extLst>
          </p:cNvPr>
          <p:cNvPicPr>
            <a:picLocks noChangeAspect="1"/>
          </p:cNvPicPr>
          <p:nvPr/>
        </p:nvPicPr>
        <p:blipFill rotWithShape="1">
          <a:blip r:embed="rId2"/>
          <a:srcRect b="32295"/>
          <a:stretch/>
        </p:blipFill>
        <p:spPr>
          <a:xfrm>
            <a:off x="9236" y="785092"/>
            <a:ext cx="9189742" cy="2512290"/>
          </a:xfrm>
          <a:prstGeom prst="rect">
            <a:avLst/>
          </a:prstGeom>
        </p:spPr>
      </p:pic>
    </p:spTree>
    <p:extLst>
      <p:ext uri="{BB962C8B-B14F-4D97-AF65-F5344CB8AC3E}">
        <p14:creationId xmlns:p14="http://schemas.microsoft.com/office/powerpoint/2010/main" val="9242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92F0-D07B-40EA-93E6-7D3686B4D797}"/>
              </a:ext>
            </a:extLst>
          </p:cNvPr>
          <p:cNvSpPr>
            <a:spLocks noGrp="1"/>
          </p:cNvSpPr>
          <p:nvPr>
            <p:ph type="title"/>
          </p:nvPr>
        </p:nvSpPr>
        <p:spPr>
          <a:xfrm>
            <a:off x="311700" y="1253918"/>
            <a:ext cx="8520600" cy="3704944"/>
          </a:xfrm>
        </p:spPr>
        <p:txBody>
          <a:bodyPr/>
          <a:lstStyle/>
          <a:p>
            <a:r>
              <a:rPr lang="en-US" b="0" dirty="0">
                <a:solidFill>
                  <a:srgbClr val="002060"/>
                </a:solidFill>
              </a:rPr>
              <a:t>Inequitable enforcement of tobacco prevention and control policies also contributes to racial disparities by criminalizing people of color for the purchase, possession, sale, and distribution of tobacco products.</a:t>
            </a:r>
          </a:p>
        </p:txBody>
      </p:sp>
      <p:sp>
        <p:nvSpPr>
          <p:cNvPr id="4" name="Slide Number Placeholder 3">
            <a:extLst>
              <a:ext uri="{FF2B5EF4-FFF2-40B4-BE49-F238E27FC236}">
                <a16:creationId xmlns:a16="http://schemas.microsoft.com/office/drawing/2014/main" id="{E99E8124-A778-49ED-8E22-9298559EA5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41229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800"/>
              <a:t>Industry Targeting</a:t>
            </a:r>
            <a:endParaRPr sz="2800"/>
          </a:p>
        </p:txBody>
      </p:sp>
      <p:sp>
        <p:nvSpPr>
          <p:cNvPr id="159" name="Google Shape;159;p2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000" b="1">
                <a:solidFill>
                  <a:srgbClr val="000000"/>
                </a:solidFill>
              </a:rPr>
              <a:t>16</a:t>
            </a:fld>
            <a:endParaRPr sz="1000" b="1">
              <a:solidFill>
                <a:srgbClr val="000000"/>
              </a:solidFill>
            </a:endParaRPr>
          </a:p>
        </p:txBody>
      </p:sp>
      <p:sp>
        <p:nvSpPr>
          <p:cNvPr id="160" name="Google Shape;160;p27"/>
          <p:cNvSpPr txBox="1">
            <a:spLocks noGrp="1"/>
          </p:cNvSpPr>
          <p:nvPr>
            <p:ph type="body" idx="1"/>
          </p:nvPr>
        </p:nvSpPr>
        <p:spPr>
          <a:xfrm>
            <a:off x="418825" y="1153275"/>
            <a:ext cx="8520600" cy="322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ADD INFORMATION HERE ABOUT LOCAL POPULATIONS OF FOCUS</a:t>
            </a:r>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WRAP Results</a:t>
            </a:r>
            <a:endParaRPr/>
          </a:p>
        </p:txBody>
      </p:sp>
      <p:sp>
        <p:nvSpPr>
          <p:cNvPr id="166" name="Google Shape;166;p28"/>
          <p:cNvSpPr txBox="1">
            <a:spLocks noGrp="1"/>
          </p:cNvSpPr>
          <p:nvPr>
            <p:ph type="body" idx="1"/>
          </p:nvPr>
        </p:nvSpPr>
        <p:spPr>
          <a:xfrm>
            <a:off x="311700" y="1152475"/>
            <a:ext cx="8520600" cy="322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67" name="Google Shape;16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Flavored, accessible tobacco products</a:t>
            </a:r>
            <a:br>
              <a:rPr lang="en"/>
            </a:br>
            <a:r>
              <a:rPr lang="en"/>
              <a:t>are addicting our kids.</a:t>
            </a:r>
            <a:endParaRPr/>
          </a:p>
        </p:txBody>
      </p:sp>
      <p:sp>
        <p:nvSpPr>
          <p:cNvPr id="173" name="Google Shape;17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Tobacco is Changing Campaign</a:t>
            </a:r>
            <a:endParaRPr/>
          </a:p>
        </p:txBody>
      </p:sp>
      <p:sp>
        <p:nvSpPr>
          <p:cNvPr id="179" name="Google Shape;17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180" name="Google Shape;180;p30" title="Tobacco is Changing - The Talk">
            <a:hlinkClick r:id="rId3"/>
          </p:cNvPr>
          <p:cNvPicPr preferRelativeResize="0"/>
          <p:nvPr/>
        </p:nvPicPr>
        <p:blipFill>
          <a:blip r:embed="rId4">
            <a:alphaModFix/>
          </a:blip>
          <a:stretch>
            <a:fillRect/>
          </a:stretch>
        </p:blipFill>
        <p:spPr>
          <a:xfrm>
            <a:off x="2239925" y="1152475"/>
            <a:ext cx="4423600" cy="331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Tobacco in Wisconsin</a:t>
            </a:r>
            <a:endParaRPr>
              <a:solidFill>
                <a:srgbClr val="FFFFFF"/>
              </a:solidFill>
            </a:endParaRPr>
          </a:p>
        </p:txBody>
      </p:sp>
      <p:sp>
        <p:nvSpPr>
          <p:cNvPr id="71" name="Google Shape;71;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Your Name</a:t>
            </a:r>
            <a:endParaRPr/>
          </a:p>
          <a:p>
            <a:pPr marL="0" lvl="0" indent="0" algn="ctr" rtl="0">
              <a:spcBef>
                <a:spcPts val="0"/>
              </a:spcBef>
              <a:spcAft>
                <a:spcPts val="0"/>
              </a:spcAft>
              <a:buNone/>
            </a:pPr>
            <a:r>
              <a:rPr lang="en"/>
              <a:t>Your Organization</a:t>
            </a:r>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186" name="Google Shape;186;p31"/>
          <p:cNvPicPr preferRelativeResize="0"/>
          <p:nvPr/>
        </p:nvPicPr>
        <p:blipFill>
          <a:blip r:embed="rId3">
            <a:alphaModFix/>
          </a:blip>
          <a:stretch>
            <a:fillRect/>
          </a:stretch>
        </p:blipFill>
        <p:spPr>
          <a:xfrm>
            <a:off x="152400" y="1574800"/>
            <a:ext cx="8839201" cy="15183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2"/>
          <p:cNvPicPr preferRelativeResize="0"/>
          <p:nvPr/>
        </p:nvPicPr>
        <p:blipFill rotWithShape="1">
          <a:blip r:embed="rId3">
            <a:alphaModFix/>
          </a:blip>
          <a:srcRect b="1123"/>
          <a:stretch/>
        </p:blipFill>
        <p:spPr>
          <a:xfrm>
            <a:off x="1793775" y="1231075"/>
            <a:ext cx="4700849" cy="33689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93" name="Google Shape;193;p32"/>
          <p:cNvSpPr txBox="1">
            <a:spLocks noGrp="1"/>
          </p:cNvSpPr>
          <p:nvPr>
            <p:ph type="title"/>
          </p:nvPr>
        </p:nvSpPr>
        <p:spPr>
          <a:xfrm>
            <a:off x="458850" y="352375"/>
            <a:ext cx="7370700" cy="800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800"/>
              <a:t>Latest Trends | Youth Data </a:t>
            </a:r>
            <a:endParaRPr sz="2800"/>
          </a:p>
        </p:txBody>
      </p:sp>
      <p:sp>
        <p:nvSpPr>
          <p:cNvPr id="194" name="Google Shape;194;p32"/>
          <p:cNvSpPr txBox="1">
            <a:spLocks noGrp="1"/>
          </p:cNvSpPr>
          <p:nvPr>
            <p:ph type="ftr" idx="11"/>
          </p:nvPr>
        </p:nvSpPr>
        <p:spPr>
          <a:xfrm>
            <a:off x="2601150" y="4691063"/>
            <a:ext cx="3086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200" b="1">
                <a:latin typeface="Calibri"/>
                <a:ea typeface="Calibri"/>
                <a:cs typeface="Calibri"/>
                <a:sym typeface="Calibri"/>
              </a:rPr>
              <a:t>Source: WI Department of Health Services  </a:t>
            </a:r>
            <a:endParaRPr sz="1200" b="1">
              <a:latin typeface="Calibri"/>
              <a:ea typeface="Calibri"/>
              <a:cs typeface="Calibri"/>
              <a:sym typeface="Calibri"/>
            </a:endParaRPr>
          </a:p>
        </p:txBody>
      </p:sp>
      <p:sp>
        <p:nvSpPr>
          <p:cNvPr id="195" name="Google Shape;195;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21</a:t>
            </a:fld>
            <a:endParaRPr sz="1100"/>
          </a:p>
        </p:txBody>
      </p:sp>
      <p:sp>
        <p:nvSpPr>
          <p:cNvPr id="196" name="Google Shape;196;p32"/>
          <p:cNvSpPr/>
          <p:nvPr/>
        </p:nvSpPr>
        <p:spPr>
          <a:xfrm>
            <a:off x="1920075" y="2015925"/>
            <a:ext cx="1439700" cy="537900"/>
          </a:xfrm>
          <a:prstGeom prst="ellipse">
            <a:avLst/>
          </a:prstGeom>
          <a:no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800"/>
              <a:t>Latest Trends | Youth Data </a:t>
            </a:r>
            <a:endParaRPr sz="2800"/>
          </a:p>
        </p:txBody>
      </p:sp>
      <p:sp>
        <p:nvSpPr>
          <p:cNvPr id="203" name="Google Shape;203;p3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000" b="1">
                <a:solidFill>
                  <a:srgbClr val="000000"/>
                </a:solidFill>
              </a:rPr>
              <a:t>22</a:t>
            </a:fld>
            <a:endParaRPr sz="1000" b="1">
              <a:solidFill>
                <a:srgbClr val="000000"/>
              </a:solidFill>
            </a:endParaRPr>
          </a:p>
        </p:txBody>
      </p:sp>
      <p:sp>
        <p:nvSpPr>
          <p:cNvPr id="204" name="Google Shape;204;p33"/>
          <p:cNvSpPr txBox="1">
            <a:spLocks noGrp="1"/>
          </p:cNvSpPr>
          <p:nvPr>
            <p:ph type="body" idx="1"/>
          </p:nvPr>
        </p:nvSpPr>
        <p:spPr>
          <a:xfrm>
            <a:off x="311700" y="1152475"/>
            <a:ext cx="8520600" cy="313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SHARE LOCAL DATA HERE</a:t>
            </a:r>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Latest Trends</a:t>
            </a:r>
            <a:endParaRPr/>
          </a:p>
        </p:txBody>
      </p:sp>
      <p:sp>
        <p:nvSpPr>
          <p:cNvPr id="210" name="Google Shape;210;p34"/>
          <p:cNvSpPr txBox="1">
            <a:spLocks noGrp="1"/>
          </p:cNvSpPr>
          <p:nvPr>
            <p:ph type="body" idx="1"/>
          </p:nvPr>
        </p:nvSpPr>
        <p:spPr>
          <a:xfrm>
            <a:off x="311700" y="1152475"/>
            <a:ext cx="2928600" cy="310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How many e-cigarettes can you spot hidden in this picture?</a:t>
            </a:r>
            <a:endParaRPr/>
          </a:p>
        </p:txBody>
      </p:sp>
      <p:sp>
        <p:nvSpPr>
          <p:cNvPr id="211" name="Google Shape;21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12" name="Google Shape;212;p34"/>
          <p:cNvPicPr preferRelativeResize="0"/>
          <p:nvPr/>
        </p:nvPicPr>
        <p:blipFill>
          <a:blip r:embed="rId3">
            <a:alphaModFix/>
          </a:blip>
          <a:stretch>
            <a:fillRect/>
          </a:stretch>
        </p:blipFill>
        <p:spPr>
          <a:xfrm>
            <a:off x="3495028" y="342700"/>
            <a:ext cx="5217876" cy="3916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Latest Trends</a:t>
            </a:r>
            <a:endParaRPr/>
          </a:p>
        </p:txBody>
      </p:sp>
      <p:sp>
        <p:nvSpPr>
          <p:cNvPr id="218" name="Google Shape;218;p35"/>
          <p:cNvSpPr txBox="1">
            <a:spLocks noGrp="1"/>
          </p:cNvSpPr>
          <p:nvPr>
            <p:ph type="body" idx="1"/>
          </p:nvPr>
        </p:nvSpPr>
        <p:spPr>
          <a:xfrm>
            <a:off x="311700" y="1131250"/>
            <a:ext cx="2928600" cy="310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e-cigarettes can you spot hidden in this picture?</a:t>
            </a:r>
            <a:endParaRPr/>
          </a:p>
          <a:p>
            <a:pPr marL="0" lvl="0" indent="0" algn="l" rtl="0">
              <a:spcBef>
                <a:spcPts val="1600"/>
              </a:spcBef>
              <a:spcAft>
                <a:spcPts val="0"/>
              </a:spcAft>
              <a:buNone/>
            </a:pPr>
            <a:endParaRPr/>
          </a:p>
          <a:p>
            <a:pPr marL="0" lvl="0" indent="0" algn="l" rtl="0">
              <a:spcBef>
                <a:spcPts val="1600"/>
              </a:spcBef>
              <a:spcAft>
                <a:spcPts val="1600"/>
              </a:spcAft>
              <a:buNone/>
            </a:pPr>
            <a:r>
              <a:rPr lang="en" b="1"/>
              <a:t>There are 6 (six) e-cigarettes hidden in plain sight!</a:t>
            </a:r>
            <a:endParaRPr b="1"/>
          </a:p>
        </p:txBody>
      </p:sp>
      <p:sp>
        <p:nvSpPr>
          <p:cNvPr id="219" name="Google Shape;21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220" name="Google Shape;220;p35"/>
          <p:cNvPicPr preferRelativeResize="0"/>
          <p:nvPr/>
        </p:nvPicPr>
        <p:blipFill>
          <a:blip r:embed="rId3">
            <a:alphaModFix/>
          </a:blip>
          <a:stretch>
            <a:fillRect/>
          </a:stretch>
        </p:blipFill>
        <p:spPr>
          <a:xfrm>
            <a:off x="3512975" y="356525"/>
            <a:ext cx="4927357" cy="369838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6" descr="N:\FHC A&amp;DRC\Presentations\01.31.19 Vaping_Loyal School\E-Cig &amp; Vape Pen Components_Stanford.PNG"/>
          <p:cNvPicPr preferRelativeResize="0"/>
          <p:nvPr/>
        </p:nvPicPr>
        <p:blipFill rotWithShape="1">
          <a:blip r:embed="rId3">
            <a:alphaModFix/>
          </a:blip>
          <a:srcRect/>
          <a:stretch/>
        </p:blipFill>
        <p:spPr>
          <a:xfrm>
            <a:off x="1978275" y="1145300"/>
            <a:ext cx="4570200" cy="3434800"/>
          </a:xfrm>
          <a:prstGeom prst="rect">
            <a:avLst/>
          </a:prstGeom>
          <a:noFill/>
          <a:ln>
            <a:noFill/>
          </a:ln>
        </p:spPr>
      </p:pic>
      <p:sp>
        <p:nvSpPr>
          <p:cNvPr id="227" name="Google Shape;227;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800"/>
              <a:t>Latest Trends | Products</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7"/>
          <p:cNvPicPr preferRelativeResize="0"/>
          <p:nvPr/>
        </p:nvPicPr>
        <p:blipFill rotWithShape="1">
          <a:blip r:embed="rId3">
            <a:alphaModFix/>
          </a:blip>
          <a:srcRect/>
          <a:stretch/>
        </p:blipFill>
        <p:spPr>
          <a:xfrm>
            <a:off x="1106691" y="1428750"/>
            <a:ext cx="6915630" cy="2571750"/>
          </a:xfrm>
          <a:prstGeom prst="rect">
            <a:avLst/>
          </a:prstGeom>
          <a:noFill/>
          <a:ln>
            <a:noFill/>
          </a:ln>
        </p:spPr>
      </p:pic>
      <p:sp>
        <p:nvSpPr>
          <p:cNvPr id="234" name="Google Shape;234;p37"/>
          <p:cNvSpPr txBox="1">
            <a:spLocks noGrp="1"/>
          </p:cNvSpPr>
          <p:nvPr>
            <p:ph type="ftr" idx="11"/>
          </p:nvPr>
        </p:nvSpPr>
        <p:spPr>
          <a:xfrm>
            <a:off x="3021463" y="4249713"/>
            <a:ext cx="3086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200" b="1">
                <a:latin typeface="Calibri"/>
                <a:ea typeface="Calibri"/>
                <a:cs typeface="Calibri"/>
                <a:sym typeface="Calibri"/>
              </a:rPr>
              <a:t>Source:  </a:t>
            </a:r>
            <a:r>
              <a:rPr lang="en" sz="1200" b="1" u="sng">
                <a:solidFill>
                  <a:schemeClr val="hlink"/>
                </a:solidFill>
                <a:latin typeface="Calibri"/>
                <a:ea typeface="Calibri"/>
                <a:cs typeface="Calibri"/>
                <a:sym typeface="Calibri"/>
                <a:hlinkClick r:id="rId4"/>
              </a:rPr>
              <a:t>https://www.vox.com/2019/1/25/18194953/vape-juul-e-cigarette-marketing</a:t>
            </a:r>
            <a:endParaRPr sz="1200" b="1">
              <a:solidFill>
                <a:schemeClr val="lt1"/>
              </a:solidFill>
              <a:latin typeface="Calibri"/>
              <a:ea typeface="Calibri"/>
              <a:cs typeface="Calibri"/>
              <a:sym typeface="Calibri"/>
            </a:endParaRPr>
          </a:p>
        </p:txBody>
      </p:sp>
      <p:sp>
        <p:nvSpPr>
          <p:cNvPr id="235" name="Google Shape;235;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26</a:t>
            </a:fld>
            <a:endParaRPr sz="1100"/>
          </a:p>
        </p:txBody>
      </p:sp>
      <p:sp>
        <p:nvSpPr>
          <p:cNvPr id="236" name="Google Shape;236;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800"/>
              <a:t>Latest Trends </a:t>
            </a:r>
            <a:endParaRPr sz="280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Tobacco addiction and secondhand exposure can lead to deadly consequences.</a:t>
            </a:r>
            <a:endParaRPr/>
          </a:p>
        </p:txBody>
      </p:sp>
      <p:sp>
        <p:nvSpPr>
          <p:cNvPr id="242" name="Google Shape;24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48" name="Google Shape;248;p39"/>
          <p:cNvPicPr preferRelativeResize="0"/>
          <p:nvPr/>
        </p:nvPicPr>
        <p:blipFill>
          <a:blip r:embed="rId3">
            <a:alphaModFix/>
          </a:blip>
          <a:stretch>
            <a:fillRect/>
          </a:stretch>
        </p:blipFill>
        <p:spPr>
          <a:xfrm>
            <a:off x="2295175" y="933475"/>
            <a:ext cx="4553649" cy="2659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254" name="Google Shape;254;p40"/>
          <p:cNvPicPr preferRelativeResize="0"/>
          <p:nvPr/>
        </p:nvPicPr>
        <p:blipFill>
          <a:blip r:embed="rId3">
            <a:alphaModFix/>
          </a:blip>
          <a:stretch>
            <a:fillRect/>
          </a:stretch>
        </p:blipFill>
        <p:spPr>
          <a:xfrm>
            <a:off x="152400" y="697325"/>
            <a:ext cx="8839200" cy="30662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Alliance Name</a:t>
            </a:r>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260" name="Google Shape;260;p41"/>
          <p:cNvPicPr preferRelativeResize="0"/>
          <p:nvPr/>
        </p:nvPicPr>
        <p:blipFill>
          <a:blip r:embed="rId3">
            <a:alphaModFix/>
          </a:blip>
          <a:stretch>
            <a:fillRect/>
          </a:stretch>
        </p:blipFill>
        <p:spPr>
          <a:xfrm>
            <a:off x="152400" y="628650"/>
            <a:ext cx="8839199" cy="304901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pic>
        <p:nvPicPr>
          <p:cNvPr id="266" name="Google Shape;266;p42"/>
          <p:cNvPicPr preferRelativeResize="0"/>
          <p:nvPr/>
        </p:nvPicPr>
        <p:blipFill>
          <a:blip r:embed="rId3">
            <a:alphaModFix/>
          </a:blip>
          <a:stretch>
            <a:fillRect/>
          </a:stretch>
        </p:blipFill>
        <p:spPr>
          <a:xfrm>
            <a:off x="2022913" y="271475"/>
            <a:ext cx="5098175" cy="3871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Alliance Efforts to Address Tobacco </a:t>
            </a:r>
            <a:endParaRPr/>
          </a:p>
        </p:txBody>
      </p:sp>
      <p:sp>
        <p:nvSpPr>
          <p:cNvPr id="272" name="Google Shape;272;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278" name="Google Shape;278;p44"/>
          <p:cNvPicPr preferRelativeResize="0"/>
          <p:nvPr/>
        </p:nvPicPr>
        <p:blipFill>
          <a:blip r:embed="rId3">
            <a:alphaModFix/>
          </a:blip>
          <a:stretch>
            <a:fillRect/>
          </a:stretch>
        </p:blipFill>
        <p:spPr>
          <a:xfrm>
            <a:off x="152400" y="152400"/>
            <a:ext cx="8839199" cy="40984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800"/>
              <a:t>Limiting Secondhand Smoke Exposure   </a:t>
            </a:r>
            <a:endParaRPr sz="2800"/>
          </a:p>
        </p:txBody>
      </p:sp>
      <p:sp>
        <p:nvSpPr>
          <p:cNvPr id="285" name="Google Shape;285;p4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000" b="1">
                <a:solidFill>
                  <a:srgbClr val="000000"/>
                </a:solidFill>
              </a:rPr>
              <a:t>34</a:t>
            </a:fld>
            <a:endParaRPr sz="1000" b="1">
              <a:solidFill>
                <a:srgbClr val="000000"/>
              </a:solidFill>
            </a:endParaRPr>
          </a:p>
        </p:txBody>
      </p:sp>
      <p:sp>
        <p:nvSpPr>
          <p:cNvPr id="286" name="Google Shape;286;p45"/>
          <p:cNvSpPr txBox="1">
            <a:spLocks noGrp="1"/>
          </p:cNvSpPr>
          <p:nvPr>
            <p:ph type="body" idx="1"/>
          </p:nvPr>
        </p:nvSpPr>
        <p:spPr>
          <a:xfrm>
            <a:off x="311700" y="1152475"/>
            <a:ext cx="8520600" cy="312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SHARE LOCAL WORK HERE</a:t>
            </a:r>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OTHER LOCAL WORK HERE</a:t>
            </a:r>
            <a:endParaRPr/>
          </a:p>
        </p:txBody>
      </p:sp>
      <p:sp>
        <p:nvSpPr>
          <p:cNvPr id="292" name="Google Shape;292;p46"/>
          <p:cNvSpPr txBox="1">
            <a:spLocks noGrp="1"/>
          </p:cNvSpPr>
          <p:nvPr>
            <p:ph type="body" idx="1"/>
          </p:nvPr>
        </p:nvSpPr>
        <p:spPr>
          <a:xfrm>
            <a:off x="311700" y="1152475"/>
            <a:ext cx="8520600" cy="322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93" name="Google Shape;29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76AF-F197-4D3C-99B2-BE94A42EE8D8}"/>
              </a:ext>
            </a:extLst>
          </p:cNvPr>
          <p:cNvSpPr>
            <a:spLocks noGrp="1"/>
          </p:cNvSpPr>
          <p:nvPr>
            <p:ph type="title"/>
          </p:nvPr>
        </p:nvSpPr>
        <p:spPr/>
        <p:txBody>
          <a:bodyPr/>
          <a:lstStyle/>
          <a:p>
            <a:r>
              <a:rPr lang="en-US" dirty="0"/>
              <a:t>Tobacco, COVID-19, and Racism</a:t>
            </a:r>
          </a:p>
        </p:txBody>
      </p:sp>
      <p:sp>
        <p:nvSpPr>
          <p:cNvPr id="4" name="Slide Number Placeholder 3">
            <a:extLst>
              <a:ext uri="{FF2B5EF4-FFF2-40B4-BE49-F238E27FC236}">
                <a16:creationId xmlns:a16="http://schemas.microsoft.com/office/drawing/2014/main" id="{A3D7898B-225C-4436-9762-0BF577E8E4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6" name="Picture 5" descr="Diagram&#10;&#10;Description automatically generated">
            <a:extLst>
              <a:ext uri="{FF2B5EF4-FFF2-40B4-BE49-F238E27FC236}">
                <a16:creationId xmlns:a16="http://schemas.microsoft.com/office/drawing/2014/main" id="{3DA433BD-49E0-4784-A835-9B2175C5E7A6}"/>
              </a:ext>
            </a:extLst>
          </p:cNvPr>
          <p:cNvPicPr>
            <a:picLocks noChangeAspect="1"/>
          </p:cNvPicPr>
          <p:nvPr/>
        </p:nvPicPr>
        <p:blipFill>
          <a:blip r:embed="rId2"/>
          <a:stretch>
            <a:fillRect/>
          </a:stretch>
        </p:blipFill>
        <p:spPr>
          <a:xfrm>
            <a:off x="348839" y="1168458"/>
            <a:ext cx="8446321" cy="3197020"/>
          </a:xfrm>
          <a:prstGeom prst="rect">
            <a:avLst/>
          </a:prstGeom>
        </p:spPr>
      </p:pic>
    </p:spTree>
    <p:extLst>
      <p:ext uri="{BB962C8B-B14F-4D97-AF65-F5344CB8AC3E}">
        <p14:creationId xmlns:p14="http://schemas.microsoft.com/office/powerpoint/2010/main" val="4056872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351186-E45D-4AE3-99FD-CE1D4AC969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6" name="Picture 5" descr="Logo, company name&#10;&#10;Description automatically generated">
            <a:extLst>
              <a:ext uri="{FF2B5EF4-FFF2-40B4-BE49-F238E27FC236}">
                <a16:creationId xmlns:a16="http://schemas.microsoft.com/office/drawing/2014/main" id="{40DC1300-6A3B-4BF5-9FF9-0D2568877C2F}"/>
              </a:ext>
            </a:extLst>
          </p:cNvPr>
          <p:cNvPicPr>
            <a:picLocks noChangeAspect="1"/>
          </p:cNvPicPr>
          <p:nvPr/>
        </p:nvPicPr>
        <p:blipFill>
          <a:blip r:embed="rId2"/>
          <a:stretch>
            <a:fillRect/>
          </a:stretch>
        </p:blipFill>
        <p:spPr>
          <a:xfrm>
            <a:off x="280048" y="400692"/>
            <a:ext cx="8583903" cy="3982118"/>
          </a:xfrm>
          <a:prstGeom prst="rect">
            <a:avLst/>
          </a:prstGeom>
        </p:spPr>
      </p:pic>
    </p:spTree>
    <p:extLst>
      <p:ext uri="{BB962C8B-B14F-4D97-AF65-F5344CB8AC3E}">
        <p14:creationId xmlns:p14="http://schemas.microsoft.com/office/powerpoint/2010/main" val="28799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1CC0FF-11D2-4AA9-B4B7-6A668E62F9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6" name="Picture 5" descr="A picture containing diagram&#10;&#10;Description automatically generated">
            <a:extLst>
              <a:ext uri="{FF2B5EF4-FFF2-40B4-BE49-F238E27FC236}">
                <a16:creationId xmlns:a16="http://schemas.microsoft.com/office/drawing/2014/main" id="{D129AEFD-8B4C-40D9-9E4F-A0934F69B865}"/>
              </a:ext>
            </a:extLst>
          </p:cNvPr>
          <p:cNvPicPr>
            <a:picLocks noChangeAspect="1"/>
          </p:cNvPicPr>
          <p:nvPr/>
        </p:nvPicPr>
        <p:blipFill>
          <a:blip r:embed="rId2"/>
          <a:stretch>
            <a:fillRect/>
          </a:stretch>
        </p:blipFill>
        <p:spPr>
          <a:xfrm>
            <a:off x="259443" y="955497"/>
            <a:ext cx="8625114" cy="2897575"/>
          </a:xfrm>
          <a:prstGeom prst="rect">
            <a:avLst/>
          </a:prstGeom>
        </p:spPr>
      </p:pic>
    </p:spTree>
    <p:extLst>
      <p:ext uri="{BB962C8B-B14F-4D97-AF65-F5344CB8AC3E}">
        <p14:creationId xmlns:p14="http://schemas.microsoft.com/office/powerpoint/2010/main" val="3722231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299" name="Google Shape;299;p47"/>
          <p:cNvSpPr txBox="1">
            <a:spLocks noGrp="1"/>
          </p:cNvSpPr>
          <p:nvPr>
            <p:ph type="body" idx="1"/>
          </p:nvPr>
        </p:nvSpPr>
        <p:spPr>
          <a:xfrm>
            <a:off x="311700" y="1152475"/>
            <a:ext cx="8520600" cy="322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Insert contact information</a:t>
            </a:r>
            <a:endParaRPr/>
          </a:p>
        </p:txBody>
      </p:sp>
      <p:sp>
        <p:nvSpPr>
          <p:cNvPr id="300" name="Google Shape;300;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84" name="Google Shape;84;p17"/>
          <p:cNvPicPr preferRelativeResize="0"/>
          <p:nvPr/>
        </p:nvPicPr>
        <p:blipFill rotWithShape="1">
          <a:blip r:embed="rId3">
            <a:alphaModFix/>
          </a:blip>
          <a:srcRect b="11933"/>
          <a:stretch/>
        </p:blipFill>
        <p:spPr>
          <a:xfrm>
            <a:off x="2274725" y="0"/>
            <a:ext cx="4594549" cy="48717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368500" y="1974275"/>
            <a:ext cx="8598000" cy="96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Appendix: Additional Slides, Topics, and Images</a:t>
            </a:r>
            <a:endParaRPr/>
          </a:p>
        </p:txBody>
      </p:sp>
      <p:sp>
        <p:nvSpPr>
          <p:cNvPr id="306" name="Google Shape;306;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APPENDIX: (Optional) Tobacco Use and COVID-19</a:t>
            </a:r>
            <a:endParaRPr/>
          </a:p>
        </p:txBody>
      </p:sp>
      <p:sp>
        <p:nvSpPr>
          <p:cNvPr id="312" name="Google Shape;31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pic>
        <p:nvPicPr>
          <p:cNvPr id="313" name="Google Shape;313;p49"/>
          <p:cNvPicPr preferRelativeResize="0"/>
          <p:nvPr/>
        </p:nvPicPr>
        <p:blipFill>
          <a:blip r:embed="rId3">
            <a:alphaModFix/>
          </a:blip>
          <a:stretch>
            <a:fillRect/>
          </a:stretch>
        </p:blipFill>
        <p:spPr>
          <a:xfrm>
            <a:off x="1439913" y="1017725"/>
            <a:ext cx="6264176" cy="3438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APPENDIX: OPTIONAL IMAGES</a:t>
            </a:r>
            <a:endParaRPr/>
          </a:p>
        </p:txBody>
      </p:sp>
      <p:sp>
        <p:nvSpPr>
          <p:cNvPr id="319" name="Google Shape;319;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pic>
        <p:nvPicPr>
          <p:cNvPr id="320" name="Google Shape;320;p50"/>
          <p:cNvPicPr preferRelativeResize="0"/>
          <p:nvPr/>
        </p:nvPicPr>
        <p:blipFill>
          <a:blip r:embed="rId3">
            <a:alphaModFix/>
          </a:blip>
          <a:stretch>
            <a:fillRect/>
          </a:stretch>
        </p:blipFill>
        <p:spPr>
          <a:xfrm>
            <a:off x="2209800" y="1017725"/>
            <a:ext cx="4921636" cy="41257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311700" y="445025"/>
            <a:ext cx="8520600" cy="10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APPENDIX: NATIONAL NEWS/POLICY UPDATES </a:t>
            </a:r>
            <a:endParaRPr/>
          </a:p>
        </p:txBody>
      </p:sp>
      <p:sp>
        <p:nvSpPr>
          <p:cNvPr id="326" name="Google Shape;326;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txBox="1">
            <a:spLocks noGrp="1"/>
          </p:cNvSpPr>
          <p:nvPr>
            <p:ph type="title"/>
          </p:nvPr>
        </p:nvSpPr>
        <p:spPr>
          <a:xfrm>
            <a:off x="311700" y="445025"/>
            <a:ext cx="8520600" cy="10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APPENDIX: OPTIONAL IMAGES </a:t>
            </a:r>
            <a:endParaRPr/>
          </a:p>
        </p:txBody>
      </p:sp>
      <p:sp>
        <p:nvSpPr>
          <p:cNvPr id="332" name="Google Shape;332;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pic>
        <p:nvPicPr>
          <p:cNvPr id="333" name="Google Shape;333;p52"/>
          <p:cNvPicPr preferRelativeResize="0"/>
          <p:nvPr/>
        </p:nvPicPr>
        <p:blipFill>
          <a:blip r:embed="rId3">
            <a:alphaModFix/>
          </a:blip>
          <a:stretch>
            <a:fillRect/>
          </a:stretch>
        </p:blipFill>
        <p:spPr>
          <a:xfrm>
            <a:off x="311700" y="1047798"/>
            <a:ext cx="5761050" cy="2461325"/>
          </a:xfrm>
          <a:prstGeom prst="rect">
            <a:avLst/>
          </a:prstGeom>
          <a:noFill/>
          <a:ln>
            <a:noFill/>
          </a:ln>
        </p:spPr>
      </p:pic>
      <p:pic>
        <p:nvPicPr>
          <p:cNvPr id="334" name="Google Shape;334;p52"/>
          <p:cNvPicPr preferRelativeResize="0"/>
          <p:nvPr/>
        </p:nvPicPr>
        <p:blipFill>
          <a:blip r:embed="rId4">
            <a:alphaModFix/>
          </a:blip>
          <a:stretch>
            <a:fillRect/>
          </a:stretch>
        </p:blipFill>
        <p:spPr>
          <a:xfrm>
            <a:off x="1080113" y="3637723"/>
            <a:ext cx="6983767" cy="69689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340" name="Google Shape;340;p53"/>
          <p:cNvSpPr txBox="1">
            <a:spLocks noGrp="1"/>
          </p:cNvSpPr>
          <p:nvPr>
            <p:ph type="title" idx="4294967295"/>
          </p:nvPr>
        </p:nvSpPr>
        <p:spPr>
          <a:xfrm>
            <a:off x="311700" y="228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APPENDIX: OPTIONAL IMAGES</a:t>
            </a:r>
            <a:endParaRPr/>
          </a:p>
        </p:txBody>
      </p:sp>
      <p:pic>
        <p:nvPicPr>
          <p:cNvPr id="341" name="Google Shape;341;p53"/>
          <p:cNvPicPr preferRelativeResize="0"/>
          <p:nvPr/>
        </p:nvPicPr>
        <p:blipFill>
          <a:blip r:embed="rId3">
            <a:alphaModFix/>
          </a:blip>
          <a:stretch>
            <a:fillRect/>
          </a:stretch>
        </p:blipFill>
        <p:spPr>
          <a:xfrm>
            <a:off x="206150" y="800725"/>
            <a:ext cx="3453025" cy="3590451"/>
          </a:xfrm>
          <a:prstGeom prst="rect">
            <a:avLst/>
          </a:prstGeom>
          <a:noFill/>
          <a:ln>
            <a:noFill/>
          </a:ln>
        </p:spPr>
      </p:pic>
      <p:pic>
        <p:nvPicPr>
          <p:cNvPr id="342" name="Google Shape;342;p53"/>
          <p:cNvPicPr preferRelativeResize="0"/>
          <p:nvPr/>
        </p:nvPicPr>
        <p:blipFill>
          <a:blip r:embed="rId4">
            <a:alphaModFix/>
          </a:blip>
          <a:stretch>
            <a:fillRect/>
          </a:stretch>
        </p:blipFill>
        <p:spPr>
          <a:xfrm>
            <a:off x="3217825" y="1347725"/>
            <a:ext cx="5549150" cy="30859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APPENDIX: OPTIONAL RESOURCES TO SHARE</a:t>
            </a:r>
            <a:endParaRPr/>
          </a:p>
        </p:txBody>
      </p:sp>
      <p:sp>
        <p:nvSpPr>
          <p:cNvPr id="348" name="Google Shape;348;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349" name="Google Shape;349;p54"/>
          <p:cNvSpPr txBox="1">
            <a:spLocks noGrp="1"/>
          </p:cNvSpPr>
          <p:nvPr>
            <p:ph type="body" idx="1"/>
          </p:nvPr>
        </p:nvSpPr>
        <p:spPr>
          <a:xfrm>
            <a:off x="311700" y="1152475"/>
            <a:ext cx="8520600" cy="3222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u="sng">
                <a:solidFill>
                  <a:schemeClr val="hlink"/>
                </a:solidFill>
                <a:hlinkClick r:id="rId3"/>
              </a:rPr>
              <a:t>Tobacco is Changing</a:t>
            </a:r>
            <a:endParaRPr sz="1400"/>
          </a:p>
          <a:p>
            <a:pPr marL="457200" lvl="0" indent="-317500" algn="l" rtl="0">
              <a:spcBef>
                <a:spcPts val="0"/>
              </a:spcBef>
              <a:spcAft>
                <a:spcPts val="0"/>
              </a:spcAft>
              <a:buSzPts val="1400"/>
              <a:buChar char="●"/>
            </a:pPr>
            <a:r>
              <a:rPr lang="en" sz="1400"/>
              <a:t>Cessation resources:</a:t>
            </a:r>
            <a:endParaRPr sz="1400"/>
          </a:p>
          <a:p>
            <a:pPr marL="914400" lvl="1" indent="-317500" algn="l" rtl="0">
              <a:spcBef>
                <a:spcPts val="0"/>
              </a:spcBef>
              <a:spcAft>
                <a:spcPts val="0"/>
              </a:spcAft>
              <a:buSzPts val="1400"/>
              <a:buChar char="○"/>
            </a:pPr>
            <a:r>
              <a:rPr lang="en"/>
              <a:t>Wisconsin Tobacco </a:t>
            </a:r>
            <a:r>
              <a:rPr lang="en" u="sng">
                <a:solidFill>
                  <a:schemeClr val="hlink"/>
                </a:solidFill>
                <a:hlinkClick r:id="rId4"/>
              </a:rPr>
              <a:t>Quit Line</a:t>
            </a:r>
            <a:r>
              <a:rPr lang="en"/>
              <a:t>: 800-QUIT-NOW, or text READY to 200-400</a:t>
            </a:r>
            <a:endParaRPr/>
          </a:p>
          <a:p>
            <a:pPr marL="457200" lvl="0" indent="-317500" algn="l" rtl="0">
              <a:spcBef>
                <a:spcPts val="0"/>
              </a:spcBef>
              <a:spcAft>
                <a:spcPts val="0"/>
              </a:spcAft>
              <a:buSzPts val="1400"/>
              <a:buChar char="●"/>
            </a:pPr>
            <a:r>
              <a:rPr lang="en" sz="1400" u="sng">
                <a:solidFill>
                  <a:schemeClr val="hlink"/>
                </a:solidFill>
                <a:hlinkClick r:id="rId5"/>
              </a:rPr>
              <a:t>Vaping Lingo Dictionary</a:t>
            </a:r>
            <a:endParaRPr sz="1400"/>
          </a:p>
          <a:p>
            <a:pPr marL="457200" lvl="0" indent="-317500" algn="l" rtl="0">
              <a:spcBef>
                <a:spcPts val="0"/>
              </a:spcBef>
              <a:spcAft>
                <a:spcPts val="0"/>
              </a:spcAft>
              <a:buSzPts val="1400"/>
              <a:buChar char="●"/>
            </a:pPr>
            <a:r>
              <a:rPr lang="en" sz="1400" u="sng">
                <a:solidFill>
                  <a:schemeClr val="hlink"/>
                </a:solidFill>
                <a:hlinkClick r:id="rId6"/>
              </a:rPr>
              <a:t>https://truthinitiative.org/research-resources/emerging-tobacco-products/most-juul-related-instagram-posts-appeal-youth-culture</a:t>
            </a:r>
            <a:endParaRPr sz="1400"/>
          </a:p>
          <a:p>
            <a:pPr marL="457200" lvl="0" indent="-317500" algn="l" rtl="0">
              <a:spcBef>
                <a:spcPts val="0"/>
              </a:spcBef>
              <a:spcAft>
                <a:spcPts val="0"/>
              </a:spcAft>
              <a:buSzPts val="1400"/>
              <a:buChar char="●"/>
            </a:pPr>
            <a:r>
              <a:rPr lang="en" sz="1400" u="sng">
                <a:solidFill>
                  <a:schemeClr val="hlink"/>
                </a:solidFill>
                <a:hlinkClick r:id="rId7"/>
              </a:rPr>
              <a:t>https://www.youtube.com/watch?v=gjYT4YG7jOk</a:t>
            </a:r>
            <a:endParaRPr sz="1400"/>
          </a:p>
          <a:p>
            <a:pPr marL="457200" lvl="0" indent="-317500" algn="l" rtl="0">
              <a:spcBef>
                <a:spcPts val="0"/>
              </a:spcBef>
              <a:spcAft>
                <a:spcPts val="0"/>
              </a:spcAft>
              <a:buSzPts val="1400"/>
              <a:buChar char="●"/>
            </a:pPr>
            <a:r>
              <a:rPr lang="en" sz="1400" u="sng">
                <a:solidFill>
                  <a:schemeClr val="hlink"/>
                </a:solidFill>
                <a:hlinkClick r:id="rId8"/>
              </a:rPr>
              <a:t>Governor Evers’ Letter to Schools Regarding E-Cigarettes</a:t>
            </a:r>
            <a:endParaRPr sz="1400"/>
          </a:p>
          <a:p>
            <a:pPr marL="457200" lvl="0" indent="-317500" algn="l" rtl="0">
              <a:spcBef>
                <a:spcPts val="0"/>
              </a:spcBef>
              <a:spcAft>
                <a:spcPts val="0"/>
              </a:spcAft>
              <a:buSzPts val="1400"/>
              <a:buChar char="●"/>
            </a:pPr>
            <a:r>
              <a:rPr lang="en" sz="1400" u="sng">
                <a:solidFill>
                  <a:schemeClr val="hlink"/>
                </a:solidFill>
                <a:hlinkClick r:id="rId9"/>
              </a:rPr>
              <a:t>EVALI Video</a:t>
            </a:r>
            <a:endParaRPr sz="1400"/>
          </a:p>
          <a:p>
            <a:pPr marL="457200" lvl="0" indent="-317500" algn="l" rtl="0">
              <a:spcBef>
                <a:spcPts val="0"/>
              </a:spcBef>
              <a:spcAft>
                <a:spcPts val="0"/>
              </a:spcAft>
              <a:buSzPts val="1400"/>
              <a:buChar char="●"/>
            </a:pPr>
            <a:r>
              <a:rPr lang="en" sz="1400" u="sng">
                <a:solidFill>
                  <a:schemeClr val="hlink"/>
                </a:solidFill>
                <a:hlinkClick r:id="rId10"/>
              </a:rPr>
              <a:t>Education Packet Content</a:t>
            </a:r>
            <a:endParaRPr sz="1400"/>
          </a:p>
          <a:p>
            <a:pPr marL="457200" lvl="0" indent="-317500" algn="l" rtl="0">
              <a:spcBef>
                <a:spcPts val="0"/>
              </a:spcBef>
              <a:spcAft>
                <a:spcPts val="0"/>
              </a:spcAft>
              <a:buSzPts val="1400"/>
              <a:buChar char="●"/>
            </a:pPr>
            <a:r>
              <a:rPr lang="en" sz="1400"/>
              <a:t>More data: </a:t>
            </a:r>
            <a:r>
              <a:rPr lang="en" sz="1400" u="sng">
                <a:solidFill>
                  <a:schemeClr val="hlink"/>
                </a:solidFill>
                <a:hlinkClick r:id="rId11"/>
              </a:rPr>
              <a:t>https://www.dhs.wisconsin.gov/tobacco/data.htm</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Tobacco is still a problem in Wisconsin.</a:t>
            </a:r>
            <a:endParaRPr>
              <a:solidFill>
                <a:srgbClr val="FFFFFF"/>
              </a:solidFill>
            </a:endParaRPr>
          </a:p>
        </p:txBody>
      </p: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Tobacco is the #1 preventable cause of death in WI.</a:t>
            </a:r>
            <a:endParaRPr/>
          </a:p>
        </p:txBody>
      </p:sp>
      <p:sp>
        <p:nvSpPr>
          <p:cNvPr id="96" name="Google Shape;9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97" name="Google Shape;97;p19"/>
          <p:cNvPicPr preferRelativeResize="0"/>
          <p:nvPr/>
        </p:nvPicPr>
        <p:blipFill rotWithShape="1">
          <a:blip r:embed="rId3">
            <a:alphaModFix/>
          </a:blip>
          <a:srcRect/>
          <a:stretch/>
        </p:blipFill>
        <p:spPr>
          <a:xfrm>
            <a:off x="2673650" y="1017725"/>
            <a:ext cx="3896250" cy="3559375"/>
          </a:xfrm>
          <a:prstGeom prst="rect">
            <a:avLst/>
          </a:prstGeom>
          <a:solidFill>
            <a:srgbClr val="F5FE88"/>
          </a:solidFill>
          <a:ln>
            <a:noFill/>
          </a:ln>
        </p:spPr>
      </p:pic>
      <p:sp>
        <p:nvSpPr>
          <p:cNvPr id="98" name="Google Shape;98;p19"/>
          <p:cNvSpPr txBox="1"/>
          <p:nvPr/>
        </p:nvSpPr>
        <p:spPr>
          <a:xfrm>
            <a:off x="3660000" y="2453349"/>
            <a:ext cx="2128800" cy="55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500" b="1">
                <a:solidFill>
                  <a:srgbClr val="00A7E1"/>
                </a:solidFill>
                <a:latin typeface="Franklin Gothic"/>
                <a:ea typeface="Franklin Gothic"/>
                <a:cs typeface="Franklin Gothic"/>
                <a:sym typeface="Franklin Gothic"/>
              </a:rPr>
              <a:t>7,900</a:t>
            </a:r>
            <a:endParaRPr sz="800">
              <a:solidFill>
                <a:srgbClr val="00A7E1"/>
              </a:solidFill>
              <a:latin typeface="Franklin Gothic"/>
              <a:ea typeface="Franklin Gothic"/>
              <a:cs typeface="Franklin Gothic"/>
              <a:sym typeface="Franklin Gothic"/>
            </a:endParaRPr>
          </a:p>
        </p:txBody>
      </p:sp>
      <p:sp>
        <p:nvSpPr>
          <p:cNvPr id="99" name="Google Shape;99;p19"/>
          <p:cNvSpPr txBox="1"/>
          <p:nvPr/>
        </p:nvSpPr>
        <p:spPr>
          <a:xfrm>
            <a:off x="3629396" y="3084075"/>
            <a:ext cx="2190000" cy="4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000"/>
              <a:buFont typeface="Arial"/>
              <a:buNone/>
            </a:pPr>
            <a:r>
              <a:rPr lang="en" b="1">
                <a:latin typeface="Franklin Gothic"/>
                <a:ea typeface="Franklin Gothic"/>
                <a:cs typeface="Franklin Gothic"/>
                <a:sym typeface="Franklin Gothic"/>
              </a:rPr>
              <a:t>Residents Suffer</a:t>
            </a:r>
            <a:endParaRPr b="1" u="none">
              <a:solidFill>
                <a:srgbClr val="000000"/>
              </a:solidFill>
              <a:latin typeface="Franklin Gothic"/>
              <a:ea typeface="Franklin Gothic"/>
              <a:cs typeface="Franklin Gothic"/>
              <a:sym typeface="Franklin Gothic"/>
            </a:endParaRPr>
          </a:p>
          <a:p>
            <a:pPr marL="0" marR="0" lvl="0" indent="0" algn="ctr" rtl="0">
              <a:spcBef>
                <a:spcPts val="0"/>
              </a:spcBef>
              <a:spcAft>
                <a:spcPts val="0"/>
              </a:spcAft>
              <a:buClr>
                <a:srgbClr val="000000"/>
              </a:buClr>
              <a:buSzPts val="2000"/>
              <a:buFont typeface="Arial"/>
              <a:buNone/>
            </a:pPr>
            <a:r>
              <a:rPr lang="en" b="1">
                <a:latin typeface="Franklin Gothic"/>
                <a:ea typeface="Franklin Gothic"/>
                <a:cs typeface="Franklin Gothic"/>
                <a:sym typeface="Franklin Gothic"/>
              </a:rPr>
              <a:t>Smoking-Related Deaths</a:t>
            </a:r>
            <a:endParaRPr b="1" u="none">
              <a:solidFill>
                <a:srgbClr val="000000"/>
              </a:solidFill>
              <a:latin typeface="Franklin Gothic"/>
              <a:ea typeface="Franklin Gothic"/>
              <a:cs typeface="Franklin Gothic"/>
              <a:sym typeface="Franklin Gothic"/>
            </a:endParaRPr>
          </a:p>
          <a:p>
            <a:pPr marL="0" marR="0" lvl="0" indent="0" algn="ctr" rtl="0">
              <a:spcBef>
                <a:spcPts val="0"/>
              </a:spcBef>
              <a:spcAft>
                <a:spcPts val="0"/>
              </a:spcAft>
              <a:buClr>
                <a:srgbClr val="000000"/>
              </a:buClr>
              <a:buSzPts val="2000"/>
              <a:buFont typeface="Arial"/>
              <a:buNone/>
            </a:pPr>
            <a:r>
              <a:rPr lang="en" b="1">
                <a:latin typeface="Franklin Gothic"/>
                <a:ea typeface="Franklin Gothic"/>
                <a:cs typeface="Franklin Gothic"/>
                <a:sym typeface="Franklin Gothic"/>
              </a:rPr>
              <a:t>(almost 22 every day)</a:t>
            </a:r>
            <a:endParaRPr b="1">
              <a:latin typeface="Franklin Gothic"/>
              <a:ea typeface="Franklin Gothic"/>
              <a:cs typeface="Franklin Gothic"/>
              <a:sym typeface="Franklin Gothic"/>
            </a:endParaRPr>
          </a:p>
        </p:txBody>
      </p:sp>
      <p:sp>
        <p:nvSpPr>
          <p:cNvPr id="100" name="Google Shape;100;p19"/>
          <p:cNvSpPr txBox="1"/>
          <p:nvPr/>
        </p:nvSpPr>
        <p:spPr>
          <a:xfrm>
            <a:off x="3737250" y="2154550"/>
            <a:ext cx="1974300" cy="454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3600"/>
              <a:buFont typeface="Arial"/>
              <a:buNone/>
            </a:pPr>
            <a:r>
              <a:rPr lang="en" sz="2400" b="1" u="none">
                <a:solidFill>
                  <a:srgbClr val="000000"/>
                </a:solidFill>
                <a:latin typeface="Franklin Gothic"/>
                <a:ea typeface="Franklin Gothic"/>
                <a:cs typeface="Franklin Gothic"/>
                <a:sym typeface="Franklin Gothic"/>
              </a:rPr>
              <a:t>Each year</a:t>
            </a:r>
            <a:endParaRPr sz="200" b="1">
              <a:latin typeface="Franklin Gothic"/>
              <a:ea typeface="Franklin Gothic"/>
              <a:cs typeface="Franklin Gothic"/>
              <a:sym typeface="Franklin Gothic"/>
            </a:endParaRPr>
          </a:p>
        </p:txBody>
      </p:sp>
      <p:sp>
        <p:nvSpPr>
          <p:cNvPr id="101" name="Google Shape;101;p19"/>
          <p:cNvSpPr txBox="1"/>
          <p:nvPr/>
        </p:nvSpPr>
        <p:spPr>
          <a:xfrm>
            <a:off x="6266550" y="4115575"/>
            <a:ext cx="27546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Calibri"/>
                <a:ea typeface="Calibri"/>
                <a:cs typeface="Calibri"/>
                <a:sym typeface="Calibri"/>
              </a:rPr>
              <a:t>Source: </a:t>
            </a:r>
            <a:r>
              <a:rPr lang="en" sz="1200" b="1" u="sng">
                <a:solidFill>
                  <a:schemeClr val="hlink"/>
                </a:solidFill>
                <a:latin typeface="Calibri"/>
                <a:ea typeface="Calibri"/>
                <a:cs typeface="Calibri"/>
                <a:sym typeface="Calibri"/>
                <a:hlinkClick r:id="rId4"/>
              </a:rPr>
              <a:t>Campaign for Tobacco-Free Kids</a:t>
            </a:r>
            <a:endParaRPr sz="12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1138238" y="942975"/>
            <a:ext cx="6867525" cy="2343150"/>
          </a:xfrm>
          <a:prstGeom prst="rect">
            <a:avLst/>
          </a:prstGeom>
          <a:noFill/>
          <a:ln>
            <a:noFill/>
          </a:ln>
        </p:spPr>
      </p:pic>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Tobacco-Related Costs</a:t>
            </a:r>
            <a:endParaRPr/>
          </a:p>
        </p:txBody>
      </p:sp>
      <p:sp>
        <p:nvSpPr>
          <p:cNvPr id="108" name="Google Shape;10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Tobacco Issues</a:t>
            </a:r>
            <a:endParaRPr/>
          </a:p>
        </p:txBody>
      </p:sp>
      <p:sp>
        <p:nvSpPr>
          <p:cNvPr id="114" name="Google Shape;114;p21"/>
          <p:cNvSpPr txBox="1">
            <a:spLocks noGrp="1"/>
          </p:cNvSpPr>
          <p:nvPr>
            <p:ph type="body" idx="1"/>
          </p:nvPr>
        </p:nvSpPr>
        <p:spPr>
          <a:xfrm>
            <a:off x="311700" y="1152475"/>
            <a:ext cx="8520600" cy="322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ADD LOCAL INFO HERE</a:t>
            </a:r>
            <a:endParaRPr/>
          </a:p>
        </p:txBody>
      </p:sp>
      <p:sp>
        <p:nvSpPr>
          <p:cNvPr id="115" name="Google Shape;11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21" name="Google Shape;121;p22"/>
          <p:cNvPicPr preferRelativeResize="0"/>
          <p:nvPr/>
        </p:nvPicPr>
        <p:blipFill>
          <a:blip r:embed="rId3">
            <a:alphaModFix/>
          </a:blip>
          <a:stretch>
            <a:fillRect/>
          </a:stretch>
        </p:blipFill>
        <p:spPr>
          <a:xfrm>
            <a:off x="0" y="0"/>
            <a:ext cx="8401502" cy="51435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2633</Words>
  <Application>Microsoft Office PowerPoint</Application>
  <PresentationFormat>On-screen Show (16:9)</PresentationFormat>
  <Paragraphs>305</Paragraphs>
  <Slides>46</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Courier New</vt:lpstr>
      <vt:lpstr>Arial</vt:lpstr>
      <vt:lpstr>Calibri</vt:lpstr>
      <vt:lpstr>Franklin Gothic</vt:lpstr>
      <vt:lpstr>Simple Light</vt:lpstr>
      <vt:lpstr>READ FIRST: How to use this slide deck</vt:lpstr>
      <vt:lpstr>Tobacco in Wisconsin</vt:lpstr>
      <vt:lpstr>Alliance Name</vt:lpstr>
      <vt:lpstr>PowerPoint Presentation</vt:lpstr>
      <vt:lpstr>Tobacco is still a problem in Wisconsin.</vt:lpstr>
      <vt:lpstr>Tobacco is the #1 preventable cause of death in WI.</vt:lpstr>
      <vt:lpstr>Tobacco-Related Costs</vt:lpstr>
      <vt:lpstr>Local Tobacco Issues</vt:lpstr>
      <vt:lpstr>PowerPoint Presentation</vt:lpstr>
      <vt:lpstr>Industry targeting  and other factors drive up tobacco use.</vt:lpstr>
      <vt:lpstr>Industry Targeting </vt:lpstr>
      <vt:lpstr>Industry Targeting </vt:lpstr>
      <vt:lpstr>Industry Targeting </vt:lpstr>
      <vt:lpstr>PowerPoint Presentation</vt:lpstr>
      <vt:lpstr>Inequitable enforcement of tobacco prevention and control policies also contributes to racial disparities by criminalizing people of color for the purchase, possession, sale, and distribution of tobacco products.</vt:lpstr>
      <vt:lpstr>Industry Targeting</vt:lpstr>
      <vt:lpstr>Local WRAP Results</vt:lpstr>
      <vt:lpstr>Flavored, accessible tobacco products are addicting our kids.</vt:lpstr>
      <vt:lpstr>Tobacco is Changing Campaign</vt:lpstr>
      <vt:lpstr>PowerPoint Presentation</vt:lpstr>
      <vt:lpstr>Latest Trends | Youth Data </vt:lpstr>
      <vt:lpstr>Latest Trends | Youth Data </vt:lpstr>
      <vt:lpstr>Latest Trends</vt:lpstr>
      <vt:lpstr>Latest Trends</vt:lpstr>
      <vt:lpstr>Latest Trends | Products</vt:lpstr>
      <vt:lpstr>Latest Trends </vt:lpstr>
      <vt:lpstr>Tobacco addiction and secondhand exposure can lead to deadly consequences.</vt:lpstr>
      <vt:lpstr>PowerPoint Presentation</vt:lpstr>
      <vt:lpstr>PowerPoint Presentation</vt:lpstr>
      <vt:lpstr>PowerPoint Presentation</vt:lpstr>
      <vt:lpstr>PowerPoint Presentation</vt:lpstr>
      <vt:lpstr>Alliance Efforts to Address Tobacco </vt:lpstr>
      <vt:lpstr>PowerPoint Presentation</vt:lpstr>
      <vt:lpstr>Limiting Secondhand Smoke Exposure   </vt:lpstr>
      <vt:lpstr>INSERT OTHER LOCAL WORK HERE</vt:lpstr>
      <vt:lpstr>Tobacco, COVID-19, and Racism</vt:lpstr>
      <vt:lpstr>PowerPoint Presentation</vt:lpstr>
      <vt:lpstr>PowerPoint Presentation</vt:lpstr>
      <vt:lpstr>QUESTIONS?</vt:lpstr>
      <vt:lpstr>Appendix: Additional Slides, Topics, and Images</vt:lpstr>
      <vt:lpstr>APPENDIX: (Optional) Tobacco Use and COVID-19</vt:lpstr>
      <vt:lpstr>APPENDIX: OPTIONAL IMAGES</vt:lpstr>
      <vt:lpstr>APPENDIX: NATIONAL NEWS/POLICY UPDATES </vt:lpstr>
      <vt:lpstr>APPENDIX: OPTIONAL IMAGES </vt:lpstr>
      <vt:lpstr>APPENDIX: OPTIONAL IMAGES</vt:lpstr>
      <vt:lpstr>APPENDIX: OPTIONAL RESOURCES TO 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FIRST: How to use this slide deck</dc:title>
  <dc:creator>Abby</dc:creator>
  <cp:lastModifiedBy>JESSICA J CORCORAN</cp:lastModifiedBy>
  <cp:revision>6</cp:revision>
  <dcterms:modified xsi:type="dcterms:W3CDTF">2021-02-23T15:53:19Z</dcterms:modified>
</cp:coreProperties>
</file>